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82" r:id="rId7"/>
    <p:sldId id="272" r:id="rId8"/>
    <p:sldId id="260" r:id="rId9"/>
    <p:sldId id="261" r:id="rId10"/>
    <p:sldId id="280" r:id="rId11"/>
    <p:sldId id="263" r:id="rId12"/>
    <p:sldId id="266" r:id="rId13"/>
    <p:sldId id="262" r:id="rId14"/>
    <p:sldId id="267" r:id="rId15"/>
    <p:sldId id="264" r:id="rId16"/>
    <p:sldId id="265" r:id="rId17"/>
    <p:sldId id="268" r:id="rId18"/>
    <p:sldId id="269" r:id="rId19"/>
    <p:sldId id="276" r:id="rId20"/>
    <p:sldId id="270" r:id="rId21"/>
    <p:sldId id="278" r:id="rId22"/>
    <p:sldId id="273" r:id="rId23"/>
    <p:sldId id="275" r:id="rId24"/>
    <p:sldId id="271" r:id="rId25"/>
    <p:sldId id="277" r:id="rId26"/>
    <p:sldId id="274" r:id="rId27"/>
    <p:sldId id="279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8" y="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75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27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87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10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1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14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12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1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21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35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75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30CD2-9FD0-41C1-8A88-CFF73454986C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B328-4B2B-433B-9DCD-DCC1BD2411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Frankové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131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45" y="1765392"/>
            <a:ext cx="3956310" cy="4195579"/>
          </a:xfrm>
        </p:spPr>
      </p:pic>
    </p:spTree>
    <p:extLst>
      <p:ext uri="{BB962C8B-B14F-4D97-AF65-F5344CB8AC3E}">
        <p14:creationId xmlns:p14="http://schemas.microsoft.com/office/powerpoint/2010/main" val="1515451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Constantinus</a:t>
            </a:r>
            <a:r>
              <a:rPr lang="cs-CZ" dirty="0" smtClean="0"/>
              <a:t> I. a Frankové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Porážka </a:t>
            </a:r>
            <a:r>
              <a:rPr lang="cs-CZ" dirty="0" err="1" smtClean="0"/>
              <a:t>Ascaria</a:t>
            </a:r>
            <a:r>
              <a:rPr lang="cs-CZ" dirty="0" smtClean="0"/>
              <a:t> a </a:t>
            </a:r>
            <a:r>
              <a:rPr lang="cs-CZ" dirty="0" err="1" smtClean="0"/>
              <a:t>Merogaisa</a:t>
            </a:r>
            <a:endParaRPr lang="cs-CZ" dirty="0" smtClean="0"/>
          </a:p>
          <a:p>
            <a:r>
              <a:rPr lang="cs-CZ" dirty="0" smtClean="0"/>
              <a:t>Ludi </a:t>
            </a:r>
            <a:r>
              <a:rPr lang="cs-CZ" dirty="0" err="1" smtClean="0"/>
              <a:t>Francici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06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Zábory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355 poprvé dobyli </a:t>
            </a:r>
            <a:r>
              <a:rPr lang="cs-CZ" dirty="0" err="1" smtClean="0"/>
              <a:t>Colonii</a:t>
            </a:r>
            <a:r>
              <a:rPr lang="cs-CZ" dirty="0" smtClean="0"/>
              <a:t> </a:t>
            </a:r>
            <a:r>
              <a:rPr lang="cs-CZ" dirty="0" err="1" smtClean="0"/>
              <a:t>Agrippinu</a:t>
            </a:r>
            <a:r>
              <a:rPr lang="cs-CZ" dirty="0" smtClean="0"/>
              <a:t> (</a:t>
            </a:r>
            <a:r>
              <a:rPr lang="cs-CZ" dirty="0" err="1" smtClean="0"/>
              <a:t>Iulianus</a:t>
            </a:r>
            <a:r>
              <a:rPr lang="cs-CZ" dirty="0" smtClean="0"/>
              <a:t> získal zpět)</a:t>
            </a:r>
          </a:p>
          <a:p>
            <a:r>
              <a:rPr lang="cs-CZ" dirty="0" smtClean="0"/>
              <a:t>Ve 2. </a:t>
            </a:r>
            <a:r>
              <a:rPr lang="cs-CZ" dirty="0" smtClean="0"/>
              <a:t>pol</a:t>
            </a:r>
            <a:r>
              <a:rPr lang="cs-CZ" dirty="0" smtClean="0"/>
              <a:t>. 4. stol. už také v </a:t>
            </a:r>
            <a:r>
              <a:rPr lang="cs-CZ" dirty="0" err="1" smtClean="0"/>
              <a:t>Toxandrii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995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Významní Frankové na území říše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Uzurpátor </a:t>
            </a:r>
            <a:r>
              <a:rPr lang="cs-CZ" dirty="0" err="1" smtClean="0"/>
              <a:t>Proculus</a:t>
            </a:r>
            <a:r>
              <a:rPr lang="cs-CZ" dirty="0" smtClean="0"/>
              <a:t> (279-281)</a:t>
            </a:r>
          </a:p>
          <a:p>
            <a:r>
              <a:rPr lang="cs-CZ" dirty="0" smtClean="0"/>
              <a:t>Po smrti </a:t>
            </a:r>
            <a:r>
              <a:rPr lang="cs-CZ" dirty="0" err="1" smtClean="0"/>
              <a:t>Constanta</a:t>
            </a:r>
            <a:r>
              <a:rPr lang="cs-CZ" dirty="0" smtClean="0"/>
              <a:t>, který r. 342 uzavřel s Franky spojeneckou </a:t>
            </a:r>
            <a:r>
              <a:rPr lang="cs-CZ" dirty="0" smtClean="0"/>
              <a:t>smlouvu</a:t>
            </a:r>
            <a:r>
              <a:rPr lang="cs-CZ" dirty="0" smtClean="0"/>
              <a:t>, uzurpace Magna </a:t>
            </a:r>
            <a:r>
              <a:rPr lang="cs-CZ" dirty="0" err="1" smtClean="0"/>
              <a:t>Magnentia</a:t>
            </a:r>
            <a:r>
              <a:rPr lang="cs-CZ" dirty="0" smtClean="0"/>
              <a:t> r. 350</a:t>
            </a:r>
          </a:p>
          <a:p>
            <a:r>
              <a:rPr lang="cs-CZ" dirty="0" smtClean="0"/>
              <a:t>355 uzurpace </a:t>
            </a:r>
            <a:r>
              <a:rPr lang="cs-CZ" dirty="0" err="1" smtClean="0"/>
              <a:t>mag</a:t>
            </a:r>
            <a:r>
              <a:rPr lang="cs-CZ" dirty="0" smtClean="0"/>
              <a:t>. </a:t>
            </a:r>
            <a:r>
              <a:rPr lang="cs-CZ" dirty="0" err="1"/>
              <a:t>p</a:t>
            </a:r>
            <a:r>
              <a:rPr lang="cs-CZ" dirty="0" err="1" smtClean="0"/>
              <a:t>ed</a:t>
            </a:r>
            <a:r>
              <a:rPr lang="cs-CZ" dirty="0" smtClean="0"/>
              <a:t>. </a:t>
            </a:r>
            <a:r>
              <a:rPr lang="cs-CZ" dirty="0" err="1" smtClean="0"/>
              <a:t>Silvama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13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Vojevůdci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Dagalaifus</a:t>
            </a:r>
            <a:r>
              <a:rPr lang="cs-CZ" dirty="0" smtClean="0"/>
              <a:t> a </a:t>
            </a:r>
            <a:r>
              <a:rPr lang="cs-CZ" dirty="0" err="1" smtClean="0"/>
              <a:t>Nevitta</a:t>
            </a:r>
            <a:r>
              <a:rPr lang="cs-CZ" dirty="0" smtClean="0"/>
              <a:t> (nástup </a:t>
            </a:r>
            <a:r>
              <a:rPr lang="cs-CZ" dirty="0" err="1" smtClean="0"/>
              <a:t>Valentiniana</a:t>
            </a:r>
            <a:r>
              <a:rPr lang="cs-CZ" dirty="0" smtClean="0"/>
              <a:t> a Valenta). </a:t>
            </a:r>
            <a:r>
              <a:rPr lang="cs-CZ" dirty="0" err="1" smtClean="0"/>
              <a:t>Valentinianus</a:t>
            </a:r>
            <a:r>
              <a:rPr lang="cs-CZ" dirty="0" smtClean="0"/>
              <a:t> </a:t>
            </a:r>
            <a:r>
              <a:rPr lang="cs-CZ" dirty="0" err="1" smtClean="0"/>
              <a:t>Francicus</a:t>
            </a:r>
            <a:r>
              <a:rPr lang="cs-CZ" dirty="0" smtClean="0"/>
              <a:t> </a:t>
            </a:r>
            <a:r>
              <a:rPr lang="cs-CZ" dirty="0" err="1" smtClean="0"/>
              <a:t>Maximus</a:t>
            </a:r>
            <a:endParaRPr lang="cs-CZ" dirty="0" smtClean="0"/>
          </a:p>
          <a:p>
            <a:r>
              <a:rPr lang="cs-CZ" dirty="0" err="1" smtClean="0"/>
              <a:t>Merobaudes</a:t>
            </a:r>
            <a:r>
              <a:rPr lang="cs-CZ" dirty="0" smtClean="0"/>
              <a:t> St. a Ml.</a:t>
            </a:r>
          </a:p>
          <a:p>
            <a:r>
              <a:rPr lang="cs-CZ" dirty="0" err="1" smtClean="0"/>
              <a:t>Bauto</a:t>
            </a:r>
            <a:endParaRPr lang="cs-CZ" dirty="0" smtClean="0"/>
          </a:p>
          <a:p>
            <a:r>
              <a:rPr lang="cs-CZ" dirty="0" err="1" smtClean="0"/>
              <a:t>Arbogast</a:t>
            </a:r>
            <a:r>
              <a:rPr lang="cs-CZ" dirty="0" smtClean="0"/>
              <a:t> a </a:t>
            </a:r>
            <a:r>
              <a:rPr lang="cs-CZ" dirty="0" err="1" smtClean="0"/>
              <a:t>Valeninianus</a:t>
            </a:r>
            <a:r>
              <a:rPr lang="cs-CZ" dirty="0" smtClean="0"/>
              <a:t> II., </a:t>
            </a:r>
            <a:r>
              <a:rPr lang="cs-CZ" dirty="0" err="1" smtClean="0"/>
              <a:t>Eugenius</a:t>
            </a:r>
            <a:r>
              <a:rPr lang="cs-CZ" dirty="0" smtClean="0"/>
              <a:t>. Frakové v jeho vojsku</a:t>
            </a:r>
          </a:p>
          <a:p>
            <a:r>
              <a:rPr lang="cs-CZ" dirty="0" err="1" smtClean="0"/>
              <a:t>Arbogast</a:t>
            </a:r>
            <a:r>
              <a:rPr lang="cs-CZ" dirty="0" smtClean="0"/>
              <a:t> Ml.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8767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Zajímavý nápis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Francus</a:t>
            </a:r>
            <a:r>
              <a:rPr lang="cs-CZ" dirty="0" smtClean="0"/>
              <a:t> ego </a:t>
            </a:r>
            <a:r>
              <a:rPr lang="cs-CZ" dirty="0" err="1" smtClean="0"/>
              <a:t>cives</a:t>
            </a:r>
            <a:r>
              <a:rPr lang="cs-CZ" dirty="0" smtClean="0"/>
              <a:t>, Romanus </a:t>
            </a:r>
            <a:r>
              <a:rPr lang="cs-CZ" dirty="0" err="1" smtClean="0"/>
              <a:t>miles</a:t>
            </a:r>
            <a:r>
              <a:rPr lang="cs-CZ" dirty="0" smtClean="0"/>
              <a:t> in </a:t>
            </a:r>
            <a:r>
              <a:rPr lang="cs-CZ" dirty="0" err="1" smtClean="0"/>
              <a:t>armis</a:t>
            </a:r>
            <a:r>
              <a:rPr lang="cs-CZ" dirty="0" smtClean="0"/>
              <a:t>, </a:t>
            </a:r>
            <a:r>
              <a:rPr lang="cs-CZ" dirty="0" err="1" smtClean="0"/>
              <a:t>eggregia</a:t>
            </a:r>
            <a:r>
              <a:rPr lang="cs-CZ" dirty="0" smtClean="0"/>
              <a:t> </a:t>
            </a:r>
            <a:r>
              <a:rPr lang="cs-CZ" dirty="0" err="1" smtClean="0"/>
              <a:t>virtute</a:t>
            </a:r>
            <a:r>
              <a:rPr lang="cs-CZ" dirty="0" smtClean="0"/>
              <a:t> </a:t>
            </a:r>
            <a:r>
              <a:rPr lang="cs-CZ" dirty="0" err="1" smtClean="0"/>
              <a:t>tuli</a:t>
            </a:r>
            <a:r>
              <a:rPr lang="cs-CZ" dirty="0" smtClean="0"/>
              <a:t> </a:t>
            </a:r>
            <a:r>
              <a:rPr lang="cs-CZ" dirty="0" err="1" smtClean="0"/>
              <a:t>bello</a:t>
            </a:r>
            <a:r>
              <a:rPr lang="cs-CZ" dirty="0" smtClean="0"/>
              <a:t> mea </a:t>
            </a:r>
            <a:r>
              <a:rPr lang="cs-CZ" dirty="0" err="1" smtClean="0"/>
              <a:t>dextera</a:t>
            </a:r>
            <a:r>
              <a:rPr lang="cs-CZ" dirty="0" smtClean="0"/>
              <a:t> </a:t>
            </a:r>
            <a:r>
              <a:rPr lang="cs-CZ" dirty="0" err="1" smtClean="0"/>
              <a:t>semper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59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Spojenci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Foederátní</a:t>
            </a:r>
            <a:r>
              <a:rPr lang="cs-CZ" dirty="0" smtClean="0"/>
              <a:t> smlouvu s nimi uzavřel </a:t>
            </a:r>
            <a:r>
              <a:rPr lang="cs-CZ" dirty="0" err="1" smtClean="0"/>
              <a:t>Stilicho</a:t>
            </a:r>
            <a:endParaRPr lang="cs-CZ" dirty="0" smtClean="0"/>
          </a:p>
          <a:p>
            <a:r>
              <a:rPr lang="cs-CZ" dirty="0" smtClean="0"/>
              <a:t>Nacházíme je i ve vojscích různých uzurpátorů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928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Aetius</a:t>
            </a:r>
            <a:r>
              <a:rPr lang="cs-CZ" dirty="0" smtClean="0"/>
              <a:t> a Frankové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Boje v letech 428 a 432</a:t>
            </a:r>
          </a:p>
          <a:p>
            <a:r>
              <a:rPr lang="cs-CZ" dirty="0" err="1" smtClean="0"/>
              <a:t>Chlogio</a:t>
            </a:r>
            <a:r>
              <a:rPr lang="cs-CZ" dirty="0" smtClean="0"/>
              <a:t> se snaží o průnik k </a:t>
            </a:r>
            <a:r>
              <a:rPr lang="cs-CZ" dirty="0" err="1" smtClean="0"/>
              <a:t>Sommě</a:t>
            </a:r>
            <a:r>
              <a:rPr lang="cs-CZ" dirty="0" smtClean="0"/>
              <a:t>. </a:t>
            </a:r>
            <a:r>
              <a:rPr lang="cs-CZ" dirty="0" err="1" smtClean="0"/>
              <a:t>Foedus</a:t>
            </a:r>
            <a:r>
              <a:rPr lang="cs-CZ" dirty="0" smtClean="0"/>
              <a:t>.</a:t>
            </a:r>
          </a:p>
          <a:p>
            <a:r>
              <a:rPr lang="cs-CZ" dirty="0" smtClean="0"/>
              <a:t>Spor mezi </a:t>
            </a:r>
            <a:r>
              <a:rPr lang="cs-CZ" dirty="0" err="1" smtClean="0"/>
              <a:t>středorýnskými</a:t>
            </a:r>
            <a:r>
              <a:rPr lang="cs-CZ" dirty="0" smtClean="0"/>
              <a:t> Franky</a:t>
            </a:r>
          </a:p>
          <a:p>
            <a:r>
              <a:rPr lang="cs-CZ" dirty="0" smtClean="0"/>
              <a:t>Na </a:t>
            </a:r>
            <a:r>
              <a:rPr lang="cs-CZ" dirty="0" err="1" smtClean="0"/>
              <a:t>Catalaunských</a:t>
            </a:r>
            <a:r>
              <a:rPr lang="cs-CZ" dirty="0" smtClean="0"/>
              <a:t> polích (</a:t>
            </a:r>
            <a:r>
              <a:rPr lang="cs-CZ" dirty="0" err="1" smtClean="0"/>
              <a:t>Merovech</a:t>
            </a:r>
            <a:r>
              <a:rPr lang="cs-CZ" dirty="0" smtClean="0"/>
              <a:t>?)</a:t>
            </a:r>
          </a:p>
          <a:p>
            <a:r>
              <a:rPr lang="cs-CZ" dirty="0" smtClean="0"/>
              <a:t>Další dodržování smlouvy a jeho význam pro Franky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2706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Childerich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463-481/2</a:t>
            </a:r>
          </a:p>
          <a:p>
            <a:r>
              <a:rPr lang="cs-CZ" dirty="0" smtClean="0"/>
              <a:t>Jeho dvojí funkce. </a:t>
            </a:r>
            <a:r>
              <a:rPr lang="cs-CZ" dirty="0" err="1" smtClean="0"/>
              <a:t>Aegidius</a:t>
            </a:r>
            <a:endParaRPr lang="cs-CZ" dirty="0" smtClean="0"/>
          </a:p>
          <a:p>
            <a:r>
              <a:rPr lang="cs-CZ" dirty="0" smtClean="0"/>
              <a:t>Hrob v </a:t>
            </a:r>
            <a:r>
              <a:rPr lang="cs-CZ" dirty="0" err="1" smtClean="0"/>
              <a:t>Tournai</a:t>
            </a:r>
            <a:r>
              <a:rPr lang="cs-CZ" dirty="0" smtClean="0"/>
              <a:t> (prsten a vyobrazené </a:t>
            </a:r>
            <a:r>
              <a:rPr lang="cs-CZ" dirty="0" err="1" smtClean="0"/>
              <a:t>paludamentum</a:t>
            </a:r>
            <a:r>
              <a:rPr lang="cs-CZ" dirty="0" smtClean="0"/>
              <a:t> a cingulum, cibulovité spony, zlaté cikády, římské mince, </a:t>
            </a:r>
            <a:r>
              <a:rPr lang="cs-CZ" dirty="0" err="1" smtClean="0"/>
              <a:t>spatha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69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43" y="1600200"/>
            <a:ext cx="2955313" cy="4525963"/>
          </a:xfrm>
        </p:spPr>
      </p:pic>
    </p:spTree>
    <p:extLst>
      <p:ext uri="{BB962C8B-B14F-4D97-AF65-F5344CB8AC3E}">
        <p14:creationId xmlns:p14="http://schemas.microsoft.com/office/powerpoint/2010/main" val="271068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Protofranské</a:t>
            </a:r>
            <a:r>
              <a:rPr lang="cs-CZ" dirty="0" smtClean="0"/>
              <a:t> kmeny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Sugambrové</a:t>
            </a:r>
            <a:r>
              <a:rPr lang="cs-CZ" dirty="0" smtClean="0"/>
              <a:t> (</a:t>
            </a:r>
            <a:r>
              <a:rPr lang="cs-CZ" dirty="0" err="1" smtClean="0"/>
              <a:t>Cugerni</a:t>
            </a:r>
            <a:r>
              <a:rPr lang="cs-CZ" dirty="0" smtClean="0"/>
              <a:t>), </a:t>
            </a:r>
            <a:r>
              <a:rPr lang="cs-CZ" dirty="0" err="1" smtClean="0"/>
              <a:t>Usipetové</a:t>
            </a:r>
            <a:r>
              <a:rPr lang="cs-CZ" dirty="0" smtClean="0"/>
              <a:t>, </a:t>
            </a:r>
            <a:r>
              <a:rPr lang="cs-CZ" dirty="0" err="1" smtClean="0"/>
              <a:t>Tenkterové</a:t>
            </a:r>
            <a:r>
              <a:rPr lang="cs-CZ" dirty="0" smtClean="0"/>
              <a:t>, </a:t>
            </a:r>
            <a:r>
              <a:rPr lang="cs-CZ" dirty="0" err="1" smtClean="0"/>
              <a:t>Ampsivariové</a:t>
            </a:r>
            <a:r>
              <a:rPr lang="cs-CZ" dirty="0" smtClean="0"/>
              <a:t>, </a:t>
            </a:r>
            <a:r>
              <a:rPr lang="cs-CZ" dirty="0" err="1" smtClean="0"/>
              <a:t>Brukterové</a:t>
            </a:r>
            <a:r>
              <a:rPr lang="cs-CZ" dirty="0" smtClean="0"/>
              <a:t>, </a:t>
            </a:r>
            <a:r>
              <a:rPr lang="cs-CZ" dirty="0" err="1" smtClean="0"/>
              <a:t>Chamavové</a:t>
            </a:r>
            <a:r>
              <a:rPr lang="cs-CZ" dirty="0" smtClean="0"/>
              <a:t>, </a:t>
            </a:r>
            <a:r>
              <a:rPr lang="cs-CZ" dirty="0" err="1" smtClean="0"/>
              <a:t>Chassuarivé</a:t>
            </a:r>
            <a:r>
              <a:rPr lang="cs-CZ" dirty="0" smtClean="0"/>
              <a:t>, </a:t>
            </a:r>
            <a:r>
              <a:rPr lang="cs-CZ" dirty="0" err="1" smtClean="0"/>
              <a:t>Chattuariové</a:t>
            </a:r>
            <a:r>
              <a:rPr lang="cs-CZ" dirty="0" smtClean="0"/>
              <a:t>, </a:t>
            </a:r>
            <a:r>
              <a:rPr lang="cs-CZ" dirty="0" err="1" smtClean="0"/>
              <a:t>Tubantové</a:t>
            </a:r>
            <a:r>
              <a:rPr lang="cs-CZ" dirty="0" smtClean="0"/>
              <a:t>, snad </a:t>
            </a:r>
            <a:r>
              <a:rPr lang="cs-CZ" dirty="0" err="1" smtClean="0"/>
              <a:t>Ubiové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7067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Chlodvík</a:t>
            </a:r>
            <a:r>
              <a:rPr lang="cs-CZ" dirty="0" smtClean="0"/>
              <a:t> a počátky státu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Správa </a:t>
            </a:r>
            <a:r>
              <a:rPr lang="cs-CZ" dirty="0" err="1" smtClean="0"/>
              <a:t>Belgiky</a:t>
            </a:r>
            <a:r>
              <a:rPr lang="cs-CZ" dirty="0" smtClean="0"/>
              <a:t> II</a:t>
            </a:r>
          </a:p>
          <a:p>
            <a:r>
              <a:rPr lang="cs-CZ" dirty="0" err="1" smtClean="0"/>
              <a:t>Remigius</a:t>
            </a:r>
            <a:r>
              <a:rPr lang="cs-CZ" dirty="0" smtClean="0"/>
              <a:t> z Remeše</a:t>
            </a:r>
          </a:p>
          <a:p>
            <a:r>
              <a:rPr lang="cs-CZ" dirty="0" smtClean="0"/>
              <a:t>Porážka </a:t>
            </a:r>
            <a:r>
              <a:rPr lang="cs-CZ" dirty="0" err="1" smtClean="0"/>
              <a:t>Syagria</a:t>
            </a:r>
            <a:r>
              <a:rPr lang="cs-CZ" dirty="0" smtClean="0"/>
              <a:t> 486 </a:t>
            </a:r>
            <a:r>
              <a:rPr lang="cs-CZ" dirty="0" smtClean="0"/>
              <a:t>(</a:t>
            </a:r>
            <a:r>
              <a:rPr lang="cs-CZ" dirty="0" err="1" smtClean="0"/>
              <a:t>comes</a:t>
            </a:r>
            <a:r>
              <a:rPr lang="cs-CZ" dirty="0" smtClean="0"/>
              <a:t> </a:t>
            </a:r>
            <a:r>
              <a:rPr lang="cs-CZ" dirty="0" smtClean="0"/>
              <a:t>Paulus)</a:t>
            </a:r>
          </a:p>
          <a:p>
            <a:r>
              <a:rPr lang="cs-CZ" dirty="0" smtClean="0"/>
              <a:t>Cesta ke katolickému </a:t>
            </a:r>
            <a:r>
              <a:rPr lang="cs-CZ" dirty="0" err="1" smtClean="0"/>
              <a:t>křeťanství</a:t>
            </a:r>
            <a:endParaRPr lang="cs-CZ" dirty="0" smtClean="0"/>
          </a:p>
          <a:p>
            <a:r>
              <a:rPr lang="cs-CZ" dirty="0" smtClean="0"/>
              <a:t>Boj s Vizigóty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2345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16" y="1600200"/>
            <a:ext cx="2997168" cy="4525963"/>
          </a:xfrm>
        </p:spPr>
      </p:pic>
    </p:spTree>
    <p:extLst>
      <p:ext uri="{BB962C8B-B14F-4D97-AF65-F5344CB8AC3E}">
        <p14:creationId xmlns:p14="http://schemas.microsoft.com/office/powerpoint/2010/main" val="2132446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12" y="2353657"/>
            <a:ext cx="4468375" cy="3019049"/>
          </a:xfrm>
        </p:spPr>
      </p:pic>
    </p:spTree>
    <p:extLst>
      <p:ext uri="{BB962C8B-B14F-4D97-AF65-F5344CB8AC3E}">
        <p14:creationId xmlns:p14="http://schemas.microsoft.com/office/powerpoint/2010/main" val="2595840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60" y="1998564"/>
            <a:ext cx="4462279" cy="3729234"/>
          </a:xfrm>
        </p:spPr>
      </p:pic>
    </p:spTree>
    <p:extLst>
      <p:ext uri="{BB962C8B-B14F-4D97-AF65-F5344CB8AC3E}">
        <p14:creationId xmlns:p14="http://schemas.microsoft.com/office/powerpoint/2010/main" val="247761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Likvidace konkurentů</a:t>
            </a:r>
          </a:p>
          <a:p>
            <a:r>
              <a:rPr lang="cs-CZ" dirty="0" err="1" smtClean="0"/>
              <a:t>Pactus</a:t>
            </a:r>
            <a:r>
              <a:rPr lang="cs-CZ" dirty="0" smtClean="0"/>
              <a:t> </a:t>
            </a:r>
            <a:r>
              <a:rPr lang="cs-CZ" dirty="0" err="1" smtClean="0"/>
              <a:t>legis</a:t>
            </a:r>
            <a:r>
              <a:rPr lang="cs-CZ" dirty="0" smtClean="0"/>
              <a:t> </a:t>
            </a:r>
            <a:r>
              <a:rPr lang="cs-CZ" dirty="0" err="1" smtClean="0"/>
              <a:t>Salicae</a:t>
            </a:r>
            <a:endParaRPr lang="cs-CZ" dirty="0" smtClean="0"/>
          </a:p>
          <a:p>
            <a:r>
              <a:rPr lang="cs-CZ" dirty="0" err="1" smtClean="0"/>
              <a:t>Gregorius</a:t>
            </a:r>
            <a:r>
              <a:rPr lang="cs-CZ" dirty="0" smtClean="0"/>
              <a:t> </a:t>
            </a:r>
            <a:r>
              <a:rPr lang="cs-CZ" smtClean="0"/>
              <a:t>Turonensis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673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87" y="2070192"/>
            <a:ext cx="3970026" cy="3585978"/>
          </a:xfrm>
        </p:spPr>
      </p:pic>
    </p:spTree>
    <p:extLst>
      <p:ext uri="{BB962C8B-B14F-4D97-AF65-F5344CB8AC3E}">
        <p14:creationId xmlns:p14="http://schemas.microsoft.com/office/powerpoint/2010/main" val="358443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17" y="1815684"/>
            <a:ext cx="3261365" cy="4094995"/>
          </a:xfrm>
        </p:spPr>
      </p:pic>
    </p:spTree>
    <p:extLst>
      <p:ext uri="{BB962C8B-B14F-4D97-AF65-F5344CB8AC3E}">
        <p14:creationId xmlns:p14="http://schemas.microsoft.com/office/powerpoint/2010/main" val="2925031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16" y="1600200"/>
            <a:ext cx="3129967" cy="4525963"/>
          </a:xfrm>
        </p:spPr>
      </p:pic>
    </p:spTree>
    <p:extLst>
      <p:ext uri="{BB962C8B-B14F-4D97-AF65-F5344CB8AC3E}">
        <p14:creationId xmlns:p14="http://schemas.microsoft.com/office/powerpoint/2010/main" val="3094631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0" y="1417638"/>
            <a:ext cx="6660000" cy="545261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64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vývoj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3. stol. Franci (</a:t>
            </a:r>
            <a:r>
              <a:rPr lang="cs-CZ" dirty="0" err="1" smtClean="0"/>
              <a:t>Frangoi</a:t>
            </a:r>
            <a:r>
              <a:rPr lang="cs-CZ" dirty="0" smtClean="0"/>
              <a:t>)</a:t>
            </a:r>
          </a:p>
          <a:p>
            <a:r>
              <a:rPr lang="cs-CZ" dirty="0" smtClean="0"/>
              <a:t>Od 4. stol. jméno </a:t>
            </a:r>
            <a:r>
              <a:rPr lang="cs-CZ" dirty="0" err="1" smtClean="0"/>
              <a:t>Saliů</a:t>
            </a:r>
            <a:endParaRPr lang="cs-CZ" dirty="0" smtClean="0"/>
          </a:p>
          <a:p>
            <a:r>
              <a:rPr lang="cs-CZ" dirty="0" smtClean="0"/>
              <a:t>V 5. stol. </a:t>
            </a:r>
            <a:r>
              <a:rPr lang="cs-CZ" dirty="0" err="1" smtClean="0"/>
              <a:t>Saliové</a:t>
            </a:r>
            <a:r>
              <a:rPr lang="cs-CZ" dirty="0" smtClean="0"/>
              <a:t> a </a:t>
            </a:r>
            <a:r>
              <a:rPr lang="cs-CZ" dirty="0" err="1" smtClean="0"/>
              <a:t>Ripuariové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0470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Konflikty a kontakty s Římany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poloviny 3. stol</a:t>
            </a:r>
            <a:r>
              <a:rPr lang="cs-CZ" dirty="0" smtClean="0"/>
              <a:t>.</a:t>
            </a:r>
          </a:p>
          <a:p>
            <a:r>
              <a:rPr lang="cs-CZ" dirty="0" smtClean="0"/>
              <a:t>Za </a:t>
            </a:r>
            <a:r>
              <a:rPr lang="cs-CZ" dirty="0" err="1" smtClean="0"/>
              <a:t>Galliena</a:t>
            </a:r>
            <a:r>
              <a:rPr lang="cs-CZ" dirty="0" smtClean="0"/>
              <a:t> do Hispánie a severní Afriky</a:t>
            </a:r>
          </a:p>
          <a:p>
            <a:r>
              <a:rPr lang="cs-CZ" dirty="0" smtClean="0"/>
              <a:t>Gallský císař </a:t>
            </a:r>
            <a:r>
              <a:rPr lang="cs-CZ" dirty="0" err="1" smtClean="0"/>
              <a:t>Postumus</a:t>
            </a:r>
            <a:r>
              <a:rPr lang="cs-CZ" dirty="0" smtClean="0"/>
              <a:t> zvolil za sídlo Trevír, buduje opěrné body za Rýnem</a:t>
            </a:r>
          </a:p>
          <a:p>
            <a:r>
              <a:rPr lang="cs-CZ" dirty="0" smtClean="0"/>
              <a:t>Počátkem 2. pol. 3. stol: Peršané, Góti, Alamani, Frankové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734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27" y="1795110"/>
            <a:ext cx="5888746" cy="4136143"/>
          </a:xfrm>
          <a:effectLst>
            <a:glow rad="127000">
              <a:schemeClr val="accent6"/>
            </a:glow>
          </a:effectLst>
        </p:spPr>
      </p:pic>
    </p:spTree>
    <p:extLst>
      <p:ext uri="{BB962C8B-B14F-4D97-AF65-F5344CB8AC3E}">
        <p14:creationId xmlns:p14="http://schemas.microsoft.com/office/powerpoint/2010/main" val="2973663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6" y="2217259"/>
            <a:ext cx="4023367" cy="3291845"/>
          </a:xfrm>
        </p:spPr>
      </p:pic>
    </p:spTree>
    <p:extLst>
      <p:ext uri="{BB962C8B-B14F-4D97-AF65-F5344CB8AC3E}">
        <p14:creationId xmlns:p14="http://schemas.microsoft.com/office/powerpoint/2010/main" val="2121856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</a:t>
            </a:r>
            <a:r>
              <a:rPr lang="cs-CZ" dirty="0" err="1" smtClean="0"/>
              <a:t>Lollianově</a:t>
            </a:r>
            <a:r>
              <a:rPr lang="cs-CZ" dirty="0" smtClean="0"/>
              <a:t> biografii: </a:t>
            </a:r>
            <a:r>
              <a:rPr lang="cs-CZ" dirty="0" err="1" smtClean="0"/>
              <a:t>venerabile</a:t>
            </a:r>
            <a:r>
              <a:rPr lang="cs-CZ" dirty="0" smtClean="0"/>
              <a:t> hoc Romani </a:t>
            </a:r>
            <a:r>
              <a:rPr lang="cs-CZ" dirty="0" err="1" smtClean="0"/>
              <a:t>nominis</a:t>
            </a:r>
            <a:r>
              <a:rPr lang="cs-CZ" dirty="0" smtClean="0"/>
              <a:t> </a:t>
            </a:r>
            <a:r>
              <a:rPr lang="cs-CZ" dirty="0" err="1" smtClean="0"/>
              <a:t>fintum</a:t>
            </a:r>
            <a:r>
              <a:rPr lang="cs-CZ" dirty="0" smtClean="0"/>
              <a:t> </a:t>
            </a:r>
            <a:r>
              <a:rPr lang="cs-CZ" dirty="0" err="1" smtClean="0"/>
              <a:t>esset</a:t>
            </a:r>
            <a:r>
              <a:rPr lang="cs-CZ" dirty="0" smtClean="0"/>
              <a:t> </a:t>
            </a:r>
            <a:r>
              <a:rPr lang="cs-CZ" dirty="0" err="1" smtClean="0"/>
              <a:t>imperium</a:t>
            </a:r>
            <a:endParaRPr lang="cs-CZ" dirty="0" smtClean="0"/>
          </a:p>
          <a:p>
            <a:r>
              <a:rPr lang="cs-CZ" dirty="0" err="1" smtClean="0"/>
              <a:t>Probus</a:t>
            </a:r>
            <a:r>
              <a:rPr lang="cs-CZ" dirty="0" smtClean="0"/>
              <a:t> dobývá zpět gallské obce, obsazené Germány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71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Usazování Franků na území říše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Probus</a:t>
            </a:r>
            <a:r>
              <a:rPr lang="cs-CZ" dirty="0" smtClean="0"/>
              <a:t> (276-282) v Černomoří. Napadení Řecka, M. Asie, na Sicílii dobytí </a:t>
            </a:r>
            <a:r>
              <a:rPr lang="cs-CZ" dirty="0" err="1" smtClean="0"/>
              <a:t>Syrakús</a:t>
            </a:r>
            <a:r>
              <a:rPr lang="cs-CZ" dirty="0" smtClean="0"/>
              <a:t>, plenění v </a:t>
            </a:r>
            <a:r>
              <a:rPr lang="cs-CZ" dirty="0" err="1" smtClean="0"/>
              <a:t>sev</a:t>
            </a:r>
            <a:r>
              <a:rPr lang="cs-CZ" dirty="0" smtClean="0"/>
              <a:t>. Africe</a:t>
            </a:r>
          </a:p>
          <a:p>
            <a:r>
              <a:rPr lang="cs-CZ" dirty="0" err="1" smtClean="0"/>
              <a:t>Maximinus</a:t>
            </a:r>
            <a:r>
              <a:rPr lang="cs-CZ" dirty="0" smtClean="0"/>
              <a:t> a </a:t>
            </a:r>
            <a:r>
              <a:rPr lang="cs-CZ" dirty="0" err="1" smtClean="0"/>
              <a:t>Constantius</a:t>
            </a:r>
            <a:r>
              <a:rPr lang="cs-CZ" dirty="0" smtClean="0"/>
              <a:t> </a:t>
            </a:r>
            <a:r>
              <a:rPr lang="cs-CZ" dirty="0" err="1" smtClean="0"/>
              <a:t>Chlorus</a:t>
            </a:r>
            <a:r>
              <a:rPr lang="cs-CZ" dirty="0" smtClean="0"/>
              <a:t>: usazování </a:t>
            </a:r>
            <a:r>
              <a:rPr lang="cs-CZ" dirty="0" err="1" smtClean="0"/>
              <a:t>laetů</a:t>
            </a:r>
            <a:endParaRPr lang="cs-CZ" dirty="0" smtClean="0"/>
          </a:p>
          <a:p>
            <a:r>
              <a:rPr lang="cs-CZ" dirty="0" smtClean="0"/>
              <a:t>Charakteristika </a:t>
            </a:r>
            <a:r>
              <a:rPr lang="cs-CZ" dirty="0" err="1" smtClean="0"/>
              <a:t>laetů</a:t>
            </a:r>
            <a:r>
              <a:rPr lang="cs-CZ" dirty="0" smtClean="0"/>
              <a:t> (</a:t>
            </a:r>
            <a:r>
              <a:rPr lang="cs-CZ" dirty="0" err="1" smtClean="0"/>
              <a:t>praefecti</a:t>
            </a:r>
            <a:r>
              <a:rPr lang="cs-CZ" dirty="0" smtClean="0"/>
              <a:t> </a:t>
            </a:r>
            <a:r>
              <a:rPr lang="cs-CZ" dirty="0" err="1" smtClean="0"/>
              <a:t>laetorum</a:t>
            </a:r>
            <a:r>
              <a:rPr lang="cs-CZ" dirty="0" smtClean="0"/>
              <a:t>)</a:t>
            </a:r>
          </a:p>
          <a:p>
            <a:r>
              <a:rPr lang="cs-CZ" dirty="0" smtClean="0"/>
              <a:t>Jejich další možné osudy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23559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399</Words>
  <Application>Microsoft Office PowerPoint</Application>
  <PresentationFormat>Předvádění na obrazovce (4:3)</PresentationFormat>
  <Paragraphs>59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0" baseType="lpstr">
      <vt:lpstr>Arial</vt:lpstr>
      <vt:lpstr>Calibri</vt:lpstr>
      <vt:lpstr>Motiv systému Office</vt:lpstr>
      <vt:lpstr>Frankové</vt:lpstr>
      <vt:lpstr>Protofranské kmeny</vt:lpstr>
      <vt:lpstr>Prezentace aplikace PowerPoint</vt:lpstr>
      <vt:lpstr>Další vývoj</vt:lpstr>
      <vt:lpstr>Konflikty a kontakty s Římany</vt:lpstr>
      <vt:lpstr>Prezentace aplikace PowerPoint</vt:lpstr>
      <vt:lpstr>Prezentace aplikace PowerPoint</vt:lpstr>
      <vt:lpstr>Prezentace aplikace PowerPoint</vt:lpstr>
      <vt:lpstr>Usazování Franků na území říše</vt:lpstr>
      <vt:lpstr>Prezentace aplikace PowerPoint</vt:lpstr>
      <vt:lpstr>Constantinus I. a Frankové</vt:lpstr>
      <vt:lpstr>Zábory</vt:lpstr>
      <vt:lpstr>Významní Frankové na území říše</vt:lpstr>
      <vt:lpstr>Vojevůdci</vt:lpstr>
      <vt:lpstr>Zajímavý nápis</vt:lpstr>
      <vt:lpstr>Spojenci</vt:lpstr>
      <vt:lpstr>Aetius a Frankové</vt:lpstr>
      <vt:lpstr>Childerich</vt:lpstr>
      <vt:lpstr>Prezentace aplikace PowerPoint</vt:lpstr>
      <vt:lpstr>Chlodvík a počátky státu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Frankové</dc:title>
  <dc:creator>bednarikova</dc:creator>
  <cp:lastModifiedBy>Jarmila Bednaříková</cp:lastModifiedBy>
  <cp:revision>11</cp:revision>
  <dcterms:created xsi:type="dcterms:W3CDTF">2015-05-02T07:26:51Z</dcterms:created>
  <dcterms:modified xsi:type="dcterms:W3CDTF">2016-05-11T06:54:53Z</dcterms:modified>
</cp:coreProperties>
</file>