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321" r:id="rId3"/>
    <p:sldId id="322" r:id="rId4"/>
    <p:sldId id="323" r:id="rId5"/>
    <p:sldId id="324" r:id="rId6"/>
    <p:sldId id="325" r:id="rId7"/>
    <p:sldId id="326" r:id="rId8"/>
    <p:sldId id="327" r:id="rId9"/>
    <p:sldId id="328" r:id="rId10"/>
    <p:sldId id="329" r:id="rId11"/>
    <p:sldId id="330" r:id="rId12"/>
    <p:sldId id="331" r:id="rId13"/>
    <p:sldId id="332" r:id="rId14"/>
    <p:sldId id="333" r:id="rId15"/>
    <p:sldId id="334" r:id="rId16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4533" autoAdjust="0"/>
  </p:normalViewPr>
  <p:slideViewPr>
    <p:cSldViewPr>
      <p:cViewPr varScale="1">
        <p:scale>
          <a:sx n="76" d="100"/>
          <a:sy n="76" d="100"/>
        </p:scale>
        <p:origin x="1236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k-SK" smtClean="0"/>
              <a:t>Kliknite sem a upravte štýl predlohy podnadpisov.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5" name="Zástupný symbol tex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nadpi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 smtClean="0"/>
              <a:t>Kliknite sem a upravte štýl predlohy nadpisov.</a:t>
            </a:r>
            <a:endParaRPr lang="sk-SK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92E2F3-A957-4897-AE39-228CC061DCDB}" type="datetimeFigureOut">
              <a:rPr lang="sk-SK" smtClean="0"/>
              <a:t>22.04.2016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D80-3779-453A-ADA2-5F0F5F321983}" type="slidenum">
              <a:rPr lang="sk-SK" smtClean="0"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2130425"/>
            <a:ext cx="8352928" cy="1470025"/>
          </a:xfrm>
        </p:spPr>
        <p:txBody>
          <a:bodyPr>
            <a:normAutofit fontScale="90000"/>
          </a:bodyPr>
          <a:lstStyle/>
          <a:p>
            <a:r>
              <a:rPr lang="sk-SK" b="1" dirty="0" smtClean="0">
                <a:solidFill>
                  <a:srgbClr val="FFCC00"/>
                </a:solidFill>
              </a:rPr>
              <a:t>Dejiny slovenského múzejníctva (MUI_336)</a:t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b="1" dirty="0" smtClean="0">
                <a:solidFill>
                  <a:srgbClr val="FFCC00"/>
                </a:solidFill>
              </a:rPr>
              <a:t/>
            </a:r>
            <a:br>
              <a:rPr lang="sk-SK" b="1" dirty="0" smtClean="0">
                <a:solidFill>
                  <a:srgbClr val="FFCC00"/>
                </a:solidFill>
              </a:rPr>
            </a:br>
            <a:r>
              <a:rPr lang="sk-SK" sz="3600" b="1" dirty="0">
                <a:solidFill>
                  <a:srgbClr val="FFCC00"/>
                </a:solidFill>
              </a:rPr>
              <a:t>8</a:t>
            </a:r>
            <a:r>
              <a:rPr lang="sk-SK" sz="3600" b="1" dirty="0" smtClean="0">
                <a:solidFill>
                  <a:srgbClr val="FFCC00"/>
                </a:solidFill>
              </a:rPr>
              <a:t>. </a:t>
            </a:r>
            <a:r>
              <a:rPr lang="sk-SK" sz="3600" b="1" dirty="0">
                <a:solidFill>
                  <a:srgbClr val="FFCC00"/>
                </a:solidFill>
              </a:rPr>
              <a:t>prednáška </a:t>
            </a:r>
            <a:r>
              <a:rPr lang="sk-SK" sz="3600" b="1" dirty="0" smtClean="0">
                <a:solidFill>
                  <a:srgbClr val="FFCC00"/>
                </a:solidFill>
              </a:rPr>
              <a:t/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- </a:t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Slovenské múzejníctvo </a:t>
            </a:r>
            <a:r>
              <a:rPr lang="sk-SK" sz="3600" b="1" dirty="0" smtClean="0">
                <a:solidFill>
                  <a:srgbClr val="FFCC00"/>
                </a:solidFill>
              </a:rPr>
              <a:t>na prelome </a:t>
            </a:r>
            <a:br>
              <a:rPr lang="sk-SK" sz="3600" b="1" dirty="0" smtClean="0">
                <a:solidFill>
                  <a:srgbClr val="FFCC00"/>
                </a:solidFill>
              </a:rPr>
            </a:br>
            <a:r>
              <a:rPr lang="sk-SK" sz="3600" b="1" dirty="0" smtClean="0">
                <a:solidFill>
                  <a:srgbClr val="FFCC00"/>
                </a:solidFill>
              </a:rPr>
              <a:t>20. a 21. storočia</a:t>
            </a:r>
            <a:r>
              <a:rPr lang="sk-SK" b="1" dirty="0"/>
              <a:t/>
            </a:r>
            <a:br>
              <a:rPr lang="sk-SK" b="1" dirty="0"/>
            </a:b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395536" y="4797152"/>
            <a:ext cx="8352928" cy="1752600"/>
          </a:xfrm>
        </p:spPr>
        <p:txBody>
          <a:bodyPr>
            <a:normAutofit lnSpcReduction="10000"/>
          </a:bodyPr>
          <a:lstStyle/>
          <a:p>
            <a:endParaRPr lang="sk-SK" sz="2400" dirty="0" smtClean="0"/>
          </a:p>
          <a:p>
            <a:endParaRPr lang="sk-SK" sz="2400" dirty="0" smtClean="0"/>
          </a:p>
          <a:p>
            <a:r>
              <a:rPr lang="sk-SK" sz="2400" dirty="0" smtClean="0">
                <a:solidFill>
                  <a:srgbClr val="FFCC00"/>
                </a:solidFill>
              </a:rPr>
              <a:t>Mgr. Martin </a:t>
            </a:r>
            <a:r>
              <a:rPr lang="sk-SK" sz="2400" dirty="0" err="1" smtClean="0">
                <a:solidFill>
                  <a:srgbClr val="FFCC00"/>
                </a:solidFill>
              </a:rPr>
              <a:t>Vitko</a:t>
            </a:r>
            <a:endParaRPr lang="sk-SK" sz="2400" dirty="0" smtClean="0">
              <a:solidFill>
                <a:srgbClr val="FFCC00"/>
              </a:solidFill>
            </a:endParaRPr>
          </a:p>
          <a:p>
            <a:r>
              <a:rPr lang="sk-SK" sz="2400" dirty="0" smtClean="0">
                <a:solidFill>
                  <a:srgbClr val="FFCC00"/>
                </a:solidFill>
              </a:rPr>
              <a:t>Filozofická fakulta Masarykovej univerzity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16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276872"/>
            <a:ext cx="8229600" cy="432048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 po zrušení národných výborov v roku 1990 prešli múzeá na Slovensku od 1. januára 1991 pod </a:t>
            </a:r>
            <a:r>
              <a:rPr lang="sk-SK" b="1" dirty="0">
                <a:solidFill>
                  <a:srgbClr val="FFCC00"/>
                </a:solidFill>
              </a:rPr>
              <a:t>pôsobnosť </a:t>
            </a:r>
            <a:r>
              <a:rPr lang="sk-SK" b="1" dirty="0" smtClean="0">
                <a:solidFill>
                  <a:srgbClr val="FFCC00"/>
                </a:solidFill>
              </a:rPr>
              <a:t>slovenského Ministerstva kultúry</a:t>
            </a:r>
          </a:p>
          <a:p>
            <a:pPr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vznik nových múzeí: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Múzeum polície </a:t>
            </a:r>
            <a:r>
              <a:rPr lang="sk-SK" sz="2200" dirty="0" smtClean="0">
                <a:solidFill>
                  <a:srgbClr val="FFCC00"/>
                </a:solidFill>
              </a:rPr>
              <a:t>(Bratislava)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Mestské múzeum v Rajci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Plynárenské múzeum </a:t>
            </a:r>
            <a:r>
              <a:rPr lang="sk-SK" sz="2200" dirty="0" smtClean="0">
                <a:solidFill>
                  <a:srgbClr val="FFCC00"/>
                </a:solidFill>
              </a:rPr>
              <a:t>(Bratislava)</a:t>
            </a:r>
          </a:p>
          <a:p>
            <a:pPr lvl="1">
              <a:buFontTx/>
              <a:buChar char="-"/>
            </a:pPr>
            <a:r>
              <a:rPr lang="sk-SK" sz="2200" b="1" dirty="0" smtClean="0">
                <a:solidFill>
                  <a:srgbClr val="FFCC00"/>
                </a:solidFill>
              </a:rPr>
              <a:t>Hontianske múzeum (Šahy)</a:t>
            </a:r>
            <a:endParaRPr lang="sk-SK" sz="22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6187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8229600" cy="885775"/>
          </a:xfrm>
        </p:spPr>
        <p:txBody>
          <a:bodyPr>
            <a:noAutofit/>
          </a:bodyPr>
          <a:lstStyle/>
          <a:p>
            <a:pPr algn="ctr"/>
            <a:r>
              <a:rPr lang="sk-SK" sz="2600" dirty="0">
                <a:solidFill>
                  <a:srgbClr val="FFCC00"/>
                </a:solidFill>
              </a:rPr>
              <a:t>Systém riadenia múzeí a vznik regionálnych kultúrnych centier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897560"/>
            <a:ext cx="8229600" cy="396044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regionálne kultúrne centrá </a:t>
            </a:r>
            <a:r>
              <a:rPr lang="sk-SK" dirty="0" smtClean="0">
                <a:solidFill>
                  <a:srgbClr val="FFCC00"/>
                </a:solidFill>
              </a:rPr>
              <a:t>– základn</a:t>
            </a:r>
            <a:r>
              <a:rPr lang="sk-SK" dirty="0">
                <a:solidFill>
                  <a:srgbClr val="FFCC00"/>
                </a:solidFill>
              </a:rPr>
              <a:t>é</a:t>
            </a:r>
            <a:r>
              <a:rPr lang="sk-SK" dirty="0" smtClean="0">
                <a:solidFill>
                  <a:srgbClr val="FFCC00"/>
                </a:solidFill>
              </a:rPr>
              <a:t> zložky </a:t>
            </a:r>
            <a:r>
              <a:rPr lang="sk-SK" dirty="0">
                <a:solidFill>
                  <a:srgbClr val="FFCC00"/>
                </a:solidFill>
              </a:rPr>
              <a:t>transformačného procesu v rezorte </a:t>
            </a:r>
            <a:r>
              <a:rPr lang="sk-SK" dirty="0" smtClean="0">
                <a:solidFill>
                  <a:srgbClr val="FFCC00"/>
                </a:solidFill>
              </a:rPr>
              <a:t>kultúry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do nich integrované všetky múzeá </a:t>
            </a:r>
            <a:r>
              <a:rPr lang="sk-SK" dirty="0">
                <a:solidFill>
                  <a:srgbClr val="FFCC00"/>
                </a:solidFill>
              </a:rPr>
              <a:t>na Slovensku s výnimkou SNM a STM v </a:t>
            </a:r>
            <a:r>
              <a:rPr lang="sk-SK" dirty="0" smtClean="0">
                <a:solidFill>
                  <a:srgbClr val="FFCC00"/>
                </a:solidFill>
              </a:rPr>
              <a:t>Košiciach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všetky slovenské múzeá stratili právnu subjektivitu </a:t>
            </a:r>
            <a:endParaRPr lang="sk-SK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</a:t>
            </a:r>
            <a:r>
              <a:rPr lang="sk-SK" dirty="0">
                <a:solidFill>
                  <a:srgbClr val="FFCC00"/>
                </a:solidFill>
              </a:rPr>
              <a:t> súvislosti s novými trendmi na </a:t>
            </a:r>
            <a:r>
              <a:rPr lang="sk-SK" dirty="0" smtClean="0">
                <a:solidFill>
                  <a:srgbClr val="FFCC00"/>
                </a:solidFill>
              </a:rPr>
              <a:t>ministerstve kultúry </a:t>
            </a:r>
            <a:r>
              <a:rPr lang="sk-SK" dirty="0">
                <a:solidFill>
                  <a:srgbClr val="FFCC00"/>
                </a:solidFill>
              </a:rPr>
              <a:t>po voľbách </a:t>
            </a:r>
            <a:r>
              <a:rPr lang="sk-SK" dirty="0" smtClean="0">
                <a:solidFill>
                  <a:srgbClr val="FFCC00"/>
                </a:solidFill>
              </a:rPr>
              <a:t>– likvidovanie regionálnych kultúrnych centier (1999)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6519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8229600" cy="885775"/>
          </a:xfrm>
        </p:spPr>
        <p:txBody>
          <a:bodyPr>
            <a:noAutofit/>
          </a:bodyPr>
          <a:lstStyle/>
          <a:p>
            <a:pPr algn="ctr"/>
            <a:r>
              <a:rPr lang="sk-SK" sz="2600" dirty="0">
                <a:solidFill>
                  <a:srgbClr val="FFCC00"/>
                </a:solidFill>
              </a:rPr>
              <a:t>Návrh hlavných téz koncepcie rozvoja múzeí na Slovensku na obdobie po roku </a:t>
            </a:r>
            <a:r>
              <a:rPr lang="sk-SK" sz="2600" dirty="0" smtClean="0">
                <a:solidFill>
                  <a:srgbClr val="FFCC00"/>
                </a:solidFill>
              </a:rPr>
              <a:t>1998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51520" y="2538361"/>
            <a:ext cx="8640960" cy="396044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Zväz </a:t>
            </a:r>
            <a:r>
              <a:rPr lang="sk-SK" dirty="0">
                <a:solidFill>
                  <a:srgbClr val="FFCC00"/>
                </a:solidFill>
              </a:rPr>
              <a:t>a Slovenské národné múzeum – Národné múzejné </a:t>
            </a:r>
            <a:r>
              <a:rPr lang="sk-SK" dirty="0" smtClean="0">
                <a:solidFill>
                  <a:srgbClr val="FFCC00"/>
                </a:solidFill>
              </a:rPr>
              <a:t>centrum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zamerať sa na </a:t>
            </a:r>
            <a:r>
              <a:rPr lang="sk-SK" dirty="0">
                <a:solidFill>
                  <a:srgbClr val="FFCC00"/>
                </a:solidFill>
              </a:rPr>
              <a:t>prehodnotenie základnej orientácie činnosti jednotlivých múzeí a na stanovenie dlhodobého zamerania ich práce s dôrazom na osobitosť jednotlivých </a:t>
            </a:r>
            <a:r>
              <a:rPr lang="sk-SK" dirty="0" smtClean="0">
                <a:solidFill>
                  <a:srgbClr val="FFCC00"/>
                </a:solidFill>
              </a:rPr>
              <a:t>inštitúcií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iniciovať, usmerňovať a koordinovať proces rozvoja špecializácie </a:t>
            </a:r>
            <a:r>
              <a:rPr lang="sk-SK" dirty="0" smtClean="0">
                <a:solidFill>
                  <a:srgbClr val="FFCC00"/>
                </a:solidFill>
              </a:rPr>
              <a:t>múzeí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zabezpečiť </a:t>
            </a:r>
            <a:r>
              <a:rPr lang="sk-SK" dirty="0" smtClean="0">
                <a:solidFill>
                  <a:srgbClr val="FFCC00"/>
                </a:solidFill>
              </a:rPr>
              <a:t>katalogizáciu </a:t>
            </a:r>
            <a:r>
              <a:rPr lang="sk-SK" dirty="0">
                <a:solidFill>
                  <a:srgbClr val="FFCC00"/>
                </a:solidFill>
              </a:rPr>
              <a:t>nových prírastkov zbierkových predmetov v plnom rozsahu s využitím výpočtovej </a:t>
            </a:r>
            <a:r>
              <a:rPr lang="sk-SK" dirty="0" smtClean="0">
                <a:solidFill>
                  <a:srgbClr val="FFCC00"/>
                </a:solidFill>
              </a:rPr>
              <a:t>techniky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rozpracovať systém kategorizácie zbierkových </a:t>
            </a:r>
            <a:r>
              <a:rPr lang="sk-SK" dirty="0" smtClean="0">
                <a:solidFill>
                  <a:srgbClr val="FFCC00"/>
                </a:solidFill>
              </a:rPr>
              <a:t>predmetov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prispôsobiť organizačnú štruktúru riadiaceho mechanizmu v štátnych múzeách a vytvárať predpoklady pre vzájomnú prepojiteľnosť práce štátnych a neštátnych múzeí</a:t>
            </a:r>
            <a:endParaRPr lang="sk-SK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endParaRPr lang="sk-SK" b="1" dirty="0" smtClean="0"/>
          </a:p>
          <a:p>
            <a:pPr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9481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2172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107504" y="1037309"/>
            <a:ext cx="8928992" cy="1173807"/>
          </a:xfrm>
        </p:spPr>
        <p:txBody>
          <a:bodyPr>
            <a:noAutofit/>
          </a:bodyPr>
          <a:lstStyle/>
          <a:p>
            <a:pPr algn="ctr"/>
            <a:r>
              <a:rPr lang="sk-SK" sz="2600" dirty="0">
                <a:solidFill>
                  <a:srgbClr val="FFCC00"/>
                </a:solidFill>
              </a:rPr>
              <a:t>Zákon </a:t>
            </a:r>
            <a:r>
              <a:rPr lang="sk-SK" sz="2600" dirty="0" smtClean="0">
                <a:solidFill>
                  <a:srgbClr val="FFCC00"/>
                </a:solidFill>
              </a:rPr>
              <a:t>č</a:t>
            </a:r>
            <a:r>
              <a:rPr lang="sk-SK" sz="2600" dirty="0">
                <a:solidFill>
                  <a:srgbClr val="FFCC00"/>
                </a:solidFill>
              </a:rPr>
              <a:t>. 115/1998 o múzeách a galériách a o ochrane predmetov múzejnej </a:t>
            </a:r>
            <a:r>
              <a:rPr lang="sk-SK" sz="2600" dirty="0" smtClean="0">
                <a:solidFill>
                  <a:srgbClr val="FFCC00"/>
                </a:solidFill>
              </a:rPr>
              <a:t>a</a:t>
            </a:r>
            <a:r>
              <a:rPr lang="sk-SK" sz="2600" dirty="0">
                <a:solidFill>
                  <a:srgbClr val="FFCC00"/>
                </a:solidFill>
              </a:rPr>
              <a:t> galerijnej hodnoty</a:t>
            </a:r>
            <a:endParaRPr lang="sk-SK" sz="2600" dirty="0" smtClean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251520" y="2308972"/>
            <a:ext cx="8640960" cy="456304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m</a:t>
            </a:r>
            <a:r>
              <a:rPr lang="sk-SK" dirty="0" smtClean="0">
                <a:solidFill>
                  <a:srgbClr val="FFCC00"/>
                </a:solidFill>
              </a:rPr>
              <a:t>úzeum: </a:t>
            </a:r>
            <a:r>
              <a:rPr lang="sk-SK" i="1" dirty="0" smtClean="0">
                <a:solidFill>
                  <a:srgbClr val="FFCC00"/>
                </a:solidFill>
              </a:rPr>
              <a:t>„špecializovaná </a:t>
            </a:r>
            <a:r>
              <a:rPr lang="sk-SK" i="1" dirty="0">
                <a:solidFill>
                  <a:srgbClr val="FFCC00"/>
                </a:solidFill>
              </a:rPr>
              <a:t>právnická osoba alebo špecializovaný organizačný útvar právnickej osoby, ktorý na základe prieskumu a vedeckého výskumu zhromažďuje, vedeckými metódami zhodnocuje a odborne spravuje zbierkové predmety. Tie sprístupňuje verejnosti a využíva vo verejnom záujme</a:t>
            </a:r>
            <a:r>
              <a:rPr lang="sk-SK" i="1" dirty="0" smtClean="0">
                <a:solidFill>
                  <a:srgbClr val="FFCC00"/>
                </a:solidFill>
              </a:rPr>
              <a:t>.“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zbierkový predmet; „Komisia </a:t>
            </a:r>
            <a:r>
              <a:rPr lang="sk-SK" dirty="0">
                <a:solidFill>
                  <a:srgbClr val="FFCC00"/>
                </a:solidFill>
              </a:rPr>
              <a:t>na tvorbu </a:t>
            </a:r>
            <a:r>
              <a:rPr lang="sk-SK" dirty="0" smtClean="0">
                <a:solidFill>
                  <a:srgbClr val="FFCC00"/>
                </a:solidFill>
              </a:rPr>
              <a:t>zbierok“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evidencia, vyraďovanie </a:t>
            </a:r>
            <a:r>
              <a:rPr lang="sk-SK" dirty="0">
                <a:solidFill>
                  <a:srgbClr val="FFCC00"/>
                </a:solidFill>
              </a:rPr>
              <a:t>a ochrany zbierkových </a:t>
            </a:r>
            <a:r>
              <a:rPr lang="sk-SK" dirty="0" smtClean="0">
                <a:solidFill>
                  <a:srgbClr val="FFCC00"/>
                </a:solidFill>
              </a:rPr>
              <a:t>predmetov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Slovenské </a:t>
            </a:r>
            <a:r>
              <a:rPr lang="sk-SK" dirty="0">
                <a:solidFill>
                  <a:srgbClr val="FFCC00"/>
                </a:solidFill>
              </a:rPr>
              <a:t>národné </a:t>
            </a:r>
            <a:r>
              <a:rPr lang="sk-SK" dirty="0" smtClean="0">
                <a:solidFill>
                  <a:srgbClr val="FFCC00"/>
                </a:solidFill>
              </a:rPr>
              <a:t>múzeum a </a:t>
            </a:r>
            <a:r>
              <a:rPr lang="sk-SK" dirty="0">
                <a:solidFill>
                  <a:srgbClr val="FFCC00"/>
                </a:solidFill>
              </a:rPr>
              <a:t>Slovenská národná </a:t>
            </a:r>
            <a:r>
              <a:rPr lang="sk-SK" dirty="0" smtClean="0">
                <a:solidFill>
                  <a:srgbClr val="FFCC00"/>
                </a:solidFill>
              </a:rPr>
              <a:t>galéria – metodické </a:t>
            </a:r>
            <a:r>
              <a:rPr lang="sk-SK" dirty="0">
                <a:solidFill>
                  <a:srgbClr val="FFCC00"/>
                </a:solidFill>
              </a:rPr>
              <a:t>centrá pre oblasť múzejnej a galerijnej </a:t>
            </a:r>
            <a:r>
              <a:rPr lang="sk-SK" dirty="0" smtClean="0">
                <a:solidFill>
                  <a:srgbClr val="FFCC00"/>
                </a:solidFill>
              </a:rPr>
              <a:t>činnosti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práva </a:t>
            </a:r>
            <a:r>
              <a:rPr lang="sk-SK" dirty="0">
                <a:solidFill>
                  <a:srgbClr val="FFCC00"/>
                </a:solidFill>
              </a:rPr>
              <a:t>a povinnosti </a:t>
            </a:r>
            <a:r>
              <a:rPr lang="sk-SK" dirty="0" smtClean="0">
                <a:solidFill>
                  <a:srgbClr val="FFCC00"/>
                </a:solidFill>
              </a:rPr>
              <a:t>zriaďovateľov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s</a:t>
            </a:r>
            <a:r>
              <a:rPr lang="sk-SK" dirty="0" smtClean="0">
                <a:solidFill>
                  <a:srgbClr val="FFCC00"/>
                </a:solidFill>
              </a:rPr>
              <a:t>ieť múzeí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vývoz </a:t>
            </a:r>
            <a:r>
              <a:rPr lang="sk-SK" dirty="0">
                <a:solidFill>
                  <a:srgbClr val="FFCC00"/>
                </a:solidFill>
              </a:rPr>
              <a:t>a s tým </a:t>
            </a:r>
            <a:r>
              <a:rPr lang="sk-SK" dirty="0" smtClean="0">
                <a:solidFill>
                  <a:srgbClr val="FFCC00"/>
                </a:solidFill>
              </a:rPr>
              <a:t>spojené sankcie </a:t>
            </a:r>
          </a:p>
        </p:txBody>
      </p:sp>
    </p:spTree>
    <p:extLst>
      <p:ext uri="{BB962C8B-B14F-4D97-AF65-F5344CB8AC3E}">
        <p14:creationId xmlns:p14="http://schemas.microsoft.com/office/powerpoint/2010/main" val="1741527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56793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Sieť múzeí v novom systéme verejnej správy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92896"/>
            <a:ext cx="8229600" cy="410445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vertikálna rovina </a:t>
            </a:r>
            <a:r>
              <a:rPr lang="sk-SK" dirty="0">
                <a:solidFill>
                  <a:srgbClr val="FFCC00"/>
                </a:solidFill>
              </a:rPr>
              <a:t>(profilácia) </a:t>
            </a:r>
            <a:r>
              <a:rPr lang="en-GB" dirty="0" smtClean="0">
                <a:solidFill>
                  <a:srgbClr val="FFCC00"/>
                </a:solidFill>
              </a:rPr>
              <a:t>&lt;-&gt;</a:t>
            </a:r>
            <a:r>
              <a:rPr lang="cs-CZ" dirty="0" smtClean="0">
                <a:solidFill>
                  <a:srgbClr val="FFCC00"/>
                </a:solidFill>
              </a:rPr>
              <a:t> </a:t>
            </a:r>
            <a:r>
              <a:rPr lang="sk-SK" b="1" dirty="0" smtClean="0">
                <a:solidFill>
                  <a:srgbClr val="FFCC00"/>
                </a:solidFill>
              </a:rPr>
              <a:t>horizontálna rovina </a:t>
            </a:r>
            <a:r>
              <a:rPr lang="sk-SK" dirty="0">
                <a:solidFill>
                  <a:srgbClr val="FFCC00"/>
                </a:solidFill>
              </a:rPr>
              <a:t>(územná pôsobnosť</a:t>
            </a:r>
            <a:r>
              <a:rPr lang="sk-SK" dirty="0" smtClean="0">
                <a:solidFill>
                  <a:srgbClr val="FFCC00"/>
                </a:solidFill>
              </a:rPr>
              <a:t>)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povinnosť </a:t>
            </a:r>
            <a:r>
              <a:rPr lang="sk-SK" dirty="0" smtClean="0">
                <a:solidFill>
                  <a:srgbClr val="FFCC00"/>
                </a:solidFill>
              </a:rPr>
              <a:t>evidencie </a:t>
            </a:r>
            <a:r>
              <a:rPr lang="sk-SK" dirty="0">
                <a:solidFill>
                  <a:srgbClr val="FFCC00"/>
                </a:solidFill>
              </a:rPr>
              <a:t>v </a:t>
            </a:r>
            <a:r>
              <a:rPr lang="sk-SK" b="1" dirty="0">
                <a:solidFill>
                  <a:srgbClr val="FFCC00"/>
                </a:solidFill>
              </a:rPr>
              <a:t>Registri múzeí vedenom MK </a:t>
            </a:r>
            <a:r>
              <a:rPr lang="sk-SK" b="1" dirty="0" smtClean="0">
                <a:solidFill>
                  <a:srgbClr val="FFCC00"/>
                </a:solidFill>
              </a:rPr>
              <a:t>SR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podľa </a:t>
            </a:r>
            <a:r>
              <a:rPr lang="sk-SK" dirty="0">
                <a:solidFill>
                  <a:srgbClr val="FFCC00"/>
                </a:solidFill>
              </a:rPr>
              <a:t>územnej pôsobnosti: </a:t>
            </a:r>
            <a:r>
              <a:rPr lang="sk-SK" b="1" dirty="0">
                <a:solidFill>
                  <a:srgbClr val="FFCC00"/>
                </a:solidFill>
              </a:rPr>
              <a:t>celoštátne, </a:t>
            </a:r>
            <a:r>
              <a:rPr lang="sk-SK" b="1" dirty="0" smtClean="0">
                <a:solidFill>
                  <a:srgbClr val="FFCC00"/>
                </a:solidFill>
              </a:rPr>
              <a:t>regionálne </a:t>
            </a:r>
            <a:r>
              <a:rPr lang="sk-SK" dirty="0" smtClean="0">
                <a:solidFill>
                  <a:srgbClr val="FFCC00"/>
                </a:solidFill>
              </a:rPr>
              <a:t>a </a:t>
            </a:r>
            <a:r>
              <a:rPr lang="sk-SK" b="1" dirty="0" smtClean="0">
                <a:solidFill>
                  <a:srgbClr val="FFCC00"/>
                </a:solidFill>
              </a:rPr>
              <a:t>miestne</a:t>
            </a:r>
            <a:endParaRPr lang="sk-SK" b="1" dirty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podľa </a:t>
            </a:r>
            <a:r>
              <a:rPr lang="sk-SK" dirty="0">
                <a:solidFill>
                  <a:srgbClr val="FFCC00"/>
                </a:solidFill>
              </a:rPr>
              <a:t>obsahového zamerania: </a:t>
            </a:r>
            <a:r>
              <a:rPr lang="sk-SK" b="1" dirty="0">
                <a:solidFill>
                  <a:srgbClr val="FFCC00"/>
                </a:solidFill>
              </a:rPr>
              <a:t>múzeá s komplexnou dokumentáciou </a:t>
            </a:r>
            <a:r>
              <a:rPr lang="sk-SK" dirty="0">
                <a:solidFill>
                  <a:srgbClr val="FFCC00"/>
                </a:solidFill>
              </a:rPr>
              <a:t>a </a:t>
            </a:r>
            <a:r>
              <a:rPr lang="sk-SK" b="1" dirty="0" smtClean="0">
                <a:solidFill>
                  <a:srgbClr val="FFCC00"/>
                </a:solidFill>
              </a:rPr>
              <a:t>špecializované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od r. 2004 </a:t>
            </a:r>
            <a:r>
              <a:rPr lang="sk-SK" dirty="0">
                <a:solidFill>
                  <a:srgbClr val="FFCC00"/>
                </a:solidFill>
              </a:rPr>
              <a:t>prešli múzeá zo zriaďovateľskej pôsobnosti miestnej štátnej správy (krajských úradov) do pôsobnosti samosprávnych </a:t>
            </a:r>
            <a:r>
              <a:rPr lang="sk-SK" dirty="0" smtClean="0">
                <a:solidFill>
                  <a:srgbClr val="FFCC00"/>
                </a:solidFill>
              </a:rPr>
              <a:t>krajov</a:t>
            </a:r>
          </a:p>
          <a:p>
            <a:pPr>
              <a:buFontTx/>
              <a:buChar char="-"/>
            </a:pP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53669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56793"/>
            <a:ext cx="8229600" cy="576064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Stav múzeí na Slovensku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272012"/>
            <a:ext cx="8229600" cy="410445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s</a:t>
            </a:r>
            <a:r>
              <a:rPr lang="sk-SK" dirty="0" smtClean="0">
                <a:solidFill>
                  <a:srgbClr val="FFCC00"/>
                </a:solidFill>
              </a:rPr>
              <a:t>tav v r. 2002: </a:t>
            </a:r>
            <a:r>
              <a:rPr lang="sk-SK" b="1" dirty="0" smtClean="0">
                <a:solidFill>
                  <a:srgbClr val="FFCC00"/>
                </a:solidFill>
              </a:rPr>
              <a:t>81 múzeí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34 štátnych  (</a:t>
            </a:r>
            <a:r>
              <a:rPr lang="sk-SK" sz="2200" dirty="0">
                <a:solidFill>
                  <a:srgbClr val="FFCC00"/>
                </a:solidFill>
              </a:rPr>
              <a:t>21 Ministerstvo kultúry SR, 13 iné </a:t>
            </a:r>
            <a:r>
              <a:rPr lang="sk-SK" sz="2200" dirty="0" smtClean="0">
                <a:solidFill>
                  <a:srgbClr val="FFCC00"/>
                </a:solidFill>
              </a:rPr>
              <a:t>rezorty)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37 samosprávny kraj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5 obec; 5 iné</a:t>
            </a:r>
          </a:p>
          <a:p>
            <a:pPr lvl="1">
              <a:buFontTx/>
              <a:buChar char="-"/>
            </a:pPr>
            <a:endParaRPr lang="sk-SK" sz="2200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43 múzeí </a:t>
            </a:r>
            <a:r>
              <a:rPr lang="sk-SK" sz="2200" dirty="0">
                <a:solidFill>
                  <a:srgbClr val="FFCC00"/>
                </a:solidFill>
              </a:rPr>
              <a:t>so všeobecnou </a:t>
            </a:r>
            <a:r>
              <a:rPr lang="sk-SK" sz="2200" dirty="0" smtClean="0">
                <a:solidFill>
                  <a:srgbClr val="FFCC00"/>
                </a:solidFill>
              </a:rPr>
              <a:t>pôsobnosťou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38 špecializovaných</a:t>
            </a:r>
          </a:p>
          <a:p>
            <a:pPr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problémy:</a:t>
            </a:r>
            <a:r>
              <a:rPr lang="sk-SK" dirty="0" smtClean="0">
                <a:solidFill>
                  <a:srgbClr val="FFCC00"/>
                </a:solidFill>
              </a:rPr>
              <a:t> nedostatočné </a:t>
            </a:r>
            <a:r>
              <a:rPr lang="sk-SK" dirty="0">
                <a:solidFill>
                  <a:srgbClr val="FFCC00"/>
                </a:solidFill>
              </a:rPr>
              <a:t>finančné </a:t>
            </a:r>
            <a:r>
              <a:rPr lang="sk-SK" dirty="0" smtClean="0">
                <a:solidFill>
                  <a:srgbClr val="FFCC00"/>
                </a:solidFill>
              </a:rPr>
              <a:t>zabezpečenie; absencia </a:t>
            </a:r>
            <a:r>
              <a:rPr lang="sk-SK" dirty="0">
                <a:solidFill>
                  <a:srgbClr val="FFCC00"/>
                </a:solidFill>
              </a:rPr>
              <a:t>systematickej a cieľavedomej akvizičnej </a:t>
            </a:r>
            <a:r>
              <a:rPr lang="sk-SK" dirty="0" smtClean="0">
                <a:solidFill>
                  <a:srgbClr val="FFCC00"/>
                </a:solidFill>
              </a:rPr>
              <a:t>činnosti; nevyhovujúce </a:t>
            </a:r>
            <a:r>
              <a:rPr lang="sk-SK" dirty="0">
                <a:solidFill>
                  <a:srgbClr val="FFCC00"/>
                </a:solidFill>
              </a:rPr>
              <a:t>depozitáre, technický stav budov, </a:t>
            </a:r>
            <a:r>
              <a:rPr lang="sk-SK" dirty="0" err="1">
                <a:solidFill>
                  <a:srgbClr val="FFCC00"/>
                </a:solidFill>
              </a:rPr>
              <a:t>zastaralé</a:t>
            </a:r>
            <a:r>
              <a:rPr lang="sk-SK" dirty="0">
                <a:solidFill>
                  <a:srgbClr val="FFCC00"/>
                </a:solidFill>
              </a:rPr>
              <a:t> expozície; </a:t>
            </a:r>
            <a:r>
              <a:rPr lang="sk-SK" dirty="0" smtClean="0">
                <a:solidFill>
                  <a:srgbClr val="FFCC00"/>
                </a:solidFill>
              </a:rPr>
              <a:t>redukcia </a:t>
            </a:r>
            <a:r>
              <a:rPr lang="sk-SK" dirty="0">
                <a:solidFill>
                  <a:srgbClr val="FFCC00"/>
                </a:solidFill>
              </a:rPr>
              <a:t>služieb pre verejnosť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3917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Vyhláseni</a:t>
            </a:r>
            <a:r>
              <a:rPr lang="sk-SK" sz="2600" dirty="0" smtClean="0">
                <a:solidFill>
                  <a:srgbClr val="FFCC00"/>
                </a:solidFill>
              </a:rPr>
              <a:t>e pracovníkov múzeí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92896"/>
            <a:ext cx="8229600" cy="3865066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stretnutie </a:t>
            </a:r>
            <a:r>
              <a:rPr lang="sk-SK" dirty="0">
                <a:solidFill>
                  <a:srgbClr val="FFCC00"/>
                </a:solidFill>
              </a:rPr>
              <a:t>pracovníkov múzeí 17. 12. 1989 v Banskej </a:t>
            </a:r>
            <a:r>
              <a:rPr lang="sk-SK" dirty="0" smtClean="0">
                <a:solidFill>
                  <a:srgbClr val="FFCC00"/>
                </a:solidFill>
              </a:rPr>
              <a:t>Bystrici</a:t>
            </a:r>
            <a:endParaRPr lang="sk-SK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potrebné urýchlene riešiť postavenie múzeí vo vedeckom, kultúrnom a spoločenskom </a:t>
            </a:r>
            <a:r>
              <a:rPr lang="sk-SK" dirty="0" smtClean="0">
                <a:solidFill>
                  <a:srgbClr val="FFCC00"/>
                </a:solidFill>
              </a:rPr>
              <a:t>živote</a:t>
            </a:r>
          </a:p>
          <a:p>
            <a:pPr lvl="0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na </a:t>
            </a:r>
            <a:r>
              <a:rPr lang="sk-SK" dirty="0" smtClean="0">
                <a:solidFill>
                  <a:srgbClr val="FFCC00"/>
                </a:solidFill>
              </a:rPr>
              <a:t>realizáciu </a:t>
            </a:r>
            <a:r>
              <a:rPr lang="sk-SK" dirty="0">
                <a:solidFill>
                  <a:srgbClr val="FFCC00"/>
                </a:solidFill>
              </a:rPr>
              <a:t>úloh </a:t>
            </a:r>
            <a:r>
              <a:rPr lang="sk-SK" dirty="0" smtClean="0">
                <a:solidFill>
                  <a:srgbClr val="FFCC00"/>
                </a:solidFill>
              </a:rPr>
              <a:t>zvolený </a:t>
            </a:r>
            <a:r>
              <a:rPr lang="sk-SK" dirty="0">
                <a:solidFill>
                  <a:srgbClr val="FFCC00"/>
                </a:solidFill>
              </a:rPr>
              <a:t>13-členný </a:t>
            </a:r>
            <a:r>
              <a:rPr lang="sk-SK" b="1" dirty="0">
                <a:solidFill>
                  <a:srgbClr val="FFCC00"/>
                </a:solidFill>
              </a:rPr>
              <a:t>Koordinačný výbor pracovníkov slovenských </a:t>
            </a:r>
            <a:r>
              <a:rPr lang="sk-SK" b="1" dirty="0" smtClean="0">
                <a:solidFill>
                  <a:srgbClr val="FFCC00"/>
                </a:solidFill>
              </a:rPr>
              <a:t>múzeí</a:t>
            </a:r>
            <a:endParaRPr lang="sk-SK" dirty="0">
              <a:solidFill>
                <a:srgbClr val="FFCC00"/>
              </a:solidFill>
            </a:endParaRPr>
          </a:p>
          <a:p>
            <a:pPr lvl="0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mal </a:t>
            </a:r>
            <a:r>
              <a:rPr lang="sk-SK" dirty="0">
                <a:solidFill>
                  <a:srgbClr val="FFCC00"/>
                </a:solidFill>
              </a:rPr>
              <a:t>vypracovať informatívny materiál o stave v slovenskom múzejníctve pre vládu SSR a na rokovanie so štátnymi </a:t>
            </a:r>
            <a:r>
              <a:rPr lang="sk-SK" dirty="0" smtClean="0">
                <a:solidFill>
                  <a:srgbClr val="FFCC00"/>
                </a:solidFill>
              </a:rPr>
              <a:t>orgánmi</a:t>
            </a:r>
          </a:p>
        </p:txBody>
      </p:sp>
    </p:spTree>
    <p:extLst>
      <p:ext uri="{BB962C8B-B14F-4D97-AF65-F5344CB8AC3E}">
        <p14:creationId xmlns:p14="http://schemas.microsoft.com/office/powerpoint/2010/main" val="4138874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Akčný program slovenských </a:t>
            </a:r>
            <a:r>
              <a:rPr lang="sk-SK" sz="2600" dirty="0" smtClean="0">
                <a:solidFill>
                  <a:srgbClr val="FFCC00"/>
                </a:solidFill>
              </a:rPr>
              <a:t>múzeí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92896"/>
            <a:ext cx="8229600" cy="3816424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Negatíva:</a:t>
            </a:r>
            <a:r>
              <a:rPr lang="sk-SK" dirty="0" smtClean="0">
                <a:solidFill>
                  <a:srgbClr val="FFCC00"/>
                </a:solidFill>
              </a:rPr>
              <a:t> vplyv deformácií na múzejníctvo; múzeá nástrojom </a:t>
            </a:r>
            <a:r>
              <a:rPr lang="sk-SK" dirty="0">
                <a:solidFill>
                  <a:srgbClr val="FFCC00"/>
                </a:solidFill>
              </a:rPr>
              <a:t>politickej </a:t>
            </a:r>
            <a:r>
              <a:rPr lang="sk-SK" dirty="0" smtClean="0">
                <a:solidFill>
                  <a:srgbClr val="FFCC00"/>
                </a:solidFill>
              </a:rPr>
              <a:t>propagandy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Pozitíva:</a:t>
            </a:r>
            <a:r>
              <a:rPr lang="sk-SK" dirty="0" smtClean="0">
                <a:solidFill>
                  <a:srgbClr val="FFCC00"/>
                </a:solidFill>
              </a:rPr>
              <a:t> </a:t>
            </a:r>
            <a:r>
              <a:rPr lang="sk-SK" dirty="0">
                <a:solidFill>
                  <a:srgbClr val="FFCC00"/>
                </a:solidFill>
              </a:rPr>
              <a:t>relatívne </a:t>
            </a:r>
            <a:r>
              <a:rPr lang="sk-SK" dirty="0" smtClean="0">
                <a:solidFill>
                  <a:srgbClr val="FFCC00"/>
                </a:solidFill>
              </a:rPr>
              <a:t>pevná ekonomická základňa; postupné obsadzovanie </a:t>
            </a:r>
            <a:r>
              <a:rPr lang="sk-SK" dirty="0">
                <a:solidFill>
                  <a:srgbClr val="FFCC00"/>
                </a:solidFill>
              </a:rPr>
              <a:t>kvalitnými, </a:t>
            </a:r>
            <a:r>
              <a:rPr lang="sk-SK" dirty="0" smtClean="0">
                <a:solidFill>
                  <a:srgbClr val="FFCC00"/>
                </a:solidFill>
              </a:rPr>
              <a:t>najmä </a:t>
            </a:r>
            <a:r>
              <a:rPr lang="sk-SK" dirty="0">
                <a:solidFill>
                  <a:srgbClr val="FFCC00"/>
                </a:solidFill>
              </a:rPr>
              <a:t>vysokoškolsky kvalifikovanými pracovníkmi; </a:t>
            </a:r>
            <a:r>
              <a:rPr lang="sk-SK" dirty="0" smtClean="0">
                <a:solidFill>
                  <a:srgbClr val="FFCC00"/>
                </a:solidFill>
              </a:rPr>
              <a:t>prechod </a:t>
            </a:r>
            <a:r>
              <a:rPr lang="sk-SK" dirty="0">
                <a:solidFill>
                  <a:srgbClr val="FFCC00"/>
                </a:solidFill>
              </a:rPr>
              <a:t>z amatérskej na profesionálnu </a:t>
            </a:r>
            <a:r>
              <a:rPr lang="sk-SK" dirty="0" smtClean="0">
                <a:solidFill>
                  <a:srgbClr val="FFCC00"/>
                </a:solidFill>
              </a:rPr>
              <a:t>úroveň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Úlohy:</a:t>
            </a:r>
            <a:r>
              <a:rPr lang="sk-SK" dirty="0" smtClean="0">
                <a:solidFill>
                  <a:srgbClr val="FFCC00"/>
                </a:solidFill>
              </a:rPr>
              <a:t> venovať </a:t>
            </a:r>
            <a:r>
              <a:rPr lang="sk-SK" dirty="0">
                <a:solidFill>
                  <a:srgbClr val="FFCC00"/>
                </a:solidFill>
              </a:rPr>
              <a:t>mimoriadnu pozornosť zahraničným </a:t>
            </a:r>
            <a:r>
              <a:rPr lang="sk-SK" dirty="0" smtClean="0">
                <a:solidFill>
                  <a:srgbClr val="FFCC00"/>
                </a:solidFill>
              </a:rPr>
              <a:t>návštevníkom; </a:t>
            </a:r>
            <a:r>
              <a:rPr lang="sk-SK" dirty="0">
                <a:solidFill>
                  <a:srgbClr val="FFCC00"/>
                </a:solidFill>
              </a:rPr>
              <a:t>zlepšiť medzinárodné väzby </a:t>
            </a:r>
            <a:r>
              <a:rPr lang="sk-SK" dirty="0" smtClean="0">
                <a:solidFill>
                  <a:srgbClr val="FFCC00"/>
                </a:solidFill>
              </a:rPr>
              <a:t>(ICOM); </a:t>
            </a:r>
            <a:r>
              <a:rPr lang="sk-SK" dirty="0">
                <a:solidFill>
                  <a:srgbClr val="FFCC00"/>
                </a:solidFill>
              </a:rPr>
              <a:t>budovať </a:t>
            </a:r>
            <a:r>
              <a:rPr lang="sk-SK" dirty="0" smtClean="0">
                <a:solidFill>
                  <a:srgbClr val="FFCC00"/>
                </a:solidFill>
              </a:rPr>
              <a:t>novú štruktúru </a:t>
            </a:r>
            <a:r>
              <a:rPr lang="sk-SK" dirty="0">
                <a:solidFill>
                  <a:srgbClr val="FFCC00"/>
                </a:solidFill>
              </a:rPr>
              <a:t>múzejníctva</a:t>
            </a:r>
            <a:endParaRPr lang="sk-SK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7991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Obnovenie múzejného zväzu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708920"/>
            <a:ext cx="8229600" cy="3816424"/>
          </a:xfrm>
        </p:spPr>
        <p:txBody>
          <a:bodyPr>
            <a:noAutofit/>
          </a:bodyPr>
          <a:lstStyle/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Zväz </a:t>
            </a:r>
            <a:r>
              <a:rPr lang="sk-SK" b="1" dirty="0">
                <a:solidFill>
                  <a:srgbClr val="FFCC00"/>
                </a:solidFill>
              </a:rPr>
              <a:t>múzeí a múzejných a pracovníkov na Slovensku </a:t>
            </a:r>
            <a:r>
              <a:rPr lang="sk-SK" dirty="0" smtClean="0">
                <a:solidFill>
                  <a:srgbClr val="FFCC00"/>
                </a:solidFill>
              </a:rPr>
              <a:t>– dobrovoľná </a:t>
            </a:r>
            <a:r>
              <a:rPr lang="sk-SK" dirty="0">
                <a:solidFill>
                  <a:srgbClr val="FFCC00"/>
                </a:solidFill>
              </a:rPr>
              <a:t>organizácia združujúca inštitucionálnych </a:t>
            </a:r>
            <a:r>
              <a:rPr lang="sk-SK" dirty="0" smtClean="0">
                <a:solidFill>
                  <a:srgbClr val="FFCC00"/>
                </a:solidFill>
              </a:rPr>
              <a:t>členov, </a:t>
            </a:r>
            <a:r>
              <a:rPr lang="sk-SK" dirty="0">
                <a:solidFill>
                  <a:srgbClr val="FFCC00"/>
                </a:solidFill>
              </a:rPr>
              <a:t>ako aj odborných pracovníkov </a:t>
            </a:r>
            <a:r>
              <a:rPr lang="sk-SK" dirty="0" smtClean="0">
                <a:solidFill>
                  <a:srgbClr val="FFCC00"/>
                </a:solidFill>
              </a:rPr>
              <a:t>múzeí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Poslanie: </a:t>
            </a:r>
            <a:r>
              <a:rPr lang="sk-SK" dirty="0" smtClean="0">
                <a:solidFill>
                  <a:srgbClr val="FFCC00"/>
                </a:solidFill>
              </a:rPr>
              <a:t>napomáhať </a:t>
            </a:r>
            <a:r>
              <a:rPr lang="sk-SK" dirty="0">
                <a:solidFill>
                  <a:srgbClr val="FFCC00"/>
                </a:solidFill>
              </a:rPr>
              <a:t>rozvoju múzejníctva na Slovensku a všestranne hájiť tieto záujmy v rámci múzejníctva samotného, ale najmä vo vzťahu k riadiacim orgánom i príbuzným organizáciám a </a:t>
            </a:r>
            <a:r>
              <a:rPr lang="sk-SK" dirty="0" smtClean="0">
                <a:solidFill>
                  <a:srgbClr val="FFCC00"/>
                </a:solidFill>
              </a:rPr>
              <a:t>inštitúciám</a:t>
            </a:r>
          </a:p>
        </p:txBody>
      </p:sp>
    </p:spTree>
    <p:extLst>
      <p:ext uri="{BB962C8B-B14F-4D97-AF65-F5344CB8AC3E}">
        <p14:creationId xmlns:p14="http://schemas.microsoft.com/office/powerpoint/2010/main" val="3335532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Obnovenie múzejného zväzu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564904"/>
            <a:ext cx="8229600" cy="3816424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Členstvo:</a:t>
            </a:r>
            <a:r>
              <a:rPr lang="sk-SK" dirty="0">
                <a:solidFill>
                  <a:srgbClr val="FFCC00"/>
                </a:solidFill>
              </a:rPr>
              <a:t> každé múzeum a každý odborník pracovník múzea, pokiaľ prijme stanovy a bude platiť stanovený členský príspevok</a:t>
            </a:r>
          </a:p>
          <a:p>
            <a:pPr lvl="0">
              <a:buFontTx/>
              <a:buChar char="-"/>
            </a:pPr>
            <a:r>
              <a:rPr lang="sk-SK" b="1" dirty="0" smtClean="0">
                <a:solidFill>
                  <a:srgbClr val="FFCC00"/>
                </a:solidFill>
              </a:rPr>
              <a:t>Valné zhromaždenie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n</a:t>
            </a:r>
            <a:r>
              <a:rPr lang="sk-SK" dirty="0" smtClean="0">
                <a:solidFill>
                  <a:srgbClr val="FFCC00"/>
                </a:solidFill>
              </a:rPr>
              <a:t>ajvyšší orgán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zvoláva sa raz </a:t>
            </a:r>
            <a:r>
              <a:rPr lang="sk-SK" dirty="0">
                <a:solidFill>
                  <a:srgbClr val="FFCC00"/>
                </a:solidFill>
              </a:rPr>
              <a:t>za tri </a:t>
            </a:r>
            <a:r>
              <a:rPr lang="sk-SK" dirty="0" smtClean="0">
                <a:solidFill>
                  <a:srgbClr val="FFCC00"/>
                </a:solidFill>
              </a:rPr>
              <a:t>roky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volí </a:t>
            </a:r>
            <a:r>
              <a:rPr lang="sk-SK" dirty="0">
                <a:solidFill>
                  <a:srgbClr val="FFCC00"/>
                </a:solidFill>
              </a:rPr>
              <a:t>13-členné predsedníctvo s priamou voľbou predsedu, </a:t>
            </a:r>
            <a:r>
              <a:rPr lang="sk-SK" dirty="0" smtClean="0">
                <a:solidFill>
                  <a:srgbClr val="FFCC00"/>
                </a:solidFill>
              </a:rPr>
              <a:t>dvoch podpredsedov</a:t>
            </a:r>
            <a:r>
              <a:rPr lang="sk-SK" dirty="0">
                <a:solidFill>
                  <a:srgbClr val="FFCC00"/>
                </a:solidFill>
              </a:rPr>
              <a:t>, tajomníka a </a:t>
            </a:r>
            <a:r>
              <a:rPr lang="sk-SK" dirty="0" smtClean="0">
                <a:solidFill>
                  <a:srgbClr val="FFCC00"/>
                </a:solidFill>
              </a:rPr>
              <a:t>hospodára</a:t>
            </a:r>
          </a:p>
          <a:p>
            <a:pPr lvl="0"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odborné sekcie</a:t>
            </a:r>
            <a:endParaRPr lang="sk-SK" b="1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605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Posúdenie legislatívnych opatrení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389932"/>
            <a:ext cx="8229600" cy="4449018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potreba nových legislatívnych opatrení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j</a:t>
            </a:r>
            <a:r>
              <a:rPr lang="sk-SK" dirty="0" smtClean="0">
                <a:solidFill>
                  <a:srgbClr val="FFCC00"/>
                </a:solidFill>
              </a:rPr>
              <a:t>ednoznačne </a:t>
            </a:r>
            <a:r>
              <a:rPr lang="sk-SK" dirty="0">
                <a:solidFill>
                  <a:srgbClr val="FFCC00"/>
                </a:solidFill>
              </a:rPr>
              <a:t>vymedziť pojem múzea </a:t>
            </a:r>
            <a:endParaRPr lang="sk-SK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odlíšiť pojem múzejné </a:t>
            </a:r>
            <a:r>
              <a:rPr lang="sk-SK" dirty="0" smtClean="0">
                <a:solidFill>
                  <a:srgbClr val="FFCC00"/>
                </a:solidFill>
              </a:rPr>
              <a:t>zariadenie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odlíšiť múzejné inštitúcie ako štátny majetok, a tie v</a:t>
            </a:r>
            <a:r>
              <a:rPr lang="sk-SK" dirty="0">
                <a:solidFill>
                  <a:srgbClr val="FFCC00"/>
                </a:solidFill>
              </a:rPr>
              <a:t> starostlivosti spoločenských organizácií, cirkvi, </a:t>
            </a:r>
            <a:r>
              <a:rPr lang="sk-SK" dirty="0" smtClean="0">
                <a:solidFill>
                  <a:srgbClr val="FFCC00"/>
                </a:solidFill>
              </a:rPr>
              <a:t>podnikov apod.</a:t>
            </a: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vymedziť </a:t>
            </a:r>
            <a:r>
              <a:rPr lang="sk-SK" dirty="0">
                <a:solidFill>
                  <a:srgbClr val="FFCC00"/>
                </a:solidFill>
              </a:rPr>
              <a:t>zásady a predpoklady na zriaďovanie nových múzeí </a:t>
            </a:r>
            <a:endParaRPr lang="sk-SK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j</a:t>
            </a:r>
            <a:r>
              <a:rPr lang="sk-SK" dirty="0" smtClean="0">
                <a:solidFill>
                  <a:srgbClr val="FFCC00"/>
                </a:solidFill>
              </a:rPr>
              <a:t>ednoznačne </a:t>
            </a:r>
            <a:r>
              <a:rPr lang="sk-SK" dirty="0">
                <a:solidFill>
                  <a:srgbClr val="FFCC00"/>
                </a:solidFill>
              </a:rPr>
              <a:t>charakterizovať profil múzejnej </a:t>
            </a:r>
            <a:r>
              <a:rPr lang="sk-SK" dirty="0" smtClean="0">
                <a:solidFill>
                  <a:srgbClr val="FFCC00"/>
                </a:solidFill>
              </a:rPr>
              <a:t>profesie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vymedziť úlohu, ale aj špecifické znaky vedeckej </a:t>
            </a:r>
            <a:r>
              <a:rPr lang="sk-SK" dirty="0" smtClean="0">
                <a:solidFill>
                  <a:srgbClr val="FFCC00"/>
                </a:solidFill>
              </a:rPr>
              <a:t>a kultúrno-výchovnej práce </a:t>
            </a:r>
            <a:r>
              <a:rPr lang="sk-SK" dirty="0">
                <a:solidFill>
                  <a:srgbClr val="FFCC00"/>
                </a:solidFill>
              </a:rPr>
              <a:t>v </a:t>
            </a:r>
            <a:r>
              <a:rPr lang="sk-SK" dirty="0" smtClean="0">
                <a:solidFill>
                  <a:srgbClr val="FFCC00"/>
                </a:solidFill>
              </a:rPr>
              <a:t>múzeách</a:t>
            </a:r>
          </a:p>
          <a:p>
            <a:pPr lvl="1"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vymedziť zásady organizácie a riadenia múzeí </a:t>
            </a:r>
            <a:endParaRPr lang="sk-SK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prijať </a:t>
            </a:r>
            <a:r>
              <a:rPr lang="sk-SK" dirty="0">
                <a:solidFill>
                  <a:srgbClr val="FFCC00"/>
                </a:solidFill>
              </a:rPr>
              <a:t>opatrenia na </a:t>
            </a:r>
            <a:r>
              <a:rPr lang="sk-SK" dirty="0" smtClean="0">
                <a:solidFill>
                  <a:srgbClr val="FFCC00"/>
                </a:solidFill>
              </a:rPr>
              <a:t>zavádzanie novej organizačnej štruktúry </a:t>
            </a:r>
          </a:p>
        </p:txBody>
      </p:sp>
    </p:spTree>
    <p:extLst>
      <p:ext uri="{BB962C8B-B14F-4D97-AF65-F5344CB8AC3E}">
        <p14:creationId xmlns:p14="http://schemas.microsoft.com/office/powerpoint/2010/main" val="2355764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Smernice k reštaurátorským prácam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92896"/>
            <a:ext cx="8229600" cy="410445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na zabezpečenie jednotného postupu pri vykonávaní reštaurátorských </a:t>
            </a:r>
            <a:r>
              <a:rPr lang="sk-SK" dirty="0" smtClean="0">
                <a:solidFill>
                  <a:srgbClr val="FFCC00"/>
                </a:solidFill>
              </a:rPr>
              <a:t>prác</a:t>
            </a:r>
          </a:p>
          <a:p>
            <a:pPr>
              <a:buFontTx/>
              <a:buChar char="-"/>
            </a:pPr>
            <a:r>
              <a:rPr lang="sk-SK" b="1" dirty="0">
                <a:solidFill>
                  <a:srgbClr val="FFCC00"/>
                </a:solidFill>
              </a:rPr>
              <a:t>Zákon o Komore reštaurátorov a o výkone reštaurátorskej činnosti jej členov </a:t>
            </a:r>
            <a:r>
              <a:rPr lang="sk-SK" dirty="0">
                <a:solidFill>
                  <a:srgbClr val="FFCC00"/>
                </a:solidFill>
              </a:rPr>
              <a:t>(1994) </a:t>
            </a:r>
            <a:endParaRPr lang="sk-SK" dirty="0" smtClean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kvalifikovaná </a:t>
            </a:r>
            <a:r>
              <a:rPr lang="sk-SK" sz="2200" dirty="0">
                <a:solidFill>
                  <a:srgbClr val="FFCC00"/>
                </a:solidFill>
              </a:rPr>
              <a:t>starostlivosť o kultúrne dedičstvo a zastupovanie reštaurátorského </a:t>
            </a:r>
            <a:r>
              <a:rPr lang="sk-SK" sz="2200" dirty="0" smtClean="0">
                <a:solidFill>
                  <a:srgbClr val="FFCC00"/>
                </a:solidFill>
              </a:rPr>
              <a:t>stavu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ochrana záujmov </a:t>
            </a:r>
            <a:r>
              <a:rPr lang="sk-SK" sz="2200" dirty="0">
                <a:solidFill>
                  <a:srgbClr val="FFCC00"/>
                </a:solidFill>
              </a:rPr>
              <a:t>a stavovskej cti </a:t>
            </a:r>
            <a:r>
              <a:rPr lang="sk-SK" sz="2200" dirty="0" smtClean="0">
                <a:solidFill>
                  <a:srgbClr val="FFCC00"/>
                </a:solidFill>
              </a:rPr>
              <a:t>reštaurátorov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úprava </a:t>
            </a:r>
            <a:r>
              <a:rPr lang="sk-SK" sz="2200" dirty="0">
                <a:solidFill>
                  <a:srgbClr val="FFCC00"/>
                </a:solidFill>
              </a:rPr>
              <a:t>podmienok na výkon reštaurátorskej </a:t>
            </a:r>
            <a:r>
              <a:rPr lang="sk-SK" sz="2200" dirty="0" smtClean="0">
                <a:solidFill>
                  <a:srgbClr val="FFCC00"/>
                </a:solidFill>
              </a:rPr>
              <a:t>činnosti členov Komory</a:t>
            </a:r>
          </a:p>
        </p:txBody>
      </p:sp>
    </p:spTree>
    <p:extLst>
      <p:ext uri="{BB962C8B-B14F-4D97-AF65-F5344CB8AC3E}">
        <p14:creationId xmlns:p14="http://schemas.microsoft.com/office/powerpoint/2010/main" val="1324846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>
                <a:solidFill>
                  <a:srgbClr val="FFCC00"/>
                </a:solidFill>
              </a:rPr>
              <a:t>Prehlásenie k stavu spoločnosti a múzejníctva v ČSFR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492896"/>
            <a:ext cx="8229600" cy="4104456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stretnutie riaditeľov </a:t>
            </a:r>
            <a:r>
              <a:rPr lang="sk-SK" b="1" dirty="0" smtClean="0">
                <a:solidFill>
                  <a:srgbClr val="FFCC00"/>
                </a:solidFill>
              </a:rPr>
              <a:t>Národného </a:t>
            </a:r>
            <a:r>
              <a:rPr lang="sk-SK" b="1" dirty="0" err="1" smtClean="0">
                <a:solidFill>
                  <a:srgbClr val="FFCC00"/>
                </a:solidFill>
              </a:rPr>
              <a:t>muzea</a:t>
            </a:r>
            <a:r>
              <a:rPr lang="sk-SK" dirty="0" smtClean="0">
                <a:solidFill>
                  <a:srgbClr val="FFCC00"/>
                </a:solidFill>
              </a:rPr>
              <a:t>, </a:t>
            </a:r>
            <a:r>
              <a:rPr lang="sk-SK" b="1" dirty="0" smtClean="0">
                <a:solidFill>
                  <a:srgbClr val="FFCC00"/>
                </a:solidFill>
              </a:rPr>
              <a:t>Moravského zemského </a:t>
            </a:r>
            <a:r>
              <a:rPr lang="sk-SK" b="1" dirty="0" err="1" smtClean="0">
                <a:solidFill>
                  <a:srgbClr val="FFCC00"/>
                </a:solidFill>
              </a:rPr>
              <a:t>muzea</a:t>
            </a:r>
            <a:r>
              <a:rPr lang="sk-SK" dirty="0" smtClean="0">
                <a:solidFill>
                  <a:srgbClr val="FFCC00"/>
                </a:solidFill>
              </a:rPr>
              <a:t>, </a:t>
            </a:r>
            <a:r>
              <a:rPr lang="sk-SK" b="1" dirty="0" smtClean="0">
                <a:solidFill>
                  <a:srgbClr val="FFCC00"/>
                </a:solidFill>
              </a:rPr>
              <a:t>Slovenského národného múzea </a:t>
            </a:r>
            <a:r>
              <a:rPr lang="sk-SK" dirty="0" smtClean="0">
                <a:solidFill>
                  <a:srgbClr val="FFCC00"/>
                </a:solidFill>
              </a:rPr>
              <a:t>a </a:t>
            </a:r>
            <a:r>
              <a:rPr lang="sk-SK" b="1" dirty="0" err="1" smtClean="0">
                <a:solidFill>
                  <a:srgbClr val="FFCC00"/>
                </a:solidFill>
              </a:rPr>
              <a:t>Slezského</a:t>
            </a:r>
            <a:r>
              <a:rPr lang="sk-SK" b="1" dirty="0" smtClean="0">
                <a:solidFill>
                  <a:srgbClr val="FFCC00"/>
                </a:solidFill>
              </a:rPr>
              <a:t> </a:t>
            </a:r>
            <a:r>
              <a:rPr lang="sk-SK" b="1" dirty="0" err="1" smtClean="0">
                <a:solidFill>
                  <a:srgbClr val="FFCC00"/>
                </a:solidFill>
              </a:rPr>
              <a:t>muzea</a:t>
            </a:r>
            <a:r>
              <a:rPr lang="sk-SK" dirty="0" smtClean="0">
                <a:solidFill>
                  <a:srgbClr val="FFCC00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Brno (1991)</a:t>
            </a:r>
          </a:p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diskusia k aktuálnym otázkam </a:t>
            </a:r>
            <a:r>
              <a:rPr lang="sk-SK" dirty="0">
                <a:solidFill>
                  <a:srgbClr val="FFCC00"/>
                </a:solidFill>
              </a:rPr>
              <a:t>vývoja spoločnosti, </a:t>
            </a:r>
            <a:r>
              <a:rPr lang="sk-SK" dirty="0" smtClean="0">
                <a:solidFill>
                  <a:srgbClr val="FFCC00"/>
                </a:solidFill>
              </a:rPr>
              <a:t>najmä </a:t>
            </a:r>
            <a:r>
              <a:rPr lang="sk-SK" dirty="0">
                <a:solidFill>
                  <a:srgbClr val="FFCC00"/>
                </a:solidFill>
              </a:rPr>
              <a:t>základným problémom </a:t>
            </a:r>
            <a:r>
              <a:rPr lang="sk-SK" dirty="0" smtClean="0">
                <a:solidFill>
                  <a:srgbClr val="FFCC00"/>
                </a:solidFill>
              </a:rPr>
              <a:t>múzejníctva -</a:t>
            </a:r>
            <a:r>
              <a:rPr lang="en-GB" dirty="0" smtClean="0">
                <a:solidFill>
                  <a:srgbClr val="FFCC00"/>
                </a:solidFill>
              </a:rPr>
              <a:t>&gt;</a:t>
            </a:r>
            <a:r>
              <a:rPr lang="cs-CZ" dirty="0" smtClean="0">
                <a:solidFill>
                  <a:srgbClr val="FFCC00"/>
                </a:solidFill>
              </a:rPr>
              <a:t> </a:t>
            </a:r>
            <a:r>
              <a:rPr lang="cs-CZ" b="1" dirty="0" err="1" smtClean="0">
                <a:solidFill>
                  <a:srgbClr val="FFCC00"/>
                </a:solidFill>
              </a:rPr>
              <a:t>Prehlásenie</a:t>
            </a:r>
            <a:endParaRPr lang="sk-SK" b="1" dirty="0">
              <a:solidFill>
                <a:srgbClr val="FFCC00"/>
              </a:solidFill>
            </a:endParaRP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význam </a:t>
            </a:r>
            <a:r>
              <a:rPr lang="sk-SK" sz="2200" dirty="0">
                <a:solidFill>
                  <a:srgbClr val="FFCC00"/>
                </a:solidFill>
              </a:rPr>
              <a:t>múzeí v rámci </a:t>
            </a:r>
            <a:r>
              <a:rPr lang="sk-SK" sz="2200" dirty="0" smtClean="0">
                <a:solidFill>
                  <a:srgbClr val="FFCC00"/>
                </a:solidFill>
              </a:rPr>
              <a:t>spoločnosti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za </a:t>
            </a:r>
            <a:r>
              <a:rPr lang="sk-SK" sz="2200" dirty="0">
                <a:solidFill>
                  <a:srgbClr val="FFCC00"/>
                </a:solidFill>
              </a:rPr>
              <a:t>existenciu spoločného štátu Čechov a </a:t>
            </a:r>
            <a:r>
              <a:rPr lang="sk-SK" sz="2200" dirty="0" smtClean="0">
                <a:solidFill>
                  <a:srgbClr val="FFCC00"/>
                </a:solidFill>
              </a:rPr>
              <a:t>Slovákov</a:t>
            </a:r>
          </a:p>
          <a:p>
            <a:pPr lvl="1">
              <a:buFontTx/>
              <a:buChar char="-"/>
            </a:pPr>
            <a:r>
              <a:rPr lang="sk-SK" sz="2200" dirty="0" smtClean="0">
                <a:solidFill>
                  <a:srgbClr val="FFCC00"/>
                </a:solidFill>
              </a:rPr>
              <a:t>múzejníctvo </a:t>
            </a:r>
            <a:r>
              <a:rPr lang="sk-SK" sz="2200" dirty="0">
                <a:solidFill>
                  <a:srgbClr val="FFCC00"/>
                </a:solidFill>
              </a:rPr>
              <a:t>ako jedna z najdôležitejších častí vedeckého a kultúrneho života vyžaduje pomoc a podporu štátu </a:t>
            </a:r>
            <a:endParaRPr lang="sk-SK" sz="2200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endParaRPr lang="sk-SK" sz="2200" dirty="0" smtClean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0074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k-SK" dirty="0" smtClean="0">
                <a:solidFill>
                  <a:schemeClr val="bg1"/>
                </a:solidFill>
              </a:rPr>
              <a:t>Slovenské múzejníctvo </a:t>
            </a:r>
            <a:r>
              <a:rPr lang="sk-SK" dirty="0" smtClean="0">
                <a:solidFill>
                  <a:schemeClr val="bg1"/>
                </a:solidFill>
              </a:rPr>
              <a:t>na prelome </a:t>
            </a:r>
            <a:br>
              <a:rPr lang="sk-SK" dirty="0" smtClean="0">
                <a:solidFill>
                  <a:schemeClr val="bg1"/>
                </a:solidFill>
              </a:rPr>
            </a:br>
            <a:r>
              <a:rPr lang="sk-SK" dirty="0" smtClean="0">
                <a:solidFill>
                  <a:schemeClr val="bg1"/>
                </a:solidFill>
              </a:rPr>
              <a:t>20. a 21. storočia</a:t>
            </a:r>
            <a:endParaRPr lang="sk-SK" dirty="0">
              <a:solidFill>
                <a:schemeClr val="bg1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8229600" cy="639762"/>
          </a:xfrm>
        </p:spPr>
        <p:txBody>
          <a:bodyPr>
            <a:noAutofit/>
          </a:bodyPr>
          <a:lstStyle/>
          <a:p>
            <a:pPr algn="ctr"/>
            <a:r>
              <a:rPr lang="sk-SK" sz="2600" dirty="0" smtClean="0">
                <a:solidFill>
                  <a:srgbClr val="FFCC00"/>
                </a:solidFill>
              </a:rPr>
              <a:t>Obnovenie Muzeálnej slovenskej spoločnosti</a:t>
            </a:r>
            <a:endParaRPr lang="sk-SK" sz="2600" dirty="0">
              <a:solidFill>
                <a:srgbClr val="FFCC00"/>
              </a:solidFill>
            </a:endParaRPr>
          </a:p>
        </p:txBody>
      </p:sp>
      <p:sp>
        <p:nvSpPr>
          <p:cNvPr id="3" name="Zástupný symbol obsahu 2"/>
          <p:cNvSpPr>
            <a:spLocks noGrp="1"/>
          </p:cNvSpPr>
          <p:nvPr>
            <p:ph sz="half" idx="2"/>
          </p:nvPr>
        </p:nvSpPr>
        <p:spPr>
          <a:xfrm>
            <a:off x="457200" y="2636912"/>
            <a:ext cx="8229600" cy="3960440"/>
          </a:xfrm>
        </p:spPr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sk-SK" dirty="0" smtClean="0">
                <a:solidFill>
                  <a:srgbClr val="FFCC00"/>
                </a:solidFill>
              </a:rPr>
              <a:t>pri príležitosti</a:t>
            </a:r>
            <a:r>
              <a:rPr lang="sk-SK" dirty="0">
                <a:solidFill>
                  <a:srgbClr val="FFCC00"/>
                </a:solidFill>
              </a:rPr>
              <a:t> 100. </a:t>
            </a:r>
            <a:r>
              <a:rPr lang="sk-SK" dirty="0" smtClean="0">
                <a:solidFill>
                  <a:srgbClr val="FFCC00"/>
                </a:solidFill>
              </a:rPr>
              <a:t>výročia </a:t>
            </a:r>
            <a:r>
              <a:rPr lang="sk-SK" dirty="0">
                <a:solidFill>
                  <a:srgbClr val="FFCC00"/>
                </a:solidFill>
              </a:rPr>
              <a:t>jej vzniku </a:t>
            </a:r>
            <a:endParaRPr lang="sk-SK" dirty="0" smtClean="0">
              <a:solidFill>
                <a:srgbClr val="FFCC00"/>
              </a:solidFill>
            </a:endParaRP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s</a:t>
            </a:r>
            <a:r>
              <a:rPr lang="sk-SK" dirty="0" smtClean="0">
                <a:solidFill>
                  <a:srgbClr val="FFCC00"/>
                </a:solidFill>
              </a:rPr>
              <a:t>ídlom Martin</a:t>
            </a:r>
          </a:p>
          <a:p>
            <a:pPr>
              <a:buFontTx/>
              <a:buChar char="-"/>
            </a:pPr>
            <a:r>
              <a:rPr lang="sk-SK" dirty="0">
                <a:solidFill>
                  <a:srgbClr val="FFCC00"/>
                </a:solidFill>
              </a:rPr>
              <a:t>nielen </a:t>
            </a:r>
            <a:r>
              <a:rPr lang="sk-SK" dirty="0" smtClean="0">
                <a:solidFill>
                  <a:srgbClr val="FFCC00"/>
                </a:solidFill>
              </a:rPr>
              <a:t>profesionálni múzejníci, </a:t>
            </a:r>
            <a:r>
              <a:rPr lang="sk-SK" dirty="0">
                <a:solidFill>
                  <a:srgbClr val="FFCC00"/>
                </a:solidFill>
              </a:rPr>
              <a:t>ale </a:t>
            </a:r>
            <a:r>
              <a:rPr lang="sk-SK" dirty="0" smtClean="0">
                <a:solidFill>
                  <a:srgbClr val="FFCC00"/>
                </a:solidFill>
              </a:rPr>
              <a:t>všetci, </a:t>
            </a:r>
            <a:r>
              <a:rPr lang="sk-SK" dirty="0">
                <a:solidFill>
                  <a:srgbClr val="FFCC00"/>
                </a:solidFill>
              </a:rPr>
              <a:t>ktorí </a:t>
            </a:r>
            <a:r>
              <a:rPr lang="sk-SK" dirty="0" smtClean="0">
                <a:solidFill>
                  <a:srgbClr val="FFCC00"/>
                </a:solidFill>
              </a:rPr>
              <a:t>majú </a:t>
            </a:r>
            <a:r>
              <a:rPr lang="sk-SK" dirty="0">
                <a:solidFill>
                  <a:srgbClr val="FFCC00"/>
                </a:solidFill>
              </a:rPr>
              <a:t>záujem podieľať sa na vlastivednej práci </a:t>
            </a:r>
            <a:endParaRPr lang="sk-SK" dirty="0" smtClean="0">
              <a:solidFill>
                <a:srgbClr val="FFCC00"/>
              </a:solidFill>
            </a:endParaRPr>
          </a:p>
          <a:p>
            <a:pPr marL="342900" lvl="1" indent="-342900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podpora zberateľstva</a:t>
            </a:r>
          </a:p>
          <a:p>
            <a:pPr marL="342900" lvl="1" indent="-342900">
              <a:buFontTx/>
              <a:buChar char="-"/>
            </a:pPr>
            <a:r>
              <a:rPr lang="sk-SK" sz="2400" dirty="0" smtClean="0">
                <a:solidFill>
                  <a:srgbClr val="FFCC00"/>
                </a:solidFill>
              </a:rPr>
              <a:t>sekcie</a:t>
            </a:r>
            <a:r>
              <a:rPr lang="sk-SK" sz="2400" dirty="0">
                <a:solidFill>
                  <a:srgbClr val="FFCC00"/>
                </a:solidFill>
              </a:rPr>
              <a:t>, ktoré by boli garantované špičkovými odborníkmi v danej </a:t>
            </a:r>
            <a:r>
              <a:rPr lang="sk-SK" sz="2400" dirty="0" smtClean="0">
                <a:solidFill>
                  <a:srgbClr val="FFCC00"/>
                </a:solidFill>
              </a:rPr>
              <a:t>oblasti</a:t>
            </a:r>
            <a:endParaRPr lang="sk-SK" sz="2400" dirty="0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5768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2812</TotalTime>
  <Words>339</Words>
  <Application>Microsoft Office PowerPoint</Application>
  <PresentationFormat>Předvádění na obrazovce (4:3)</PresentationFormat>
  <Paragraphs>108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Motív Office</vt:lpstr>
      <vt:lpstr>Dejiny slovenského múzejníctva (MUI_336)  8. prednáška  -  Slovenské múzejníctvo na prelome  20. a 21. storočia 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  <vt:lpstr>Slovenské múzejníctvo na prelome  20. a 21. storočia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Porovnanie všeobecnej situácie na Slovensku v roku 1946  s obdobím 1. a 2. Československej republiky očami príslušníkov SNB z českých zemí</dc:title>
  <dc:creator>Martin Vitko</dc:creator>
  <cp:lastModifiedBy>Martin Vitko</cp:lastModifiedBy>
  <cp:revision>154</cp:revision>
  <dcterms:created xsi:type="dcterms:W3CDTF">2014-03-23T09:31:12Z</dcterms:created>
  <dcterms:modified xsi:type="dcterms:W3CDTF">2016-04-22T13:24:30Z</dcterms:modified>
</cp:coreProperties>
</file>