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322" r:id="rId3"/>
    <p:sldId id="325" r:id="rId4"/>
    <p:sldId id="269" r:id="rId5"/>
    <p:sldId id="319" r:id="rId6"/>
    <p:sldId id="323" r:id="rId7"/>
    <p:sldId id="321" r:id="rId8"/>
    <p:sldId id="270" r:id="rId9"/>
    <p:sldId id="312" r:id="rId10"/>
    <p:sldId id="314" r:id="rId11"/>
    <p:sldId id="313" r:id="rId12"/>
    <p:sldId id="318" r:id="rId13"/>
    <p:sldId id="317" r:id="rId14"/>
    <p:sldId id="324" r:id="rId15"/>
    <p:sldId id="257" r:id="rId16"/>
    <p:sldId id="258" r:id="rId17"/>
    <p:sldId id="315" r:id="rId18"/>
    <p:sldId id="260" r:id="rId19"/>
    <p:sldId id="262" r:id="rId20"/>
    <p:sldId id="316" r:id="rId21"/>
    <p:sldId id="263" r:id="rId22"/>
    <p:sldId id="264" r:id="rId23"/>
    <p:sldId id="265" r:id="rId24"/>
    <p:sldId id="267" r:id="rId25"/>
    <p:sldId id="268"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2" r:id="rId43"/>
    <p:sldId id="293" r:id="rId44"/>
    <p:sldId id="294" r:id="rId45"/>
    <p:sldId id="295" r:id="rId46"/>
    <p:sldId id="296" r:id="rId47"/>
    <p:sldId id="301" r:id="rId48"/>
    <p:sldId id="303" r:id="rId49"/>
    <p:sldId id="304" r:id="rId50"/>
    <p:sldId id="305" r:id="rId51"/>
    <p:sldId id="306" r:id="rId52"/>
    <p:sldId id="307" r:id="rId53"/>
    <p:sldId id="308" r:id="rId54"/>
    <p:sldId id="310" r:id="rId55"/>
    <p:sldId id="326" r:id="rId56"/>
    <p:sldId id="327"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8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p1"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p1"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p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b="1" dirty="0"/>
              <a:t>EU</a:t>
            </a:r>
          </a:p>
        </c:rich>
      </c:tx>
      <c:layout>
        <c:manualLayout>
          <c:xMode val="edge"/>
          <c:yMode val="edge"/>
          <c:x val="0.0496526684164479"/>
          <c:y val="0.037037037037037"/>
        </c:manualLayout>
      </c:layout>
      <c:overlay val="0"/>
      <c:spPr>
        <a:noFill/>
        <a:ln>
          <a:noFill/>
        </a:ln>
        <a:effectLst/>
      </c:spPr>
    </c:title>
    <c:autoTitleDeleted val="0"/>
    <c:plotArea>
      <c:layout/>
      <c:pieChart>
        <c:varyColors val="1"/>
        <c:ser>
          <c:idx val="0"/>
          <c:order val="0"/>
          <c:tx>
            <c:strRef>
              <c:f>Blad1!$B$8</c:f>
              <c:strCache>
                <c:ptCount val="1"/>
                <c:pt idx="0">
                  <c:v>EU</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f>Blad1!$A$9:$A$11</c:f>
              <c:strCache>
                <c:ptCount val="3"/>
                <c:pt idx="0">
                  <c:v>belangenvermenging</c:v>
                </c:pt>
                <c:pt idx="1">
                  <c:v>belangenverstrengeling</c:v>
                </c:pt>
                <c:pt idx="2">
                  <c:v>belangenconflict</c:v>
                </c:pt>
              </c:strCache>
            </c:strRef>
          </c:cat>
          <c:val>
            <c:numRef>
              <c:f>Blad1!$B$9:$B$11</c:f>
              <c:numCache>
                <c:formatCode>0.00</c:formatCode>
                <c:ptCount val="3"/>
                <c:pt idx="0">
                  <c:v>1.365853658536585</c:v>
                </c:pt>
                <c:pt idx="1">
                  <c:v>11.57723577235772</c:v>
                </c:pt>
                <c:pt idx="2">
                  <c:v>87.0569105691057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b="1" dirty="0"/>
              <a:t>NL</a:t>
            </a:r>
          </a:p>
        </c:rich>
      </c:tx>
      <c:layout>
        <c:manualLayout>
          <c:xMode val="edge"/>
          <c:yMode val="edge"/>
          <c:x val="0.0376111111111111"/>
          <c:y val="0.0277777777777778"/>
        </c:manualLayout>
      </c:layout>
      <c:overlay val="0"/>
      <c:spPr>
        <a:noFill/>
        <a:ln>
          <a:noFill/>
        </a:ln>
        <a:effectLst/>
      </c:spPr>
    </c:title>
    <c:autoTitleDeleted val="0"/>
    <c:plotArea>
      <c:layout/>
      <c:pieChart>
        <c:varyColors val="1"/>
        <c:ser>
          <c:idx val="0"/>
          <c:order val="0"/>
          <c:tx>
            <c:strRef>
              <c:f>Blad1!$C$8</c:f>
              <c:strCache>
                <c:ptCount val="1"/>
                <c:pt idx="0">
                  <c:v>NL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f>Blad1!$A$9:$A$11</c:f>
              <c:strCache>
                <c:ptCount val="3"/>
                <c:pt idx="0">
                  <c:v>belangenvermenging</c:v>
                </c:pt>
                <c:pt idx="1">
                  <c:v>belangenverstrengeling</c:v>
                </c:pt>
                <c:pt idx="2">
                  <c:v>belangenconflict</c:v>
                </c:pt>
              </c:strCache>
            </c:strRef>
          </c:cat>
          <c:val>
            <c:numRef>
              <c:f>Blad1!$C$9:$C$11</c:f>
              <c:numCache>
                <c:formatCode>0.00</c:formatCode>
                <c:ptCount val="3"/>
                <c:pt idx="0">
                  <c:v>2.036814190845478</c:v>
                </c:pt>
                <c:pt idx="1">
                  <c:v>81.1160137273254</c:v>
                </c:pt>
                <c:pt idx="2">
                  <c:v>16.84717208182912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b="1" dirty="0"/>
              <a:t>BE</a:t>
            </a:r>
          </a:p>
        </c:rich>
      </c:tx>
      <c:layout>
        <c:manualLayout>
          <c:xMode val="edge"/>
          <c:yMode val="edge"/>
          <c:x val="0.0299304461942257"/>
          <c:y val="0.0416666666666667"/>
        </c:manualLayout>
      </c:layout>
      <c:overlay val="0"/>
      <c:spPr>
        <a:noFill/>
        <a:ln>
          <a:noFill/>
        </a:ln>
        <a:effectLst/>
      </c:spPr>
    </c:title>
    <c:autoTitleDeleted val="0"/>
    <c:plotArea>
      <c:layout/>
      <c:pieChart>
        <c:varyColors val="1"/>
        <c:ser>
          <c:idx val="0"/>
          <c:order val="0"/>
          <c:tx>
            <c:strRef>
              <c:f>Blad1!$D$8</c:f>
              <c:strCache>
                <c:ptCount val="1"/>
                <c:pt idx="0">
                  <c:v>BE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f>Blad1!$A$9:$A$11</c:f>
              <c:strCache>
                <c:ptCount val="3"/>
                <c:pt idx="0">
                  <c:v>belangenvermenging</c:v>
                </c:pt>
                <c:pt idx="1">
                  <c:v>belangenverstrengeling</c:v>
                </c:pt>
                <c:pt idx="2">
                  <c:v>belangenconflict</c:v>
                </c:pt>
              </c:strCache>
            </c:strRef>
          </c:cat>
          <c:val>
            <c:numRef>
              <c:f>Blad1!$D$9:$D$11</c:f>
              <c:numCache>
                <c:formatCode>0.00</c:formatCode>
                <c:ptCount val="3"/>
                <c:pt idx="0">
                  <c:v>55.29065638632444</c:v>
                </c:pt>
                <c:pt idx="1">
                  <c:v>3.520340874505427</c:v>
                </c:pt>
                <c:pt idx="2">
                  <c:v>41.18900273917014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412BF-D86B-5140-BB50-16C1F49BC5B0}" type="datetimeFigureOut">
              <a:rPr lang="en-US" smtClean="0"/>
              <a:t>07/03/16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48E19-E4A0-0B4B-BBF8-5796F6BE96A7}" type="slidenum">
              <a:rPr lang="en-US" smtClean="0"/>
              <a:t>‹#›</a:t>
            </a:fld>
            <a:endParaRPr lang="en-US"/>
          </a:p>
        </p:txBody>
      </p:sp>
    </p:spTree>
    <p:extLst>
      <p:ext uri="{BB962C8B-B14F-4D97-AF65-F5344CB8AC3E}">
        <p14:creationId xmlns:p14="http://schemas.microsoft.com/office/powerpoint/2010/main" val="9384783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 Id="rId3" Type="http://schemas.openxmlformats.org/officeDocument/2006/relationships/hyperlink" Target="http://taalunie.org/verdrag-inzake-nederlandse-taalunie%23art4"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l.wikipedia.org/wiki/Medisch_specialisme" TargetMode="External"/><Relationship Id="rId4" Type="http://schemas.openxmlformats.org/officeDocument/2006/relationships/hyperlink" Target="https://nl.wikipedia.org/wiki/Otorinolaryngologie" TargetMode="External"/><Relationship Id="rId5" Type="http://schemas.openxmlformats.org/officeDocument/2006/relationships/hyperlink" Target="https://nl.wikipedia.org/wiki/Arts" TargetMode="External"/><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l.wikipedia.org/wiki/Medisch_specialisme" TargetMode="External"/><Relationship Id="rId4" Type="http://schemas.openxmlformats.org/officeDocument/2006/relationships/hyperlink" Target="https://nl.wikipedia.org/wiki/Otorinolaryngologie" TargetMode="External"/><Relationship Id="rId5" Type="http://schemas.openxmlformats.org/officeDocument/2006/relationships/hyperlink" Target="https://nl.wikipedia.org/wiki/Arts" TargetMode="External"/><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dirty="0" err="1" smtClean="0">
                <a:solidFill>
                  <a:schemeClr val="tx1"/>
                </a:solidFill>
                <a:effectLst/>
                <a:latin typeface="+mn-lt"/>
                <a:ea typeface="+mn-ea"/>
                <a:cs typeface="+mn-cs"/>
              </a:rPr>
              <a:t>Vooraf</a:t>
            </a:r>
            <a:r>
              <a:rPr lang="fr-BE" sz="1200" kern="1200" dirty="0" smtClean="0">
                <a:solidFill>
                  <a:schemeClr val="tx1"/>
                </a:solidFill>
                <a:effectLst/>
                <a:latin typeface="+mn-lt"/>
                <a:ea typeface="+mn-ea"/>
                <a:cs typeface="+mn-cs"/>
              </a:rPr>
              <a:t>:</a:t>
            </a:r>
            <a:r>
              <a:rPr lang="fr-BE" sz="1200" kern="1200" baseline="0" dirty="0" smtClean="0">
                <a:solidFill>
                  <a:schemeClr val="tx1"/>
                </a:solidFill>
                <a:effectLst/>
                <a:latin typeface="+mn-lt"/>
                <a:ea typeface="+mn-ea"/>
                <a:cs typeface="+mn-cs"/>
              </a:rPr>
              <a:t> EU-</a:t>
            </a:r>
            <a:r>
              <a:rPr lang="fr-BE" sz="1200" kern="1200" baseline="0" dirty="0" err="1" smtClean="0">
                <a:solidFill>
                  <a:schemeClr val="tx1"/>
                </a:solidFill>
                <a:effectLst/>
                <a:latin typeface="+mn-lt"/>
                <a:ea typeface="+mn-ea"/>
                <a:cs typeface="+mn-cs"/>
              </a:rPr>
              <a:t>vertalers</a:t>
            </a:r>
            <a:r>
              <a:rPr lang="fr-BE" sz="1200" kern="1200" baseline="0" dirty="0" smtClean="0">
                <a:solidFill>
                  <a:schemeClr val="tx1"/>
                </a:solidFill>
                <a:effectLst/>
                <a:latin typeface="+mn-lt"/>
                <a:ea typeface="+mn-ea"/>
                <a:cs typeface="+mn-cs"/>
              </a:rPr>
              <a:t> </a:t>
            </a:r>
            <a:r>
              <a:rPr lang="fr-BE" sz="1200" kern="1200" baseline="0" dirty="0" err="1" smtClean="0">
                <a:solidFill>
                  <a:schemeClr val="tx1"/>
                </a:solidFill>
                <a:effectLst/>
                <a:latin typeface="+mn-lt"/>
                <a:ea typeface="+mn-ea"/>
                <a:cs typeface="+mn-cs"/>
              </a:rPr>
              <a:t>vooral</a:t>
            </a:r>
            <a:r>
              <a:rPr lang="fr-BE" sz="1200" kern="1200" baseline="0" dirty="0" smtClean="0">
                <a:solidFill>
                  <a:schemeClr val="tx1"/>
                </a:solidFill>
                <a:effectLst/>
                <a:latin typeface="+mn-lt"/>
                <a:ea typeface="+mn-ea"/>
                <a:cs typeface="+mn-cs"/>
              </a:rPr>
              <a:t> </a:t>
            </a:r>
            <a:r>
              <a:rPr lang="fr-BE" sz="1200" kern="1200" baseline="0" dirty="0" err="1" smtClean="0">
                <a:solidFill>
                  <a:schemeClr val="tx1"/>
                </a:solidFill>
                <a:effectLst/>
                <a:latin typeface="+mn-lt"/>
                <a:ea typeface="+mn-ea"/>
                <a:cs typeface="+mn-cs"/>
              </a:rPr>
              <a:t>wetgeving</a:t>
            </a:r>
            <a:r>
              <a:rPr lang="fr-BE" sz="1200" kern="1200" baseline="0" dirty="0" smtClean="0">
                <a:solidFill>
                  <a:schemeClr val="tx1"/>
                </a:solidFill>
                <a:effectLst/>
                <a:latin typeface="+mn-lt"/>
                <a:ea typeface="+mn-ea"/>
                <a:cs typeface="+mn-cs"/>
              </a:rPr>
              <a:t>, maar niet </a:t>
            </a:r>
            <a:r>
              <a:rPr lang="fr-BE" sz="1200" kern="1200" baseline="0" dirty="0" err="1" smtClean="0">
                <a:solidFill>
                  <a:schemeClr val="tx1"/>
                </a:solidFill>
                <a:effectLst/>
                <a:latin typeface="+mn-lt"/>
                <a:ea typeface="+mn-ea"/>
                <a:cs typeface="+mn-cs"/>
              </a:rPr>
              <a:t>uitsluitend</a:t>
            </a:r>
            <a:r>
              <a:rPr lang="fr-BE" sz="1200" kern="1200" baseline="0" dirty="0" smtClean="0">
                <a:solidFill>
                  <a:schemeClr val="tx1"/>
                </a:solidFill>
                <a:effectLst/>
                <a:latin typeface="+mn-lt"/>
                <a:ea typeface="+mn-ea"/>
                <a:cs typeface="+mn-cs"/>
              </a:rPr>
              <a:t>! </a:t>
            </a:r>
            <a:r>
              <a:rPr lang="fr-BE" sz="1200" kern="1200" baseline="0" dirty="0" err="1" smtClean="0">
                <a:solidFill>
                  <a:schemeClr val="tx1"/>
                </a:solidFill>
                <a:effectLst/>
                <a:latin typeface="+mn-lt"/>
                <a:ea typeface="+mn-ea"/>
                <a:cs typeface="+mn-cs"/>
              </a:rPr>
              <a:t>Ook</a:t>
            </a:r>
            <a:r>
              <a:rPr lang="fr-BE" sz="1200" kern="1200" baseline="0" dirty="0" smtClean="0">
                <a:solidFill>
                  <a:schemeClr val="tx1"/>
                </a:solidFill>
                <a:effectLst/>
                <a:latin typeface="+mn-lt"/>
                <a:ea typeface="+mn-ea"/>
                <a:cs typeface="+mn-cs"/>
              </a:rPr>
              <a:t> </a:t>
            </a:r>
            <a:r>
              <a:rPr lang="fr-BE" sz="1200" kern="1200" baseline="0" dirty="0" err="1" smtClean="0">
                <a:solidFill>
                  <a:schemeClr val="tx1"/>
                </a:solidFill>
                <a:effectLst/>
                <a:latin typeface="+mn-lt"/>
                <a:ea typeface="+mn-ea"/>
                <a:cs typeface="+mn-cs"/>
              </a:rPr>
              <a:t>andere</a:t>
            </a:r>
            <a:r>
              <a:rPr lang="fr-BE" sz="1200" kern="1200" baseline="0" dirty="0" smtClean="0">
                <a:solidFill>
                  <a:schemeClr val="tx1"/>
                </a:solidFill>
                <a:effectLst/>
                <a:latin typeface="+mn-lt"/>
                <a:ea typeface="+mn-ea"/>
                <a:cs typeface="+mn-cs"/>
              </a:rPr>
              <a:t> </a:t>
            </a:r>
            <a:r>
              <a:rPr lang="fr-BE" sz="1200" kern="1200" baseline="0" dirty="0" err="1" smtClean="0">
                <a:solidFill>
                  <a:schemeClr val="tx1"/>
                </a:solidFill>
                <a:effectLst/>
                <a:latin typeface="+mn-lt"/>
                <a:ea typeface="+mn-ea"/>
                <a:cs typeface="+mn-cs"/>
              </a:rPr>
              <a:t>tekstsoorten</a:t>
            </a:r>
            <a:r>
              <a:rPr lang="fr-BE" sz="1200" kern="1200" baseline="0" dirty="0" smtClean="0">
                <a:solidFill>
                  <a:schemeClr val="tx1"/>
                </a:solidFill>
                <a:effectLst/>
                <a:latin typeface="+mn-lt"/>
                <a:ea typeface="+mn-ea"/>
                <a:cs typeface="+mn-cs"/>
              </a:rPr>
              <a:t> (</a:t>
            </a:r>
            <a:r>
              <a:rPr lang="fr-BE" sz="1200" kern="1200" baseline="0" dirty="0" err="1" smtClean="0">
                <a:solidFill>
                  <a:schemeClr val="tx1"/>
                </a:solidFill>
                <a:effectLst/>
                <a:latin typeface="+mn-lt"/>
                <a:ea typeface="+mn-ea"/>
                <a:cs typeface="+mn-cs"/>
              </a:rPr>
              <a:t>rapporten</a:t>
            </a:r>
            <a:r>
              <a:rPr lang="fr-BE" sz="1200" kern="1200" baseline="0" dirty="0" smtClean="0">
                <a:solidFill>
                  <a:schemeClr val="tx1"/>
                </a:solidFill>
                <a:effectLst/>
                <a:latin typeface="+mn-lt"/>
                <a:ea typeface="+mn-ea"/>
                <a:cs typeface="+mn-cs"/>
              </a:rPr>
              <a:t>, </a:t>
            </a:r>
            <a:r>
              <a:rPr lang="fr-BE" sz="1200" kern="1200" baseline="0" dirty="0" err="1" smtClean="0">
                <a:solidFill>
                  <a:schemeClr val="tx1"/>
                </a:solidFill>
                <a:effectLst/>
                <a:latin typeface="+mn-lt"/>
                <a:ea typeface="+mn-ea"/>
                <a:cs typeface="+mn-cs"/>
              </a:rPr>
              <a:t>voorbereidende</a:t>
            </a:r>
            <a:r>
              <a:rPr lang="fr-BE" sz="1200" kern="1200" baseline="0" dirty="0" smtClean="0">
                <a:solidFill>
                  <a:schemeClr val="tx1"/>
                </a:solidFill>
                <a:effectLst/>
                <a:latin typeface="+mn-lt"/>
                <a:ea typeface="+mn-ea"/>
                <a:cs typeface="+mn-cs"/>
              </a:rPr>
              <a:t> </a:t>
            </a:r>
            <a:r>
              <a:rPr lang="fr-BE" sz="1200" kern="1200" baseline="0" dirty="0" err="1" smtClean="0">
                <a:solidFill>
                  <a:schemeClr val="tx1"/>
                </a:solidFill>
                <a:effectLst/>
                <a:latin typeface="+mn-lt"/>
                <a:ea typeface="+mn-ea"/>
                <a:cs typeface="+mn-cs"/>
              </a:rPr>
              <a:t>werkdocumenten</a:t>
            </a:r>
            <a:r>
              <a:rPr lang="fr-BE" sz="1200" kern="1200" baseline="0" dirty="0" smtClean="0">
                <a:solidFill>
                  <a:schemeClr val="tx1"/>
                </a:solidFill>
                <a:effectLst/>
                <a:latin typeface="+mn-lt"/>
                <a:ea typeface="+mn-ea"/>
                <a:cs typeface="+mn-cs"/>
              </a:rPr>
              <a:t>, </a:t>
            </a:r>
            <a:r>
              <a:rPr lang="fr-BE" sz="1200" kern="1200" baseline="0" dirty="0" err="1" smtClean="0">
                <a:solidFill>
                  <a:schemeClr val="tx1"/>
                </a:solidFill>
                <a:effectLst/>
                <a:latin typeface="+mn-lt"/>
                <a:ea typeface="+mn-ea"/>
                <a:cs typeface="+mn-cs"/>
              </a:rPr>
              <a:t>persberichten</a:t>
            </a:r>
            <a:r>
              <a:rPr lang="fr-BE" sz="1200" kern="1200" baseline="0" dirty="0" smtClean="0">
                <a:solidFill>
                  <a:schemeClr val="tx1"/>
                </a:solidFill>
                <a:effectLst/>
                <a:latin typeface="+mn-lt"/>
                <a:ea typeface="+mn-ea"/>
                <a:cs typeface="+mn-cs"/>
              </a:rPr>
              <a:t>, </a:t>
            </a:r>
            <a:r>
              <a:rPr lang="fr-BE" sz="1200" kern="1200" baseline="0" dirty="0" err="1" smtClean="0">
                <a:solidFill>
                  <a:schemeClr val="tx1"/>
                </a:solidFill>
                <a:effectLst/>
                <a:latin typeface="+mn-lt"/>
                <a:ea typeface="+mn-ea"/>
                <a:cs typeface="+mn-cs"/>
              </a:rPr>
              <a:t>webpagina's</a:t>
            </a:r>
            <a:r>
              <a:rPr lang="fr-BE" sz="1200" kern="1200" baseline="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pPr marL="228600" indent="-228600">
              <a:buAutoNum type="arabicParenR"/>
            </a:pPr>
            <a:endParaRPr lang="nl-BE" dirty="0" smtClean="0"/>
          </a:p>
          <a:p>
            <a:pPr marL="228600" indent="-228600">
              <a:buAutoNum type="arabicParenR"/>
            </a:pPr>
            <a:endParaRPr lang="nl-BE" dirty="0" smtClean="0"/>
          </a:p>
          <a:p>
            <a:pPr marL="228600" indent="-228600">
              <a:buAutoNum type="arabicParenR"/>
            </a:pPr>
            <a:r>
              <a:rPr lang="nl-BE" dirty="0" smtClean="0"/>
              <a:t>Termvariatie – gebruik van termen</a:t>
            </a:r>
            <a:r>
              <a:rPr lang="nl-BE" baseline="0" dirty="0" smtClean="0"/>
              <a:t> (niet omschrijvingen) om een begripseenheid aan te duiden</a:t>
            </a:r>
          </a:p>
          <a:p>
            <a:pPr marL="228600" indent="-228600">
              <a:buAutoNum type="arabicParenR"/>
            </a:pPr>
            <a:r>
              <a:rPr lang="nl-BE" baseline="0" dirty="0" smtClean="0"/>
              <a:t>Noord-Zuidvariatie – </a:t>
            </a:r>
            <a:r>
              <a:rPr lang="nl-BE" baseline="0" dirty="0" err="1" smtClean="0"/>
              <a:t>interlinguaal</a:t>
            </a:r>
            <a:r>
              <a:rPr lang="nl-BE" baseline="0" dirty="0" smtClean="0"/>
              <a:t> of </a:t>
            </a:r>
            <a:r>
              <a:rPr lang="nl-BE" baseline="0" dirty="0" err="1" smtClean="0"/>
              <a:t>intralinguaal</a:t>
            </a:r>
            <a:r>
              <a:rPr lang="nl-BE" baseline="0" dirty="0" smtClean="0"/>
              <a:t>?</a:t>
            </a:r>
          </a:p>
          <a:p>
            <a:pPr marL="228600" indent="-228600">
              <a:buAutoNum type="arabicParenR"/>
            </a:pPr>
            <a:r>
              <a:rPr lang="nl-BE" baseline="0" dirty="0" smtClean="0"/>
              <a:t>Geen taalwetenschappelijke benadering, maar benadering vanuit de praktijk</a:t>
            </a:r>
          </a:p>
          <a:p>
            <a:pPr marL="228600" indent="-228600">
              <a:buAutoNum type="arabicParenR"/>
            </a:pPr>
            <a:endParaRPr lang="nl-BE" baseline="0" dirty="0" smtClean="0"/>
          </a:p>
          <a:p>
            <a:pPr marL="228600" indent="-228600">
              <a:buAutoNum type="arabicParenR"/>
            </a:pPr>
            <a:endParaRPr lang="nl-BE" baseline="0" dirty="0" smtClean="0"/>
          </a:p>
          <a:p>
            <a:pPr marL="228600" indent="-228600">
              <a:buAutoNum type="arabicParenR"/>
            </a:pPr>
            <a:r>
              <a:rPr lang="nl-BE" baseline="0" dirty="0" smtClean="0"/>
              <a:t>Functionele termvariatie vs. Ongewenste termvariatie</a:t>
            </a:r>
            <a:endParaRPr lang="nl-BE" dirty="0"/>
          </a:p>
        </p:txBody>
      </p:sp>
      <p:sp>
        <p:nvSpPr>
          <p:cNvPr id="4" name="Slide Number Placeholder 3"/>
          <p:cNvSpPr>
            <a:spLocks noGrp="1"/>
          </p:cNvSpPr>
          <p:nvPr>
            <p:ph type="sldNum" sz="quarter" idx="10"/>
          </p:nvPr>
        </p:nvSpPr>
        <p:spPr/>
        <p:txBody>
          <a:bodyPr/>
          <a:lstStyle/>
          <a:p>
            <a:fld id="{C9C95074-8065-4DD8-8235-ACF969623AF3}" type="slidenum">
              <a:rPr lang="nl-NL" smtClean="0">
                <a:solidFill>
                  <a:prstClr val="black"/>
                </a:solidFill>
              </a:rPr>
              <a:pPr/>
              <a:t>26</a:t>
            </a:fld>
            <a:endParaRPr lang="nl-NL">
              <a:solidFill>
                <a:prstClr val="black"/>
              </a:solidFill>
            </a:endParaRPr>
          </a:p>
        </p:txBody>
      </p:sp>
    </p:spTree>
    <p:extLst>
      <p:ext uri="{BB962C8B-B14F-4D97-AF65-F5344CB8AC3E}">
        <p14:creationId xmlns:p14="http://schemas.microsoft.com/office/powerpoint/2010/main" val="124836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Belgen verkiezen “reactief vermogen” omdat dat gelijk loopt</a:t>
            </a:r>
            <a:r>
              <a:rPr lang="nl-NL" baseline="0" dirty="0" smtClean="0"/>
              <a:t> met het Franse “puissance </a:t>
            </a:r>
            <a:r>
              <a:rPr lang="nl-NL" baseline="0" dirty="0" err="1" smtClean="0"/>
              <a:t>réactif</a:t>
            </a:r>
            <a:r>
              <a:rPr lang="nl-NL" baseline="0" dirty="0" smtClean="0"/>
              <a:t>”</a:t>
            </a:r>
          </a:p>
          <a:p>
            <a:endParaRPr lang="nl-NL" baseline="0" dirty="0" smtClean="0"/>
          </a:p>
          <a:p>
            <a:r>
              <a:rPr lang="nl-NL" baseline="0" dirty="0" smtClean="0"/>
              <a:t>Welke oplossing in dit geval?</a:t>
            </a:r>
            <a:endParaRPr lang="nl-NL" dirty="0"/>
          </a:p>
        </p:txBody>
      </p:sp>
      <p:sp>
        <p:nvSpPr>
          <p:cNvPr id="4" name="Tijdelijke aanduiding voor dianummer 3"/>
          <p:cNvSpPr>
            <a:spLocks noGrp="1"/>
          </p:cNvSpPr>
          <p:nvPr>
            <p:ph type="sldNum" sz="quarter" idx="10"/>
          </p:nvPr>
        </p:nvSpPr>
        <p:spPr/>
        <p:txBody>
          <a:bodyPr/>
          <a:lstStyle/>
          <a:p>
            <a:fld id="{D5163D3F-CD18-4B5E-A7E9-CC9A03309DDC}" type="slidenum">
              <a:rPr lang="nl-NL" smtClean="0"/>
              <a:t>37</a:t>
            </a:fld>
            <a:endParaRPr lang="nl-NL"/>
          </a:p>
        </p:txBody>
      </p:sp>
    </p:spTree>
    <p:extLst>
      <p:ext uri="{BB962C8B-B14F-4D97-AF65-F5344CB8AC3E}">
        <p14:creationId xmlns:p14="http://schemas.microsoft.com/office/powerpoint/2010/main" val="31839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smtClean="0"/>
          </a:p>
          <a:p>
            <a:endParaRPr lang="nl-NL" dirty="0" smtClean="0"/>
          </a:p>
          <a:p>
            <a:r>
              <a:rPr lang="nl-NL" dirty="0" smtClean="0"/>
              <a:t>Het </a:t>
            </a:r>
            <a:r>
              <a:rPr lang="nl-NL" b="1" dirty="0" smtClean="0"/>
              <a:t>Europees openbaar ministerie</a:t>
            </a:r>
            <a:r>
              <a:rPr lang="nl-NL" dirty="0" smtClean="0"/>
              <a:t> is, in voorkomend geval in samenwerking met Europol, bevoegd voor het opsporen, vervolgen en voor het gerecht brengen van daders van en medeplichtigen aan strafbare feiten die de financiële belangen van de Unie, zoals omschreven in de in lid 1 bedoelde verordening, schaden. Het </a:t>
            </a:r>
            <a:r>
              <a:rPr lang="nl-NL" b="1" dirty="0" smtClean="0"/>
              <a:t>Europees openbaar ministerie</a:t>
            </a:r>
            <a:r>
              <a:rPr lang="nl-NL" dirty="0" smtClean="0"/>
              <a:t> is belast met de rechtsvordering voor de bevoegde rechterlijke instanties van de lidstaten in verband met deze strafbare feiten."</a:t>
            </a:r>
            <a:endParaRPr lang="nl-NL" dirty="0"/>
          </a:p>
        </p:txBody>
      </p:sp>
      <p:sp>
        <p:nvSpPr>
          <p:cNvPr id="4" name="Slide Number Placeholder 3"/>
          <p:cNvSpPr>
            <a:spLocks noGrp="1"/>
          </p:cNvSpPr>
          <p:nvPr>
            <p:ph type="sldNum" sz="quarter" idx="10"/>
          </p:nvPr>
        </p:nvSpPr>
        <p:spPr/>
        <p:txBody>
          <a:bodyPr/>
          <a:lstStyle/>
          <a:p>
            <a:fld id="{D5163D3F-CD18-4B5E-A7E9-CC9A03309DDC}" type="slidenum">
              <a:rPr lang="nl-NL" smtClean="0">
                <a:solidFill>
                  <a:prstClr val="black"/>
                </a:solidFill>
              </a:rPr>
              <a:pPr/>
              <a:t>38</a:t>
            </a:fld>
            <a:endParaRPr lang="nl-NL">
              <a:solidFill>
                <a:prstClr val="black"/>
              </a:solidFill>
            </a:endParaRPr>
          </a:p>
        </p:txBody>
      </p:sp>
    </p:spTree>
    <p:extLst>
      <p:ext uri="{BB962C8B-B14F-4D97-AF65-F5344CB8AC3E}">
        <p14:creationId xmlns:p14="http://schemas.microsoft.com/office/powerpoint/2010/main" val="72867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Europees</a:t>
            </a:r>
            <a:r>
              <a:rPr lang="fr-BE" dirty="0" smtClean="0"/>
              <a:t> </a:t>
            </a:r>
            <a:r>
              <a:rPr lang="fr-BE" dirty="0" err="1" smtClean="0"/>
              <a:t>openbaar</a:t>
            </a:r>
            <a:r>
              <a:rPr lang="fr-BE" dirty="0" smtClean="0"/>
              <a:t> </a:t>
            </a:r>
            <a:r>
              <a:rPr lang="fr-BE" dirty="0" err="1" smtClean="0"/>
              <a:t>aanklager</a:t>
            </a:r>
            <a:r>
              <a:rPr lang="fr-BE" baseline="0" dirty="0" smtClean="0"/>
              <a:t> = </a:t>
            </a:r>
            <a:r>
              <a:rPr lang="fr-BE" baseline="0" dirty="0" err="1" smtClean="0"/>
              <a:t>European</a:t>
            </a:r>
            <a:r>
              <a:rPr lang="fr-BE" baseline="0" dirty="0" smtClean="0"/>
              <a:t> Public </a:t>
            </a:r>
            <a:r>
              <a:rPr lang="fr-BE" baseline="0" dirty="0" err="1" smtClean="0"/>
              <a:t>Prosecutor</a:t>
            </a:r>
            <a:endParaRPr lang="fr-BE" dirty="0" smtClean="0"/>
          </a:p>
          <a:p>
            <a:endParaRPr lang="fr-BE" dirty="0" smtClean="0"/>
          </a:p>
          <a:p>
            <a:r>
              <a:rPr lang="fr-BE" dirty="0" err="1" smtClean="0"/>
              <a:t>Uiteindelijk</a:t>
            </a:r>
            <a:r>
              <a:rPr lang="fr-BE" baseline="0" dirty="0" smtClean="0"/>
              <a:t> </a:t>
            </a:r>
            <a:r>
              <a:rPr lang="fr-BE" baseline="0" dirty="0" err="1" smtClean="0"/>
              <a:t>term</a:t>
            </a:r>
            <a:r>
              <a:rPr lang="fr-BE" baseline="0" dirty="0" smtClean="0"/>
              <a:t> </a:t>
            </a:r>
            <a:r>
              <a:rPr lang="fr-BE" baseline="0" dirty="0" err="1" smtClean="0"/>
              <a:t>nog</a:t>
            </a:r>
            <a:r>
              <a:rPr lang="fr-BE" baseline="0" dirty="0" smtClean="0"/>
              <a:t> </a:t>
            </a:r>
            <a:r>
              <a:rPr lang="fr-BE" baseline="0" dirty="0" err="1" smtClean="0"/>
              <a:t>gewijzigd</a:t>
            </a:r>
            <a:r>
              <a:rPr lang="fr-BE" baseline="0" dirty="0" smtClean="0"/>
              <a:t> in EN</a:t>
            </a:r>
          </a:p>
          <a:p>
            <a:r>
              <a:rPr lang="nl-NL" dirty="0" smtClean="0"/>
              <a:t>European Chief </a:t>
            </a:r>
            <a:r>
              <a:rPr lang="nl-NL" dirty="0" err="1" smtClean="0"/>
              <a:t>Prosecutor</a:t>
            </a:r>
            <a:r>
              <a:rPr lang="nl-NL" dirty="0" smtClean="0"/>
              <a:t> </a:t>
            </a:r>
            <a:r>
              <a:rPr lang="nl-NL" dirty="0" smtClean="0">
                <a:sym typeface="Wingdings" panose="05000000000000000000" pitchFamily="2" charset="2"/>
              </a:rPr>
              <a:t> </a:t>
            </a:r>
            <a:r>
              <a:rPr lang="nl-NL" dirty="0" smtClean="0"/>
              <a:t>Europees hoofdaanklager </a:t>
            </a:r>
            <a:endParaRPr lang="nl-NL" dirty="0"/>
          </a:p>
        </p:txBody>
      </p:sp>
      <p:sp>
        <p:nvSpPr>
          <p:cNvPr id="4" name="Slide Number Placeholder 3"/>
          <p:cNvSpPr>
            <a:spLocks noGrp="1"/>
          </p:cNvSpPr>
          <p:nvPr>
            <p:ph type="sldNum" sz="quarter" idx="10"/>
          </p:nvPr>
        </p:nvSpPr>
        <p:spPr/>
        <p:txBody>
          <a:bodyPr/>
          <a:lstStyle/>
          <a:p>
            <a:fld id="{D5163D3F-CD18-4B5E-A7E9-CC9A03309DDC}" type="slidenum">
              <a:rPr lang="nl-NL" smtClean="0">
                <a:solidFill>
                  <a:prstClr val="black"/>
                </a:solidFill>
              </a:rPr>
              <a:pPr/>
              <a:t>39</a:t>
            </a:fld>
            <a:endParaRPr lang="nl-NL">
              <a:solidFill>
                <a:prstClr val="black"/>
              </a:solidFill>
            </a:endParaRPr>
          </a:p>
        </p:txBody>
      </p:sp>
    </p:spTree>
    <p:extLst>
      <p:ext uri="{BB962C8B-B14F-4D97-AF65-F5344CB8AC3E}">
        <p14:creationId xmlns:p14="http://schemas.microsoft.com/office/powerpoint/2010/main" val="1386354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 Corruptieterminologie</a:t>
            </a:r>
            <a:endParaRPr lang="nl-NL" dirty="0"/>
          </a:p>
        </p:txBody>
      </p:sp>
      <p:sp>
        <p:nvSpPr>
          <p:cNvPr id="4" name="Tijdelijke aanduiding voor dianummer 3"/>
          <p:cNvSpPr>
            <a:spLocks noGrp="1"/>
          </p:cNvSpPr>
          <p:nvPr>
            <p:ph type="sldNum" sz="quarter" idx="10"/>
          </p:nvPr>
        </p:nvSpPr>
        <p:spPr/>
        <p:txBody>
          <a:bodyPr/>
          <a:lstStyle/>
          <a:p>
            <a:fld id="{D5163D3F-CD18-4B5E-A7E9-CC9A03309DDC}" type="slidenum">
              <a:rPr lang="nl-NL" smtClean="0"/>
              <a:t>40</a:t>
            </a:fld>
            <a:endParaRPr lang="nl-NL"/>
          </a:p>
        </p:txBody>
      </p:sp>
    </p:spTree>
    <p:extLst>
      <p:ext uri="{BB962C8B-B14F-4D97-AF65-F5344CB8AC3E}">
        <p14:creationId xmlns:p14="http://schemas.microsoft.com/office/powerpoint/2010/main" val="1400723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NL</a:t>
            </a:r>
            <a:r>
              <a:rPr lang="fr-BE" baseline="0" dirty="0" smtClean="0"/>
              <a:t> </a:t>
            </a:r>
            <a:r>
              <a:rPr lang="fr-BE" baseline="0" dirty="0" err="1" smtClean="0"/>
              <a:t>belangenverstrengeling</a:t>
            </a:r>
            <a:r>
              <a:rPr lang="fr-BE" baseline="0" dirty="0" smtClean="0"/>
              <a:t> – EN </a:t>
            </a:r>
            <a:r>
              <a:rPr lang="fr-BE" baseline="0" dirty="0" err="1" smtClean="0"/>
              <a:t>entanglement</a:t>
            </a:r>
            <a:r>
              <a:rPr lang="fr-BE" baseline="0" dirty="0" smtClean="0"/>
              <a:t>/</a:t>
            </a:r>
            <a:r>
              <a:rPr lang="fr-BE" baseline="0" dirty="0" err="1" smtClean="0"/>
              <a:t>enlacing</a:t>
            </a:r>
            <a:r>
              <a:rPr lang="fr-BE" baseline="0" dirty="0" smtClean="0"/>
              <a:t> of </a:t>
            </a:r>
            <a:r>
              <a:rPr lang="fr-BE" baseline="0" dirty="0" err="1" smtClean="0"/>
              <a:t>interests</a:t>
            </a:r>
            <a:endParaRPr lang="fr-BE" baseline="0" dirty="0" smtClean="0"/>
          </a:p>
          <a:p>
            <a:endParaRPr lang="fr-BE" baseline="0" dirty="0" smtClean="0"/>
          </a:p>
          <a:p>
            <a:r>
              <a:rPr lang="fr-BE" baseline="0" dirty="0" smtClean="0"/>
              <a:t>NL </a:t>
            </a:r>
            <a:r>
              <a:rPr lang="fr-BE" baseline="0" dirty="0" err="1" smtClean="0"/>
              <a:t>belangenvermenging</a:t>
            </a:r>
            <a:r>
              <a:rPr lang="fr-BE" baseline="0" dirty="0" smtClean="0"/>
              <a:t> – EN </a:t>
            </a:r>
            <a:r>
              <a:rPr lang="fr-BE" baseline="0" dirty="0" err="1" smtClean="0"/>
              <a:t>mingling</a:t>
            </a:r>
            <a:r>
              <a:rPr lang="fr-BE" baseline="0" dirty="0" smtClean="0"/>
              <a:t> of </a:t>
            </a:r>
            <a:r>
              <a:rPr lang="fr-BE" baseline="0" dirty="0" err="1" smtClean="0"/>
              <a:t>interests</a:t>
            </a:r>
            <a:endParaRPr lang="fr-BE" baseline="0" dirty="0" smtClean="0"/>
          </a:p>
          <a:p>
            <a:endParaRPr lang="fr-BE" baseline="0" dirty="0" smtClean="0"/>
          </a:p>
          <a:p>
            <a:r>
              <a:rPr lang="fr-BE" baseline="0" dirty="0" smtClean="0"/>
              <a:t>NL </a:t>
            </a:r>
            <a:r>
              <a:rPr lang="fr-BE" baseline="0" dirty="0" err="1" smtClean="0"/>
              <a:t>belangenconflict</a:t>
            </a:r>
            <a:r>
              <a:rPr lang="fr-BE" baseline="0" dirty="0" smtClean="0"/>
              <a:t> – EN </a:t>
            </a:r>
            <a:r>
              <a:rPr lang="fr-BE" baseline="0" dirty="0" err="1" smtClean="0"/>
              <a:t>conflict</a:t>
            </a:r>
            <a:r>
              <a:rPr lang="fr-BE" baseline="0" dirty="0" smtClean="0"/>
              <a:t> of </a:t>
            </a:r>
            <a:r>
              <a:rPr lang="fr-BE" baseline="0" dirty="0" err="1" smtClean="0"/>
              <a:t>interest</a:t>
            </a:r>
            <a:endParaRPr lang="nl-NL" dirty="0" smtClean="0"/>
          </a:p>
          <a:p>
            <a:endParaRPr lang="nl-NL" dirty="0"/>
          </a:p>
        </p:txBody>
      </p:sp>
      <p:sp>
        <p:nvSpPr>
          <p:cNvPr id="4" name="Slide Number Placeholder 3"/>
          <p:cNvSpPr>
            <a:spLocks noGrp="1"/>
          </p:cNvSpPr>
          <p:nvPr>
            <p:ph type="sldNum" sz="quarter" idx="10"/>
          </p:nvPr>
        </p:nvSpPr>
        <p:spPr/>
        <p:txBody>
          <a:bodyPr/>
          <a:lstStyle/>
          <a:p>
            <a:fld id="{D5163D3F-CD18-4B5E-A7E9-CC9A03309DDC}" type="slidenum">
              <a:rPr lang="nl-NL" smtClean="0"/>
              <a:t>41</a:t>
            </a:fld>
            <a:endParaRPr lang="nl-NL"/>
          </a:p>
        </p:txBody>
      </p:sp>
    </p:spTree>
    <p:extLst>
      <p:ext uri="{BB962C8B-B14F-4D97-AF65-F5344CB8AC3E}">
        <p14:creationId xmlns:p14="http://schemas.microsoft.com/office/powerpoint/2010/main" val="112748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Ingrid van Gent: </a:t>
            </a:r>
            <a:endParaRPr lang="nl-NL" dirty="0"/>
          </a:p>
        </p:txBody>
      </p:sp>
      <p:sp>
        <p:nvSpPr>
          <p:cNvPr id="4" name="Slide Number Placeholder 3"/>
          <p:cNvSpPr>
            <a:spLocks noGrp="1"/>
          </p:cNvSpPr>
          <p:nvPr>
            <p:ph type="sldNum" sz="quarter" idx="10"/>
          </p:nvPr>
        </p:nvSpPr>
        <p:spPr/>
        <p:txBody>
          <a:bodyPr/>
          <a:lstStyle/>
          <a:p>
            <a:fld id="{D5163D3F-CD18-4B5E-A7E9-CC9A03309DDC}" type="slidenum">
              <a:rPr lang="nl-NL" smtClean="0">
                <a:solidFill>
                  <a:prstClr val="black"/>
                </a:solidFill>
              </a:rPr>
              <a:pPr/>
              <a:t>42</a:t>
            </a:fld>
            <a:endParaRPr lang="nl-NL">
              <a:solidFill>
                <a:prstClr val="black"/>
              </a:solidFill>
            </a:endParaRPr>
          </a:p>
        </p:txBody>
      </p:sp>
    </p:spTree>
    <p:extLst>
      <p:ext uri="{BB962C8B-B14F-4D97-AF65-F5344CB8AC3E}">
        <p14:creationId xmlns:p14="http://schemas.microsoft.com/office/powerpoint/2010/main" val="91390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smtClean="0"/>
          </a:p>
          <a:p>
            <a:endParaRPr lang="nl-NL" dirty="0" smtClean="0"/>
          </a:p>
          <a:p>
            <a:r>
              <a:rPr lang="nl-NL" dirty="0" smtClean="0"/>
              <a:t>Het </a:t>
            </a:r>
            <a:r>
              <a:rPr lang="nl-NL" b="1" dirty="0" smtClean="0"/>
              <a:t>Europees openbaar ministerie</a:t>
            </a:r>
            <a:r>
              <a:rPr lang="nl-NL" dirty="0" smtClean="0"/>
              <a:t> is, in voorkomend geval in samenwerking met Europol, bevoegd voor het opsporen, vervolgen en voor het gerecht brengen van daders van en medeplichtigen aan strafbare feiten die de financiële belangen van de Unie, zoals omschreven in de in lid 1 bedoelde verordening, schaden. Het </a:t>
            </a:r>
            <a:r>
              <a:rPr lang="nl-NL" b="1" dirty="0" smtClean="0"/>
              <a:t>Europees openbaar ministerie</a:t>
            </a:r>
            <a:r>
              <a:rPr lang="nl-NL" dirty="0" smtClean="0"/>
              <a:t> is belast met de rechtsvordering voor de bevoegde rechterlijke instanties van de lidstaten in verband met deze strafbare feiten."</a:t>
            </a:r>
            <a:endParaRPr lang="nl-NL" dirty="0"/>
          </a:p>
        </p:txBody>
      </p:sp>
      <p:sp>
        <p:nvSpPr>
          <p:cNvPr id="4" name="Slide Number Placeholder 3"/>
          <p:cNvSpPr>
            <a:spLocks noGrp="1"/>
          </p:cNvSpPr>
          <p:nvPr>
            <p:ph type="sldNum" sz="quarter" idx="10"/>
          </p:nvPr>
        </p:nvSpPr>
        <p:spPr/>
        <p:txBody>
          <a:bodyPr/>
          <a:lstStyle/>
          <a:p>
            <a:fld id="{D5163D3F-CD18-4B5E-A7E9-CC9A03309DDC}" type="slidenum">
              <a:rPr lang="nl-NL" smtClean="0">
                <a:solidFill>
                  <a:prstClr val="black"/>
                </a:solidFill>
              </a:rPr>
              <a:pPr/>
              <a:t>43</a:t>
            </a:fld>
            <a:endParaRPr lang="nl-NL">
              <a:solidFill>
                <a:prstClr val="black"/>
              </a:solidFill>
            </a:endParaRPr>
          </a:p>
        </p:txBody>
      </p:sp>
    </p:spTree>
    <p:extLst>
      <p:ext uri="{BB962C8B-B14F-4D97-AF65-F5344CB8AC3E}">
        <p14:creationId xmlns:p14="http://schemas.microsoft.com/office/powerpoint/2010/main" val="728670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Wat</a:t>
            </a:r>
            <a:r>
              <a:rPr lang="fr-BE" dirty="0" smtClean="0"/>
              <a:t> </a:t>
            </a:r>
            <a:r>
              <a:rPr lang="fr-BE" dirty="0" err="1" smtClean="0"/>
              <a:t>ontbreekt</a:t>
            </a:r>
            <a:r>
              <a:rPr lang="fr-BE" dirty="0" smtClean="0"/>
              <a:t>?</a:t>
            </a:r>
          </a:p>
          <a:p>
            <a:r>
              <a:rPr lang="fr-BE" dirty="0" err="1" smtClean="0"/>
              <a:t>Opmerkingen</a:t>
            </a:r>
            <a:r>
              <a:rPr lang="fr-BE" baseline="0" dirty="0" smtClean="0"/>
              <a:t> </a:t>
            </a:r>
            <a:r>
              <a:rPr lang="fr-BE" baseline="0" dirty="0" err="1" smtClean="0"/>
              <a:t>differentiatie</a:t>
            </a:r>
            <a:r>
              <a:rPr lang="fr-BE" baseline="0" dirty="0" smtClean="0"/>
              <a:t> </a:t>
            </a:r>
            <a:r>
              <a:rPr lang="fr-BE" baseline="0" dirty="0" err="1" smtClean="0"/>
              <a:t>volgens</a:t>
            </a:r>
            <a:r>
              <a:rPr lang="fr-BE" baseline="0" dirty="0" smtClean="0"/>
              <a:t> </a:t>
            </a:r>
            <a:r>
              <a:rPr lang="fr-BE" baseline="0" dirty="0" err="1" smtClean="0"/>
              <a:t>tekstsoorten</a:t>
            </a:r>
            <a:r>
              <a:rPr lang="fr-BE" baseline="0" dirty="0" smtClean="0"/>
              <a:t> / </a:t>
            </a:r>
            <a:r>
              <a:rPr lang="fr-BE" baseline="0" dirty="0" err="1" smtClean="0"/>
              <a:t>communicatieve</a:t>
            </a:r>
            <a:r>
              <a:rPr lang="fr-BE" baseline="0" dirty="0" smtClean="0"/>
              <a:t> </a:t>
            </a:r>
            <a:r>
              <a:rPr lang="fr-BE" baseline="0" dirty="0" err="1" smtClean="0"/>
              <a:t>contexten</a:t>
            </a:r>
            <a:endParaRPr lang="nl-NL" dirty="0"/>
          </a:p>
        </p:txBody>
      </p:sp>
      <p:sp>
        <p:nvSpPr>
          <p:cNvPr id="4" name="Slide Number Placeholder 3"/>
          <p:cNvSpPr>
            <a:spLocks noGrp="1"/>
          </p:cNvSpPr>
          <p:nvPr>
            <p:ph type="sldNum" sz="quarter" idx="10"/>
          </p:nvPr>
        </p:nvSpPr>
        <p:spPr/>
        <p:txBody>
          <a:bodyPr/>
          <a:lstStyle/>
          <a:p>
            <a:fld id="{D5163D3F-CD18-4B5E-A7E9-CC9A03309DDC}" type="slidenum">
              <a:rPr lang="nl-NL" smtClean="0"/>
              <a:t>46</a:t>
            </a:fld>
            <a:endParaRPr lang="nl-NL"/>
          </a:p>
        </p:txBody>
      </p:sp>
    </p:spTree>
    <p:extLst>
      <p:ext uri="{BB962C8B-B14F-4D97-AF65-F5344CB8AC3E}">
        <p14:creationId xmlns:p14="http://schemas.microsoft.com/office/powerpoint/2010/main" val="2187367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Termraad Nederlands = Dutch </a:t>
            </a:r>
            <a:r>
              <a:rPr lang="nl-NL" dirty="0" err="1" smtClean="0"/>
              <a:t>Terminology</a:t>
            </a:r>
            <a:r>
              <a:rPr lang="nl-NL" dirty="0" smtClean="0"/>
              <a:t> Council</a:t>
            </a:r>
          </a:p>
          <a:p>
            <a:endParaRPr lang="nl-NL" dirty="0" smtClean="0"/>
          </a:p>
          <a:p>
            <a:pPr marL="0" lvl="0" indent="0" algn="l">
              <a:lnSpc>
                <a:spcPct val="150000"/>
              </a:lnSpc>
              <a:buNone/>
              <a:defRPr/>
            </a:pPr>
            <a:r>
              <a:rPr kumimoji="0" lang="nl-NL" sz="1200" b="0" i="1"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Europese vertaaldiensten</a:t>
            </a:r>
            <a:r>
              <a:rPr kumimoji="0" lang="nl-NL" sz="1200" b="0" i="1" u="none" strike="noStrike" kern="1200" cap="none" spc="0" normalizeH="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hebben </a:t>
            </a:r>
            <a:r>
              <a:rPr lang="nl-NL" sz="1200" i="1" dirty="0" smtClean="0">
                <a:solidFill>
                  <a:srgbClr val="4472C4">
                    <a:lumMod val="50000"/>
                  </a:srgbClr>
                </a:solidFill>
                <a:latin typeface="Times New Roman" panose="02020603050405020304" pitchFamily="18" charset="0"/>
                <a:cs typeface="Times New Roman" panose="02020603050405020304" pitchFamily="18" charset="0"/>
              </a:rPr>
              <a:t>behoefte aan meer afstemming tussen het Europese en het nationale beleidsniveau bij de keuze van </a:t>
            </a:r>
            <a:r>
              <a:rPr kumimoji="0" lang="nl-NL" sz="1200" b="0" i="1"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vertaalequivalenten voor (nieuwe)</a:t>
            </a:r>
            <a:r>
              <a:rPr kumimoji="0" lang="nl-NL" sz="1200" b="0" i="1" u="none" strike="noStrike" kern="1200" cap="none" spc="0" normalizeH="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termen</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nl-NL" sz="1200" b="0" i="1" u="none" strike="noStrike" kern="1200" cap="none" spc="0" normalizeH="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200" b="0" i="1" u="none" strike="noStrike" kern="1200" cap="none" spc="0" normalizeH="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nl-NL" sz="1200" b="0" i="1" u="none" strike="noStrike" kern="1200" cap="none" spc="0" normalizeH="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200" b="0" i="1" u="none" strike="noStrike" kern="1200" cap="none" spc="0" normalizeH="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Een van de verdragstaken van de Nederlandse Taalunie is “het gemeenschappelijk bepalen van een gelijke terminologie ten behoeve van wetgeving en officiële publicaties” </a:t>
            </a:r>
          </a:p>
          <a:p>
            <a:pPr marL="0" lvl="0" indent="0" algn="l">
              <a:lnSpc>
                <a:spcPct val="150000"/>
              </a:lnSpc>
              <a:buNone/>
              <a:defRPr/>
            </a:pPr>
            <a:r>
              <a:rPr lang="nl-NL" sz="1200" i="1" noProof="0" dirty="0" smtClean="0">
                <a:solidFill>
                  <a:srgbClr val="4472C4">
                    <a:lumMod val="50000"/>
                  </a:srgbClr>
                </a:solidFill>
                <a:latin typeface="Times New Roman" panose="02020603050405020304" pitchFamily="18" charset="0"/>
                <a:cs typeface="Times New Roman" panose="02020603050405020304" pitchFamily="18" charset="0"/>
              </a:rPr>
              <a:t>(Verdrag inzake de Nederlandse Taalunie van 9 september 1980, artikel 4, </a:t>
            </a:r>
            <a:r>
              <a:rPr lang="nl-NL" sz="1200" i="1" dirty="0" smtClean="0">
                <a:solidFill>
                  <a:srgbClr val="4472C4">
                    <a:lumMod val="50000"/>
                  </a:srgbClr>
                </a:solidFill>
                <a:latin typeface="Times New Roman" panose="02020603050405020304" pitchFamily="18" charset="0"/>
                <a:cs typeface="Times New Roman" panose="02020603050405020304" pitchFamily="18" charset="0"/>
              </a:rPr>
              <a:t>lid c, </a:t>
            </a:r>
            <a:r>
              <a:rPr lang="nl-NL" sz="1200" i="1" dirty="0" smtClean="0">
                <a:solidFill>
                  <a:srgbClr val="4472C4">
                    <a:lumMod val="50000"/>
                  </a:srgbClr>
                </a:solidFill>
                <a:latin typeface="Times New Roman" panose="02020603050405020304" pitchFamily="18" charset="0"/>
                <a:cs typeface="Times New Roman" panose="02020603050405020304" pitchFamily="18" charset="0"/>
                <a:hlinkClick r:id="rId3"/>
              </a:rPr>
              <a:t>http://taalunie.org/verdrag-inzake-nederlandse-taalunie#art4</a:t>
            </a:r>
            <a:r>
              <a:rPr lang="nl-NL" sz="1200" i="1" dirty="0" smtClean="0">
                <a:solidFill>
                  <a:srgbClr val="4472C4">
                    <a:lumMod val="50000"/>
                  </a:srgbClr>
                </a:solidFill>
                <a:latin typeface="Times New Roman" panose="02020603050405020304" pitchFamily="18" charset="0"/>
                <a:cs typeface="Times New Roman" panose="02020603050405020304" pitchFamily="18" charset="0"/>
              </a:rPr>
              <a:t> [8.10.2015])</a:t>
            </a:r>
            <a:endParaRPr kumimoji="0" lang="nl-NL" sz="1200" b="0" i="1" u="none" strike="noStrike" kern="1200" cap="none" spc="0" normalizeH="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a:p>
            <a:pPr algn="l"/>
            <a:endParaRPr lang="nl-NL" dirty="0" smtClean="0"/>
          </a:p>
        </p:txBody>
      </p:sp>
      <p:sp>
        <p:nvSpPr>
          <p:cNvPr id="4" name="Tijdelijke aanduiding voor dianummer 3"/>
          <p:cNvSpPr>
            <a:spLocks noGrp="1"/>
          </p:cNvSpPr>
          <p:nvPr>
            <p:ph type="sldNum" sz="quarter" idx="10"/>
          </p:nvPr>
        </p:nvSpPr>
        <p:spPr/>
        <p:txBody>
          <a:bodyPr/>
          <a:lstStyle/>
          <a:p>
            <a:fld id="{D5163D3F-CD18-4B5E-A7E9-CC9A03309DDC}" type="slidenum">
              <a:rPr lang="nl-NL" smtClean="0"/>
              <a:t>48</a:t>
            </a:fld>
            <a:endParaRPr lang="nl-NL"/>
          </a:p>
        </p:txBody>
      </p:sp>
    </p:spTree>
    <p:extLst>
      <p:ext uri="{BB962C8B-B14F-4D97-AF65-F5344CB8AC3E}">
        <p14:creationId xmlns:p14="http://schemas.microsoft.com/office/powerpoint/2010/main" val="125791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CRITI =</a:t>
            </a:r>
            <a:r>
              <a:rPr lang="nl-NL" baseline="0" dirty="0" smtClean="0"/>
              <a:t> </a:t>
            </a:r>
            <a:r>
              <a:rPr lang="nl-NL" dirty="0" smtClean="0"/>
              <a:t>CARIBBEAN REGIONAL INFORMATION AND TRANSLATION INSTITUTE</a:t>
            </a:r>
          </a:p>
          <a:p>
            <a:r>
              <a:rPr lang="nl-NL" dirty="0" err="1" smtClean="0"/>
              <a:t>Caricom</a:t>
            </a:r>
            <a:r>
              <a:rPr lang="nl-NL" dirty="0" smtClean="0"/>
              <a:t> = </a:t>
            </a:r>
            <a:r>
              <a:rPr lang="en-US" dirty="0" smtClean="0"/>
              <a:t>Caribbean Community and Common Market </a:t>
            </a:r>
            <a:endParaRPr lang="nl-NL" dirty="0"/>
          </a:p>
        </p:txBody>
      </p:sp>
      <p:sp>
        <p:nvSpPr>
          <p:cNvPr id="4" name="Tijdelijke aanduiding voor dianummer 3"/>
          <p:cNvSpPr>
            <a:spLocks noGrp="1"/>
          </p:cNvSpPr>
          <p:nvPr>
            <p:ph type="sldNum" sz="quarter" idx="10"/>
          </p:nvPr>
        </p:nvSpPr>
        <p:spPr/>
        <p:txBody>
          <a:bodyPr/>
          <a:lstStyle/>
          <a:p>
            <a:fld id="{D5163D3F-CD18-4B5E-A7E9-CC9A03309DDC}" type="slidenum">
              <a:rPr lang="nl-NL" smtClean="0"/>
              <a:t>49</a:t>
            </a:fld>
            <a:endParaRPr lang="nl-NL"/>
          </a:p>
        </p:txBody>
      </p:sp>
    </p:spTree>
    <p:extLst>
      <p:ext uri="{BB962C8B-B14F-4D97-AF65-F5344CB8AC3E}">
        <p14:creationId xmlns:p14="http://schemas.microsoft.com/office/powerpoint/2010/main" val="2601298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Termvariatie</a:t>
            </a:r>
            <a:r>
              <a:rPr lang="fr-BE" dirty="0" smtClean="0"/>
              <a:t> </a:t>
            </a:r>
            <a:r>
              <a:rPr lang="fr-BE" dirty="0" smtClean="0">
                <a:sym typeface="Wingdings" panose="05000000000000000000" pitchFamily="2" charset="2"/>
              </a:rPr>
              <a:t> </a:t>
            </a:r>
            <a:r>
              <a:rPr lang="fr-BE" dirty="0" err="1" smtClean="0"/>
              <a:t>één</a:t>
            </a:r>
            <a:r>
              <a:rPr lang="fr-BE" baseline="0" dirty="0" smtClean="0"/>
              <a:t> </a:t>
            </a:r>
            <a:r>
              <a:rPr lang="fr-BE" baseline="0" dirty="0" err="1" smtClean="0"/>
              <a:t>begrip</a:t>
            </a:r>
            <a:r>
              <a:rPr lang="fr-BE" baseline="0" dirty="0" smtClean="0"/>
              <a:t> – </a:t>
            </a:r>
            <a:r>
              <a:rPr lang="fr-BE" baseline="0" dirty="0" err="1" smtClean="0"/>
              <a:t>één</a:t>
            </a:r>
            <a:r>
              <a:rPr lang="fr-BE" baseline="0" dirty="0" smtClean="0"/>
              <a:t> </a:t>
            </a:r>
            <a:r>
              <a:rPr lang="fr-BE" baseline="0" dirty="0" err="1" smtClean="0"/>
              <a:t>term</a:t>
            </a:r>
            <a:endParaRPr lang="fr-BE" baseline="0" dirty="0" smtClean="0"/>
          </a:p>
          <a:p>
            <a:r>
              <a:rPr lang="fr-BE" baseline="0" dirty="0" err="1" smtClean="0"/>
              <a:t>Enkele</a:t>
            </a:r>
            <a:r>
              <a:rPr lang="fr-BE" baseline="0" dirty="0" smtClean="0"/>
              <a:t> </a:t>
            </a:r>
            <a:r>
              <a:rPr lang="fr-BE" baseline="0" dirty="0" err="1" smtClean="0"/>
              <a:t>voorbeelden</a:t>
            </a:r>
            <a:r>
              <a:rPr lang="fr-BE" baseline="0" dirty="0" smtClean="0"/>
              <a:t> </a:t>
            </a:r>
            <a:r>
              <a:rPr lang="fr-BE" baseline="0" dirty="0" err="1" smtClean="0"/>
              <a:t>sluiten</a:t>
            </a:r>
            <a:r>
              <a:rPr lang="fr-BE" baseline="0" dirty="0" smtClean="0"/>
              <a:t> </a:t>
            </a:r>
            <a:r>
              <a:rPr lang="fr-BE" baseline="0" dirty="0" err="1" smtClean="0"/>
              <a:t>meer</a:t>
            </a:r>
            <a:r>
              <a:rPr lang="fr-BE" baseline="0" dirty="0" smtClean="0"/>
              <a:t> </a:t>
            </a:r>
            <a:r>
              <a:rPr lang="fr-BE" baseline="0" dirty="0" err="1" smtClean="0"/>
              <a:t>aan</a:t>
            </a:r>
            <a:r>
              <a:rPr lang="fr-BE" baseline="0" dirty="0" smtClean="0"/>
              <a:t> </a:t>
            </a:r>
            <a:r>
              <a:rPr lang="fr-BE" baseline="0" dirty="0" err="1" smtClean="0"/>
              <a:t>bij</a:t>
            </a:r>
            <a:r>
              <a:rPr lang="fr-BE" baseline="0" dirty="0" smtClean="0"/>
              <a:t> interlinguale </a:t>
            </a:r>
            <a:r>
              <a:rPr lang="fr-BE" baseline="0" dirty="0" err="1" smtClean="0"/>
              <a:t>variatie</a:t>
            </a:r>
            <a:endParaRPr lang="nl-NL" dirty="0"/>
          </a:p>
        </p:txBody>
      </p:sp>
      <p:sp>
        <p:nvSpPr>
          <p:cNvPr id="4" name="Slide Number Placeholder 3"/>
          <p:cNvSpPr>
            <a:spLocks noGrp="1"/>
          </p:cNvSpPr>
          <p:nvPr>
            <p:ph type="sldNum" sz="quarter" idx="10"/>
          </p:nvPr>
        </p:nvSpPr>
        <p:spPr/>
        <p:txBody>
          <a:bodyPr/>
          <a:lstStyle/>
          <a:p>
            <a:fld id="{D5163D3F-CD18-4B5E-A7E9-CC9A03309DDC}" type="slidenum">
              <a:rPr lang="nl-NL" smtClean="0"/>
              <a:t>27</a:t>
            </a:fld>
            <a:endParaRPr lang="nl-NL"/>
          </a:p>
        </p:txBody>
      </p:sp>
    </p:spTree>
    <p:extLst>
      <p:ext uri="{BB962C8B-B14F-4D97-AF65-F5344CB8AC3E}">
        <p14:creationId xmlns:p14="http://schemas.microsoft.com/office/powerpoint/2010/main" val="55376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buClrTx/>
            </a:pPr>
            <a:r>
              <a:rPr lang="nl-NL" altLang="nl-NL" sz="1800" b="1" u="sng" kern="0" dirty="0" smtClean="0"/>
              <a:t>Direct</a:t>
            </a:r>
          </a:p>
          <a:p>
            <a:pPr lvl="1" eaLnBrk="1" hangingPunct="1">
              <a:lnSpc>
                <a:spcPct val="114000"/>
              </a:lnSpc>
              <a:buClrTx/>
            </a:pPr>
            <a:r>
              <a:rPr lang="nl-NL" altLang="nl-NL" sz="1400" b="1" kern="0" dirty="0" smtClean="0"/>
              <a:t>terminologische afstemming </a:t>
            </a:r>
            <a:r>
              <a:rPr lang="nl-NL" altLang="nl-NL" sz="1400" kern="0" dirty="0" smtClean="0"/>
              <a:t>EU – NL – BE/VL</a:t>
            </a:r>
          </a:p>
          <a:p>
            <a:pPr lvl="1" eaLnBrk="1" hangingPunct="1">
              <a:lnSpc>
                <a:spcPct val="114000"/>
              </a:lnSpc>
              <a:buClrTx/>
            </a:pPr>
            <a:r>
              <a:rPr lang="nl-NL" altLang="nl-NL" sz="1400" b="1" kern="0" dirty="0" smtClean="0"/>
              <a:t>dubbel werk voorkomen </a:t>
            </a:r>
            <a:r>
              <a:rPr lang="nl-NL" altLang="nl-NL" sz="1400" kern="0" dirty="0" smtClean="0"/>
              <a:t>(WG Multilaterale Verdragen)</a:t>
            </a:r>
          </a:p>
          <a:p>
            <a:pPr lvl="1" eaLnBrk="1" hangingPunct="1">
              <a:lnSpc>
                <a:spcPct val="114000"/>
              </a:lnSpc>
              <a:buClrTx/>
            </a:pPr>
            <a:r>
              <a:rPr lang="nl-NL" altLang="nl-NL" sz="1400" kern="0" dirty="0" smtClean="0"/>
              <a:t>overheidsterminologie thematisch </a:t>
            </a:r>
            <a:r>
              <a:rPr lang="nl-NL" altLang="nl-NL" sz="1400" b="1" kern="0" dirty="0" smtClean="0"/>
              <a:t>verzamelen, beschrijven </a:t>
            </a:r>
            <a:r>
              <a:rPr lang="nl-NL" altLang="nl-NL" sz="1400" kern="0" dirty="0" smtClean="0"/>
              <a:t>, waar mogelijk harmoniseren en </a:t>
            </a:r>
            <a:r>
              <a:rPr lang="nl-NL" altLang="nl-NL" sz="1400" b="1" kern="0" dirty="0" smtClean="0"/>
              <a:t>beschikbaar stellen</a:t>
            </a:r>
            <a:r>
              <a:rPr lang="nl-NL" altLang="nl-NL" sz="1400" kern="0" dirty="0" smtClean="0"/>
              <a:t> via verschillende platforms en systemen (IATE, website Taalunie, …)</a:t>
            </a:r>
          </a:p>
          <a:p>
            <a:pPr lvl="1" eaLnBrk="1" hangingPunct="1">
              <a:lnSpc>
                <a:spcPct val="114000"/>
              </a:lnSpc>
              <a:buClrTx/>
            </a:pPr>
            <a:r>
              <a:rPr lang="nl-NL" altLang="nl-NL" sz="1400" b="1" kern="0" dirty="0" smtClean="0"/>
              <a:t>deskundigennetwerken opzetten </a:t>
            </a:r>
            <a:r>
              <a:rPr lang="nl-NL" altLang="nl-NL" sz="1400" kern="0" dirty="0" smtClean="0"/>
              <a:t>voor specifieke vakgebieden</a:t>
            </a:r>
          </a:p>
          <a:p>
            <a:pPr lvl="1" eaLnBrk="1" hangingPunct="1">
              <a:lnSpc>
                <a:spcPct val="114000"/>
              </a:lnSpc>
              <a:buClrTx/>
            </a:pPr>
            <a:r>
              <a:rPr lang="nl-NL" altLang="nl-NL" sz="1400" kern="0" dirty="0" smtClean="0"/>
              <a:t>kwaliteit van bestaande terminologiebanken verbeteren</a:t>
            </a:r>
          </a:p>
          <a:p>
            <a:pPr lvl="1" eaLnBrk="1" hangingPunct="1">
              <a:lnSpc>
                <a:spcPct val="114000"/>
              </a:lnSpc>
              <a:buClrTx/>
            </a:pPr>
            <a:r>
              <a:rPr lang="nl-NL" altLang="nl-NL" sz="1400" kern="0" dirty="0" smtClean="0"/>
              <a:t>terminologiepartners (overheden, onderwijsinstellingen, private partners, …) </a:t>
            </a:r>
            <a:r>
              <a:rPr lang="nl-NL" altLang="nl-NL" sz="1400" b="1" kern="0" dirty="0" smtClean="0"/>
              <a:t>samenbrengen rond concrete projecten</a:t>
            </a:r>
          </a:p>
          <a:p>
            <a:pPr eaLnBrk="1" hangingPunct="1">
              <a:buClrTx/>
            </a:pPr>
            <a:endParaRPr lang="nl-NL" altLang="nl-NL" sz="1800" kern="0" dirty="0" smtClean="0"/>
          </a:p>
          <a:p>
            <a:pPr eaLnBrk="1" hangingPunct="1">
              <a:buClrTx/>
            </a:pPr>
            <a:r>
              <a:rPr lang="nl-NL" altLang="nl-NL" sz="1800" b="1" u="sng" kern="0" dirty="0" smtClean="0"/>
              <a:t>Indirect</a:t>
            </a:r>
          </a:p>
          <a:p>
            <a:pPr lvl="1" eaLnBrk="1" hangingPunct="1">
              <a:lnSpc>
                <a:spcPct val="114000"/>
              </a:lnSpc>
              <a:buClrTx/>
            </a:pPr>
            <a:r>
              <a:rPr lang="nl-NL" altLang="nl-NL" sz="1400" kern="0" dirty="0" smtClean="0"/>
              <a:t>meedenken over en bijdragen aan een uniform terminologiebeleid in het Nederlandse taalgebied</a:t>
            </a:r>
          </a:p>
          <a:p>
            <a:pPr lvl="1" eaLnBrk="1" hangingPunct="1">
              <a:lnSpc>
                <a:spcPct val="114000"/>
              </a:lnSpc>
              <a:buClrTx/>
            </a:pPr>
            <a:r>
              <a:rPr lang="nl-NL" altLang="nl-NL" sz="1400" kern="0" dirty="0" smtClean="0"/>
              <a:t>positie van het Nederlands als beleids- en onderzoekstaal ondersteunen</a:t>
            </a:r>
            <a:endParaRPr lang="nl-NL" altLang="nl-NL" kern="0" dirty="0" smtClean="0"/>
          </a:p>
          <a:p>
            <a:pPr eaLnBrk="1" hangingPunct="1">
              <a:buClrTx/>
            </a:pPr>
            <a:endParaRPr lang="nl-NL" altLang="nl-NL" kern="0" dirty="0" smtClean="0"/>
          </a:p>
          <a:p>
            <a:pPr eaLnBrk="1" hangingPunct="1">
              <a:buClrTx/>
            </a:pPr>
            <a:endParaRPr lang="nl-NL" altLang="nl-NL" kern="0" dirty="0" smtClean="0"/>
          </a:p>
          <a:p>
            <a:pPr eaLnBrk="1" hangingPunct="1">
              <a:buClrTx/>
            </a:pPr>
            <a:r>
              <a:rPr lang="nl-NL" altLang="nl-NL" kern="0" dirty="0" smtClean="0"/>
              <a:t>H</a:t>
            </a:r>
            <a:r>
              <a:rPr lang="nl-NL" altLang="nl-NL" kern="0" baseline="0" dirty="0" smtClean="0"/>
              <a:t>et proefproject rond corruptieterminologie</a:t>
            </a:r>
          </a:p>
          <a:p>
            <a:pPr eaLnBrk="1" hangingPunct="1">
              <a:buClrTx/>
            </a:pPr>
            <a:r>
              <a:rPr lang="nl-NL" altLang="nl-NL" kern="0" baseline="0" dirty="0" smtClean="0"/>
              <a:t>Conclusie: meer partners nodig </a:t>
            </a:r>
            <a:endParaRPr lang="nl-NL" altLang="nl-NL" kern="0" dirty="0" smtClean="0"/>
          </a:p>
          <a:p>
            <a:endParaRPr lang="nl-NL" dirty="0"/>
          </a:p>
        </p:txBody>
      </p:sp>
      <p:sp>
        <p:nvSpPr>
          <p:cNvPr id="4" name="Tijdelijke aanduiding voor dianummer 3"/>
          <p:cNvSpPr>
            <a:spLocks noGrp="1"/>
          </p:cNvSpPr>
          <p:nvPr>
            <p:ph type="sldNum" sz="quarter" idx="10"/>
          </p:nvPr>
        </p:nvSpPr>
        <p:spPr/>
        <p:txBody>
          <a:bodyPr/>
          <a:lstStyle/>
          <a:p>
            <a:fld id="{D5163D3F-CD18-4B5E-A7E9-CC9A03309DDC}" type="slidenum">
              <a:rPr lang="nl-NL" smtClean="0"/>
              <a:t>50</a:t>
            </a:fld>
            <a:endParaRPr lang="nl-NL"/>
          </a:p>
        </p:txBody>
      </p:sp>
    </p:spTree>
    <p:extLst>
      <p:ext uri="{BB962C8B-B14F-4D97-AF65-F5344CB8AC3E}">
        <p14:creationId xmlns:p14="http://schemas.microsoft.com/office/powerpoint/2010/main" val="2689168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Bouwt voort op bilaterale samenwerking met vertaalopleidingen</a:t>
            </a:r>
            <a:r>
              <a:rPr lang="nl-NL" baseline="0" dirty="0" smtClean="0"/>
              <a:t> in Vlaanderen</a:t>
            </a:r>
          </a:p>
          <a:p>
            <a:endParaRPr lang="nl-NL" baseline="0" dirty="0" smtClean="0"/>
          </a:p>
          <a:p>
            <a:r>
              <a:rPr lang="nl-NL" baseline="0" dirty="0" err="1" smtClean="0"/>
              <a:t>UGent</a:t>
            </a:r>
            <a:endParaRPr lang="nl-NL" baseline="0" dirty="0" smtClean="0"/>
          </a:p>
          <a:p>
            <a:r>
              <a:rPr lang="nl-NL" baseline="0" dirty="0" err="1" smtClean="0"/>
              <a:t>Uantwerpen</a:t>
            </a:r>
            <a:endParaRPr lang="nl-NL" baseline="0" dirty="0" smtClean="0"/>
          </a:p>
          <a:p>
            <a:endParaRPr lang="nl-NL" baseline="0" dirty="0" smtClean="0"/>
          </a:p>
          <a:p>
            <a:r>
              <a:rPr lang="nl-NL" baseline="0" dirty="0" smtClean="0"/>
              <a:t>Past binnen de doelstellingen van een nieuw initiatief van de Europese Commissie “Translating Europe” om via gemeenschappelijke projecten de banden met en tussen partners in de vertaalsector aan te halen.</a:t>
            </a:r>
            <a:endParaRPr lang="nl-NL" dirty="0"/>
          </a:p>
        </p:txBody>
      </p:sp>
      <p:sp>
        <p:nvSpPr>
          <p:cNvPr id="4" name="Tijdelijke aanduiding voor dianummer 3"/>
          <p:cNvSpPr>
            <a:spLocks noGrp="1"/>
          </p:cNvSpPr>
          <p:nvPr>
            <p:ph type="sldNum" sz="quarter" idx="10"/>
          </p:nvPr>
        </p:nvSpPr>
        <p:spPr/>
        <p:txBody>
          <a:bodyPr/>
          <a:lstStyle/>
          <a:p>
            <a:fld id="{D5163D3F-CD18-4B5E-A7E9-CC9A03309DDC}" type="slidenum">
              <a:rPr lang="nl-NL" smtClean="0"/>
              <a:t>51</a:t>
            </a:fld>
            <a:endParaRPr lang="nl-NL"/>
          </a:p>
        </p:txBody>
      </p:sp>
    </p:spTree>
    <p:extLst>
      <p:ext uri="{BB962C8B-B14F-4D97-AF65-F5344CB8AC3E}">
        <p14:creationId xmlns:p14="http://schemas.microsoft.com/office/powerpoint/2010/main" val="3466961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u="sng" dirty="0" smtClean="0"/>
              <a:t>Opleidingen</a:t>
            </a:r>
          </a:p>
          <a:p>
            <a:endParaRPr lang="nl-NL" b="0" u="none" dirty="0" smtClean="0"/>
          </a:p>
          <a:p>
            <a:r>
              <a:rPr lang="nl-NL" b="1" u="none" dirty="0" smtClean="0"/>
              <a:t>België</a:t>
            </a:r>
          </a:p>
          <a:p>
            <a:r>
              <a:rPr lang="nl-NL" b="0" u="none" dirty="0" smtClean="0"/>
              <a:t>Universiteit Gent</a:t>
            </a:r>
          </a:p>
          <a:p>
            <a:r>
              <a:rPr lang="nl-NL" b="0" u="none" dirty="0" smtClean="0"/>
              <a:t>Universiteit Antwerpen</a:t>
            </a:r>
          </a:p>
          <a:p>
            <a:r>
              <a:rPr lang="nl-NL" b="0" u="none" dirty="0" smtClean="0"/>
              <a:t>Vrije </a:t>
            </a:r>
            <a:r>
              <a:rPr lang="nl-NL" b="0" u="none" dirty="0" err="1" smtClean="0"/>
              <a:t>Univeriteit</a:t>
            </a:r>
            <a:r>
              <a:rPr lang="nl-NL" b="0" u="none" baseline="0" dirty="0" smtClean="0"/>
              <a:t> Brussel</a:t>
            </a:r>
          </a:p>
          <a:p>
            <a:r>
              <a:rPr lang="nl-NL" b="0" u="none" baseline="0" dirty="0" smtClean="0"/>
              <a:t>KU Leuven – Campus Brussel</a:t>
            </a:r>
          </a:p>
          <a:p>
            <a:r>
              <a:rPr lang="nl-NL" b="0" u="none" baseline="0" dirty="0" smtClean="0"/>
              <a:t>KU Leuven – Campus Antwerpen</a:t>
            </a:r>
          </a:p>
          <a:p>
            <a:endParaRPr lang="nl-NL" b="0" u="none" baseline="0" dirty="0" smtClean="0"/>
          </a:p>
          <a:p>
            <a:r>
              <a:rPr lang="nl-NL" b="1" u="none" baseline="0" dirty="0" smtClean="0"/>
              <a:t>Nederland</a:t>
            </a:r>
          </a:p>
          <a:p>
            <a:r>
              <a:rPr lang="nl-NL" b="0" u="none" dirty="0" smtClean="0"/>
              <a:t>Zuyd Hogeschool</a:t>
            </a:r>
          </a:p>
          <a:p>
            <a:r>
              <a:rPr lang="nl-NL" b="0" u="none" dirty="0" smtClean="0"/>
              <a:t>VU Amsterdam</a:t>
            </a:r>
          </a:p>
          <a:p>
            <a:endParaRPr lang="nl-NL" b="0" u="none" dirty="0" smtClean="0"/>
          </a:p>
          <a:p>
            <a:endParaRPr lang="nl-NL" b="0" u="none" dirty="0"/>
          </a:p>
        </p:txBody>
      </p:sp>
      <p:sp>
        <p:nvSpPr>
          <p:cNvPr id="4" name="Tijdelijke aanduiding voor dianummer 3"/>
          <p:cNvSpPr>
            <a:spLocks noGrp="1"/>
          </p:cNvSpPr>
          <p:nvPr>
            <p:ph type="sldNum" sz="quarter" idx="10"/>
          </p:nvPr>
        </p:nvSpPr>
        <p:spPr/>
        <p:txBody>
          <a:bodyPr/>
          <a:lstStyle/>
          <a:p>
            <a:fld id="{D5163D3F-CD18-4B5E-A7E9-CC9A03309DDC}" type="slidenum">
              <a:rPr lang="nl-NL" smtClean="0"/>
              <a:t>52</a:t>
            </a:fld>
            <a:endParaRPr lang="nl-NL"/>
          </a:p>
        </p:txBody>
      </p:sp>
    </p:spTree>
    <p:extLst>
      <p:ext uri="{BB962C8B-B14F-4D97-AF65-F5344CB8AC3E}">
        <p14:creationId xmlns:p14="http://schemas.microsoft.com/office/powerpoint/2010/main" val="1882619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5163D3F-CD18-4B5E-A7E9-CC9A03309DDC}" type="slidenum">
              <a:rPr lang="nl-NL" smtClean="0"/>
              <a:t>53</a:t>
            </a:fld>
            <a:endParaRPr lang="nl-NL"/>
          </a:p>
        </p:txBody>
      </p:sp>
    </p:spTree>
    <p:extLst>
      <p:ext uri="{BB962C8B-B14F-4D97-AF65-F5344CB8AC3E}">
        <p14:creationId xmlns:p14="http://schemas.microsoft.com/office/powerpoint/2010/main" val="82776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D5163D3F-CD18-4B5E-A7E9-CC9A03309DDC}" type="slidenum">
              <a:rPr lang="nl-NL" smtClean="0">
                <a:solidFill>
                  <a:prstClr val="black"/>
                </a:solidFill>
              </a:rPr>
              <a:pPr/>
              <a:t>28</a:t>
            </a:fld>
            <a:endParaRPr lang="nl-NL">
              <a:solidFill>
                <a:prstClr val="black"/>
              </a:solidFill>
            </a:endParaRPr>
          </a:p>
        </p:txBody>
      </p:sp>
    </p:spTree>
    <p:extLst>
      <p:ext uri="{BB962C8B-B14F-4D97-AF65-F5344CB8AC3E}">
        <p14:creationId xmlns:p14="http://schemas.microsoft.com/office/powerpoint/2010/main" val="418281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Wie voor de Europese Unie schrijft of vertaalt, wordt geacht steeds dezelfde termen voor dezelfde begrippen te gebruiken en verschillende begrippen niet met dezelfde term te benoemen.</a:t>
            </a:r>
            <a:endParaRPr lang="fr-BE" dirty="0" smtClean="0"/>
          </a:p>
          <a:p>
            <a:endParaRPr lang="fr-BE" dirty="0" smtClean="0"/>
          </a:p>
          <a:p>
            <a:r>
              <a:rPr lang="fr-BE" dirty="0" err="1" smtClean="0"/>
              <a:t>Termvariatie</a:t>
            </a:r>
            <a:r>
              <a:rPr lang="fr-BE" dirty="0" smtClean="0"/>
              <a:t> </a:t>
            </a:r>
            <a:r>
              <a:rPr lang="fr-BE" dirty="0" smtClean="0">
                <a:sym typeface="Wingdings" panose="05000000000000000000" pitchFamily="2" charset="2"/>
              </a:rPr>
              <a:t> </a:t>
            </a:r>
            <a:r>
              <a:rPr lang="fr-BE" dirty="0" err="1" smtClean="0"/>
              <a:t>één</a:t>
            </a:r>
            <a:r>
              <a:rPr lang="fr-BE" baseline="0" dirty="0" smtClean="0"/>
              <a:t> </a:t>
            </a:r>
            <a:r>
              <a:rPr lang="fr-BE" baseline="0" dirty="0" err="1" smtClean="0"/>
              <a:t>begrip</a:t>
            </a:r>
            <a:r>
              <a:rPr lang="fr-BE" baseline="0" dirty="0" smtClean="0"/>
              <a:t> – </a:t>
            </a:r>
            <a:r>
              <a:rPr lang="fr-BE" baseline="0" dirty="0" err="1" smtClean="0"/>
              <a:t>één</a:t>
            </a:r>
            <a:r>
              <a:rPr lang="fr-BE" baseline="0" dirty="0" smtClean="0"/>
              <a:t> </a:t>
            </a:r>
            <a:r>
              <a:rPr lang="fr-BE" baseline="0" dirty="0" err="1" smtClean="0"/>
              <a:t>term</a:t>
            </a:r>
            <a:endParaRPr lang="fr-BE" baseline="0" dirty="0" smtClean="0"/>
          </a:p>
          <a:p>
            <a:r>
              <a:rPr lang="fr-BE" baseline="0" dirty="0" err="1" smtClean="0"/>
              <a:t>Enkele</a:t>
            </a:r>
            <a:r>
              <a:rPr lang="fr-BE" baseline="0" dirty="0" smtClean="0"/>
              <a:t> </a:t>
            </a:r>
            <a:r>
              <a:rPr lang="fr-BE" baseline="0" dirty="0" err="1" smtClean="0"/>
              <a:t>voorbeelden</a:t>
            </a:r>
            <a:r>
              <a:rPr lang="fr-BE" baseline="0" dirty="0" smtClean="0"/>
              <a:t> </a:t>
            </a:r>
            <a:r>
              <a:rPr lang="fr-BE" baseline="0" dirty="0" err="1" smtClean="0"/>
              <a:t>sluiten</a:t>
            </a:r>
            <a:r>
              <a:rPr lang="fr-BE" baseline="0" dirty="0" smtClean="0"/>
              <a:t> </a:t>
            </a:r>
            <a:r>
              <a:rPr lang="fr-BE" baseline="0" dirty="0" err="1" smtClean="0"/>
              <a:t>meer</a:t>
            </a:r>
            <a:r>
              <a:rPr lang="fr-BE" baseline="0" dirty="0" smtClean="0"/>
              <a:t> </a:t>
            </a:r>
            <a:r>
              <a:rPr lang="fr-BE" baseline="0" dirty="0" err="1" smtClean="0"/>
              <a:t>aan</a:t>
            </a:r>
            <a:r>
              <a:rPr lang="fr-BE" baseline="0" dirty="0" smtClean="0"/>
              <a:t> </a:t>
            </a:r>
            <a:r>
              <a:rPr lang="fr-BE" baseline="0" dirty="0" err="1" smtClean="0"/>
              <a:t>bij</a:t>
            </a:r>
            <a:r>
              <a:rPr lang="fr-BE" baseline="0" dirty="0" smtClean="0"/>
              <a:t> interlinguale </a:t>
            </a:r>
            <a:r>
              <a:rPr lang="fr-BE" baseline="0" dirty="0" err="1" smtClean="0"/>
              <a:t>variatie</a:t>
            </a:r>
            <a:endParaRPr lang="nl-NL" dirty="0"/>
          </a:p>
        </p:txBody>
      </p:sp>
      <p:sp>
        <p:nvSpPr>
          <p:cNvPr id="4" name="Slide Number Placeholder 3"/>
          <p:cNvSpPr>
            <a:spLocks noGrp="1"/>
          </p:cNvSpPr>
          <p:nvPr>
            <p:ph type="sldNum" sz="quarter" idx="10"/>
          </p:nvPr>
        </p:nvSpPr>
        <p:spPr/>
        <p:txBody>
          <a:bodyPr/>
          <a:lstStyle/>
          <a:p>
            <a:fld id="{D5163D3F-CD18-4B5E-A7E9-CC9A03309DDC}" type="slidenum">
              <a:rPr lang="nl-NL" smtClean="0"/>
              <a:t>29</a:t>
            </a:fld>
            <a:endParaRPr lang="nl-NL"/>
          </a:p>
        </p:txBody>
      </p:sp>
    </p:spTree>
    <p:extLst>
      <p:ext uri="{BB962C8B-B14F-4D97-AF65-F5344CB8AC3E}">
        <p14:creationId xmlns:p14="http://schemas.microsoft.com/office/powerpoint/2010/main" val="300064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hier wordt gezegd: grote kans dat er wel degelijk terminologische</a:t>
            </a:r>
            <a:r>
              <a:rPr lang="nl-NL" baseline="0" dirty="0" smtClean="0"/>
              <a:t> variatie is op nationaal niveau.</a:t>
            </a:r>
            <a:endParaRPr lang="nl-NL" dirty="0"/>
          </a:p>
        </p:txBody>
      </p:sp>
      <p:sp>
        <p:nvSpPr>
          <p:cNvPr id="4" name="Tijdelijke aanduiding voor dianummer 3"/>
          <p:cNvSpPr>
            <a:spLocks noGrp="1"/>
          </p:cNvSpPr>
          <p:nvPr>
            <p:ph type="sldNum" sz="quarter" idx="10"/>
          </p:nvPr>
        </p:nvSpPr>
        <p:spPr/>
        <p:txBody>
          <a:bodyPr/>
          <a:lstStyle/>
          <a:p>
            <a:fld id="{D5163D3F-CD18-4B5E-A7E9-CC9A03309DDC}" type="slidenum">
              <a:rPr lang="nl-NL" smtClean="0"/>
              <a:t>30</a:t>
            </a:fld>
            <a:endParaRPr lang="nl-NL"/>
          </a:p>
        </p:txBody>
      </p:sp>
    </p:spTree>
    <p:extLst>
      <p:ext uri="{BB962C8B-B14F-4D97-AF65-F5344CB8AC3E}">
        <p14:creationId xmlns:p14="http://schemas.microsoft.com/office/powerpoint/2010/main" val="4149615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Ingrid van Gent: </a:t>
            </a:r>
            <a:endParaRPr lang="nl-NL" dirty="0"/>
          </a:p>
        </p:txBody>
      </p:sp>
      <p:sp>
        <p:nvSpPr>
          <p:cNvPr id="4" name="Slide Number Placeholder 3"/>
          <p:cNvSpPr>
            <a:spLocks noGrp="1"/>
          </p:cNvSpPr>
          <p:nvPr>
            <p:ph type="sldNum" sz="quarter" idx="10"/>
          </p:nvPr>
        </p:nvSpPr>
        <p:spPr/>
        <p:txBody>
          <a:bodyPr/>
          <a:lstStyle/>
          <a:p>
            <a:fld id="{D5163D3F-CD18-4B5E-A7E9-CC9A03309DDC}" type="slidenum">
              <a:rPr lang="nl-NL" smtClean="0">
                <a:solidFill>
                  <a:prstClr val="black"/>
                </a:solidFill>
              </a:rPr>
              <a:pPr/>
              <a:t>32</a:t>
            </a:fld>
            <a:endParaRPr lang="nl-NL">
              <a:solidFill>
                <a:prstClr val="black"/>
              </a:solidFill>
            </a:endParaRPr>
          </a:p>
        </p:txBody>
      </p:sp>
    </p:spTree>
    <p:extLst>
      <p:ext uri="{BB962C8B-B14F-4D97-AF65-F5344CB8AC3E}">
        <p14:creationId xmlns:p14="http://schemas.microsoft.com/office/powerpoint/2010/main" val="913906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NKO</a:t>
            </a:r>
            <a:r>
              <a:rPr lang="fr-BE" baseline="0" dirty="0" smtClean="0"/>
              <a:t> = </a:t>
            </a:r>
            <a:r>
              <a:rPr lang="fr-BE" baseline="0" dirty="0" err="1" smtClean="0"/>
              <a:t>neus</a:t>
            </a:r>
            <a:r>
              <a:rPr lang="fr-BE" baseline="0" dirty="0" smtClean="0"/>
              <a:t>-, </a:t>
            </a:r>
            <a:r>
              <a:rPr lang="fr-BE" baseline="0" dirty="0" err="1" smtClean="0"/>
              <a:t>keel</a:t>
            </a:r>
            <a:r>
              <a:rPr lang="fr-BE" baseline="0" dirty="0" smtClean="0"/>
              <a:t>- en </a:t>
            </a:r>
            <a:r>
              <a:rPr lang="fr-BE" baseline="0" dirty="0" err="1" smtClean="0"/>
              <a:t>oorarts</a:t>
            </a:r>
            <a:r>
              <a:rPr lang="fr-BE" baseline="0" dirty="0" smtClean="0"/>
              <a:t> – </a:t>
            </a:r>
            <a:r>
              <a:rPr lang="fr-BE" baseline="0" dirty="0" err="1" smtClean="0"/>
              <a:t>nose</a:t>
            </a:r>
            <a:r>
              <a:rPr lang="fr-BE" baseline="0" dirty="0" smtClean="0"/>
              <a:t> </a:t>
            </a:r>
            <a:r>
              <a:rPr lang="fr-BE" baseline="0" dirty="0" err="1" smtClean="0"/>
              <a:t>throat</a:t>
            </a:r>
            <a:r>
              <a:rPr lang="fr-BE" baseline="0" dirty="0" smtClean="0"/>
              <a:t> </a:t>
            </a:r>
            <a:r>
              <a:rPr lang="fr-BE" baseline="0" dirty="0" err="1" smtClean="0"/>
              <a:t>eye</a:t>
            </a:r>
            <a:r>
              <a:rPr lang="fr-BE" baseline="0" dirty="0" smtClean="0"/>
              <a:t> </a:t>
            </a:r>
            <a:r>
              <a:rPr lang="fr-BE" baseline="0" dirty="0" err="1" smtClean="0"/>
              <a:t>doctor</a:t>
            </a:r>
            <a:endParaRPr lang="fr-BE" baseline="0" dirty="0" smtClean="0"/>
          </a:p>
          <a:p>
            <a:r>
              <a:rPr lang="fr-BE" baseline="0" dirty="0" smtClean="0"/>
              <a:t>KNO = </a:t>
            </a:r>
            <a:r>
              <a:rPr lang="fr-BE" baseline="0" dirty="0" err="1" smtClean="0"/>
              <a:t>keel</a:t>
            </a:r>
            <a:r>
              <a:rPr lang="fr-BE" baseline="0" dirty="0" smtClean="0"/>
              <a:t>-, </a:t>
            </a:r>
            <a:r>
              <a:rPr lang="fr-BE" baseline="0" dirty="0" err="1" smtClean="0"/>
              <a:t>neus</a:t>
            </a:r>
            <a:r>
              <a:rPr lang="fr-BE" baseline="0" dirty="0" smtClean="0"/>
              <a:t>- en </a:t>
            </a:r>
            <a:r>
              <a:rPr lang="fr-BE" baseline="0" dirty="0" err="1" smtClean="0"/>
              <a:t>oorarts</a:t>
            </a:r>
            <a:r>
              <a:rPr lang="fr-BE" baseline="0" dirty="0" smtClean="0"/>
              <a:t> – </a:t>
            </a:r>
            <a:r>
              <a:rPr lang="fr-BE" baseline="0" dirty="0" err="1" smtClean="0"/>
              <a:t>throat</a:t>
            </a:r>
            <a:r>
              <a:rPr lang="fr-BE" baseline="0" dirty="0" smtClean="0"/>
              <a:t> </a:t>
            </a:r>
            <a:r>
              <a:rPr lang="fr-BE" baseline="0" dirty="0" err="1" smtClean="0"/>
              <a:t>nose</a:t>
            </a:r>
            <a:r>
              <a:rPr lang="fr-BE" baseline="0" dirty="0" smtClean="0"/>
              <a:t> </a:t>
            </a:r>
            <a:r>
              <a:rPr lang="fr-BE" baseline="0" dirty="0" err="1" smtClean="0"/>
              <a:t>eye</a:t>
            </a:r>
            <a:r>
              <a:rPr lang="fr-BE" baseline="0" dirty="0" smtClean="0"/>
              <a:t> </a:t>
            </a:r>
            <a:r>
              <a:rPr lang="fr-BE" baseline="0" dirty="0" err="1" smtClean="0"/>
              <a:t>doctor</a:t>
            </a:r>
            <a:endParaRPr lang="fr-BE" baseline="0" dirty="0" smtClean="0"/>
          </a:p>
          <a:p>
            <a:r>
              <a:rPr lang="fr-BE" baseline="0" dirty="0" smtClean="0"/>
              <a:t>ORL = </a:t>
            </a:r>
            <a:r>
              <a:rPr lang="fr-BE" baseline="0" dirty="0" err="1" smtClean="0"/>
              <a:t>oto-rino-laryngoloog</a:t>
            </a:r>
            <a:r>
              <a:rPr lang="fr-BE" baseline="0" dirty="0" smtClean="0"/>
              <a:t> - </a:t>
            </a:r>
            <a:r>
              <a:rPr lang="nl-NL" dirty="0" err="1" smtClean="0">
                <a:effectLst/>
              </a:rPr>
              <a:t>otorhinolaryngologists</a:t>
            </a:r>
            <a:endParaRPr lang="nl-NL" dirty="0" smtClean="0"/>
          </a:p>
          <a:p>
            <a:pPr marL="0" indent="0">
              <a:buNone/>
            </a:pPr>
            <a:endParaRPr lang="fr-BE" dirty="0" smtClean="0"/>
          </a:p>
          <a:p>
            <a:pPr marL="0" indent="0">
              <a:buNone/>
            </a:pPr>
            <a:endParaRPr lang="fr-BE" dirty="0" smtClean="0"/>
          </a:p>
          <a:p>
            <a:pPr marL="0" indent="0">
              <a:buNone/>
            </a:pPr>
            <a:r>
              <a:rPr lang="nl-NL" b="1" dirty="0" smtClean="0">
                <a:solidFill>
                  <a:srgbClr val="FF0000"/>
                </a:solidFill>
              </a:rPr>
              <a:t>Hoe gaat</a:t>
            </a:r>
            <a:r>
              <a:rPr lang="nl-NL" b="1" baseline="0" dirty="0" smtClean="0">
                <a:solidFill>
                  <a:srgbClr val="FF0000"/>
                </a:solidFill>
              </a:rPr>
              <a:t> een EU-vertalers hiermee om????</a:t>
            </a:r>
            <a:endParaRPr lang="nl-NL" b="1" dirty="0" smtClean="0">
              <a:solidFill>
                <a:srgbClr val="FF0000"/>
              </a:solidFill>
            </a:endParaRPr>
          </a:p>
          <a:p>
            <a:pPr marL="0" indent="0">
              <a:buNone/>
            </a:pPr>
            <a:endParaRPr lang="nl-NL" dirty="0" smtClean="0"/>
          </a:p>
          <a:p>
            <a:pPr marL="0" indent="0">
              <a:buNone/>
            </a:pPr>
            <a:r>
              <a:rPr lang="nl-NL" dirty="0" smtClean="0"/>
              <a:t>"Een </a:t>
            </a:r>
            <a:r>
              <a:rPr lang="nl-NL" b="1" dirty="0" smtClean="0"/>
              <a:t>kno-arts</a:t>
            </a:r>
            <a:r>
              <a:rPr lang="nl-NL" dirty="0" smtClean="0"/>
              <a:t> (Nederlandse term) of </a:t>
            </a:r>
            <a:r>
              <a:rPr lang="nl-NL" b="1" dirty="0" smtClean="0"/>
              <a:t>nko-arts</a:t>
            </a:r>
            <a:r>
              <a:rPr lang="nl-NL" dirty="0" smtClean="0"/>
              <a:t> (Belgische term) is een </a:t>
            </a:r>
            <a:r>
              <a:rPr lang="nl-NL" dirty="0" smtClean="0">
                <a:hlinkClick r:id="rId3" tooltip="Medisch specialisme"/>
              </a:rPr>
              <a:t>medisch specialist</a:t>
            </a:r>
            <a:r>
              <a:rPr lang="nl-NL" dirty="0" smtClean="0"/>
              <a:t> op het gebied van </a:t>
            </a:r>
            <a:r>
              <a:rPr lang="nl-NL" dirty="0" smtClean="0">
                <a:hlinkClick r:id="rId4" tooltip="Otorinolaryngologie"/>
              </a:rPr>
              <a:t>otorinolaryngologie</a:t>
            </a:r>
            <a:r>
              <a:rPr lang="nl-NL" dirty="0" smtClean="0"/>
              <a:t>, die zich bezighoudt met onderzoek en behandeling van aandoeningen van keel, neus en oren. </a:t>
            </a:r>
          </a:p>
          <a:p>
            <a:pPr marL="0" indent="0">
              <a:buNone/>
            </a:pPr>
            <a:endParaRPr lang="nl-NL" dirty="0" smtClean="0"/>
          </a:p>
          <a:p>
            <a:pPr marL="0" indent="0">
              <a:buNone/>
            </a:pPr>
            <a:r>
              <a:rPr lang="nl-NL" dirty="0" smtClean="0"/>
              <a:t>Na de basisopleiding van </a:t>
            </a:r>
            <a:r>
              <a:rPr lang="nl-NL" dirty="0" smtClean="0">
                <a:hlinkClick r:id="rId5" tooltip="Arts"/>
              </a:rPr>
              <a:t>arts</a:t>
            </a:r>
            <a:r>
              <a:rPr lang="nl-NL" dirty="0" smtClean="0"/>
              <a:t> volgt een vier- tot vijfjarige specialisatie. </a:t>
            </a:r>
          </a:p>
          <a:p>
            <a:pPr marL="0" indent="0">
              <a:buNone/>
            </a:pPr>
            <a:endParaRPr lang="nl-NL" dirty="0" smtClean="0"/>
          </a:p>
          <a:p>
            <a:pPr marL="0" indent="0">
              <a:buNone/>
            </a:pPr>
            <a:r>
              <a:rPr lang="nl-NL" dirty="0" smtClean="0"/>
              <a:t>Internationaal wordt het specialisme van otorinolaryngologie wel afgekort tot ORL.</a:t>
            </a:r>
          </a:p>
          <a:p>
            <a:r>
              <a:rPr lang="nl-NL" dirty="0" smtClean="0"/>
              <a:t>In Nederland is de benaming kno-arts (of keel-, neus- en oorarts) gebruikelijk.</a:t>
            </a:r>
          </a:p>
          <a:p>
            <a:r>
              <a:rPr lang="nl-NL" dirty="0" smtClean="0"/>
              <a:t>In Vlaanderen zegt men nko-arts (neus-, keel- en oorarts).</a:t>
            </a:r>
          </a:p>
          <a:p>
            <a:endParaRPr lang="nl-NL" dirty="0"/>
          </a:p>
        </p:txBody>
      </p:sp>
      <p:sp>
        <p:nvSpPr>
          <p:cNvPr id="4" name="Slide Number Placeholder 3"/>
          <p:cNvSpPr>
            <a:spLocks noGrp="1"/>
          </p:cNvSpPr>
          <p:nvPr>
            <p:ph type="sldNum" sz="quarter" idx="10"/>
          </p:nvPr>
        </p:nvSpPr>
        <p:spPr/>
        <p:txBody>
          <a:bodyPr/>
          <a:lstStyle/>
          <a:p>
            <a:fld id="{D5163D3F-CD18-4B5E-A7E9-CC9A03309DDC}" type="slidenum">
              <a:rPr lang="nl-NL" smtClean="0"/>
              <a:t>34</a:t>
            </a:fld>
            <a:endParaRPr lang="nl-NL"/>
          </a:p>
        </p:txBody>
      </p:sp>
    </p:spTree>
    <p:extLst>
      <p:ext uri="{BB962C8B-B14F-4D97-AF65-F5344CB8AC3E}">
        <p14:creationId xmlns:p14="http://schemas.microsoft.com/office/powerpoint/2010/main" val="75747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Engels:</a:t>
            </a:r>
            <a:r>
              <a:rPr lang="fr-BE" baseline="0" dirty="0" smtClean="0"/>
              <a:t>	</a:t>
            </a:r>
            <a:r>
              <a:rPr lang="fr-BE" dirty="0" smtClean="0"/>
              <a:t>ENT – EAR</a:t>
            </a:r>
            <a:r>
              <a:rPr lang="fr-BE" baseline="0" dirty="0" smtClean="0"/>
              <a:t> – NOSE – THROAT </a:t>
            </a:r>
            <a:r>
              <a:rPr lang="fr-BE" baseline="0" dirty="0" err="1" smtClean="0"/>
              <a:t>doctor</a:t>
            </a:r>
            <a:endParaRPr lang="nl-NL" dirty="0" smtClean="0"/>
          </a:p>
          <a:p>
            <a:pPr marL="0" indent="0">
              <a:buNone/>
            </a:pPr>
            <a:r>
              <a:rPr lang="fr-BE" dirty="0" smtClean="0"/>
              <a:t>Frans</a:t>
            </a:r>
            <a:r>
              <a:rPr lang="fr-BE" baseline="0" dirty="0" smtClean="0"/>
              <a:t>:	</a:t>
            </a:r>
            <a:r>
              <a:rPr lang="fr-BE" dirty="0" smtClean="0"/>
              <a:t>ORL - </a:t>
            </a:r>
            <a:r>
              <a:rPr lang="fr-FR" b="1" dirty="0" smtClean="0">
                <a:effectLst/>
              </a:rPr>
              <a:t>oto-rhino-laryngologiste</a:t>
            </a:r>
            <a:r>
              <a:rPr lang="fr-FR" dirty="0" smtClean="0">
                <a:effectLst/>
              </a:rPr>
              <a:t> </a:t>
            </a:r>
            <a:endParaRPr lang="fr-BE" dirty="0" smtClean="0"/>
          </a:p>
          <a:p>
            <a:pPr marL="0" indent="0">
              <a:buNone/>
            </a:pPr>
            <a:r>
              <a:rPr lang="fr-BE" dirty="0" smtClean="0"/>
              <a:t>Duits:	HNO</a:t>
            </a:r>
            <a:r>
              <a:rPr lang="fr-BE" baseline="0" dirty="0" smtClean="0"/>
              <a:t> - </a:t>
            </a:r>
            <a:r>
              <a:rPr lang="fr-BE" baseline="0" dirty="0" err="1" smtClean="0"/>
              <a:t>Facharzt</a:t>
            </a:r>
            <a:r>
              <a:rPr lang="fr-BE" baseline="0" dirty="0" smtClean="0"/>
              <a:t> </a:t>
            </a:r>
            <a:r>
              <a:rPr lang="fr-BE" baseline="0" dirty="0" err="1" smtClean="0"/>
              <a:t>für</a:t>
            </a:r>
            <a:r>
              <a:rPr lang="fr-BE" baseline="0" dirty="0" smtClean="0"/>
              <a:t> Hals-</a:t>
            </a:r>
            <a:r>
              <a:rPr lang="fr-BE" baseline="0" dirty="0" err="1" smtClean="0"/>
              <a:t>Nasen</a:t>
            </a:r>
            <a:r>
              <a:rPr lang="fr-BE" baseline="0" dirty="0" smtClean="0"/>
              <a:t>-</a:t>
            </a:r>
            <a:r>
              <a:rPr lang="fr-BE" baseline="0" dirty="0" err="1" smtClean="0"/>
              <a:t>Ohren-Heilkunde</a:t>
            </a:r>
            <a:endParaRPr lang="fr-BE" dirty="0" smtClean="0"/>
          </a:p>
          <a:p>
            <a:pPr marL="0" indent="0">
              <a:buNone/>
            </a:pPr>
            <a:endParaRPr lang="nl-NL" dirty="0" smtClean="0"/>
          </a:p>
          <a:p>
            <a:pPr marL="0" indent="0">
              <a:buNone/>
            </a:pPr>
            <a:endParaRPr lang="nl-NL" dirty="0" smtClean="0"/>
          </a:p>
          <a:p>
            <a:pPr marL="0" indent="0">
              <a:buNone/>
            </a:pPr>
            <a:r>
              <a:rPr lang="nl-NL" dirty="0" smtClean="0"/>
              <a:t>"Een </a:t>
            </a:r>
            <a:r>
              <a:rPr lang="nl-NL" b="1" dirty="0" smtClean="0"/>
              <a:t>kno-arts</a:t>
            </a:r>
            <a:r>
              <a:rPr lang="nl-NL" dirty="0" smtClean="0"/>
              <a:t> (Nederlandse term) of </a:t>
            </a:r>
            <a:r>
              <a:rPr lang="nl-NL" b="1" dirty="0" smtClean="0"/>
              <a:t>nko-arts</a:t>
            </a:r>
            <a:r>
              <a:rPr lang="nl-NL" dirty="0" smtClean="0"/>
              <a:t> (Belgische term) is een </a:t>
            </a:r>
            <a:r>
              <a:rPr lang="nl-NL" dirty="0" smtClean="0">
                <a:hlinkClick r:id="rId3" tooltip="Medisch specialisme"/>
              </a:rPr>
              <a:t>medisch specialist</a:t>
            </a:r>
            <a:r>
              <a:rPr lang="nl-NL" dirty="0" smtClean="0"/>
              <a:t> op het gebied van </a:t>
            </a:r>
            <a:r>
              <a:rPr lang="nl-NL" dirty="0" smtClean="0">
                <a:hlinkClick r:id="rId4" tooltip="Otorinolaryngologie"/>
              </a:rPr>
              <a:t>otorinolaryngologie</a:t>
            </a:r>
            <a:r>
              <a:rPr lang="nl-NL" dirty="0" smtClean="0"/>
              <a:t>, die zich bezighoudt met onderzoek en behandeling van aandoeningen van keel, neus en oren. </a:t>
            </a:r>
          </a:p>
          <a:p>
            <a:pPr marL="0" indent="0">
              <a:buNone/>
            </a:pPr>
            <a:endParaRPr lang="nl-NL" dirty="0" smtClean="0"/>
          </a:p>
          <a:p>
            <a:pPr marL="0" indent="0">
              <a:buNone/>
            </a:pPr>
            <a:r>
              <a:rPr lang="nl-NL" dirty="0" smtClean="0"/>
              <a:t>Na de basisopleiding van </a:t>
            </a:r>
            <a:r>
              <a:rPr lang="nl-NL" dirty="0" smtClean="0">
                <a:hlinkClick r:id="rId5" tooltip="Arts"/>
              </a:rPr>
              <a:t>arts</a:t>
            </a:r>
            <a:r>
              <a:rPr lang="nl-NL" dirty="0" smtClean="0"/>
              <a:t> volgt een vier- tot vijfjarige specialisatie. </a:t>
            </a:r>
          </a:p>
          <a:p>
            <a:pPr marL="0" indent="0">
              <a:buNone/>
            </a:pPr>
            <a:endParaRPr lang="nl-NL" dirty="0" smtClean="0"/>
          </a:p>
          <a:p>
            <a:pPr marL="0" indent="0">
              <a:buNone/>
            </a:pPr>
            <a:r>
              <a:rPr lang="nl-NL" dirty="0" smtClean="0"/>
              <a:t>Internationaal wordt het specialisme van otorinolaryngologie wel afgekort tot ORL.</a:t>
            </a:r>
          </a:p>
          <a:p>
            <a:r>
              <a:rPr lang="nl-NL" dirty="0" smtClean="0"/>
              <a:t>In Nederland is de benaming kno-arts (of keel-, neus- en oorarts) gebruikelijk.</a:t>
            </a:r>
          </a:p>
          <a:p>
            <a:r>
              <a:rPr lang="nl-NL" dirty="0" smtClean="0"/>
              <a:t>In Vlaanderen zegt men nko-arts (neus-, keel- en oorarts).</a:t>
            </a:r>
          </a:p>
          <a:p>
            <a:endParaRPr lang="nl-NL" dirty="0"/>
          </a:p>
        </p:txBody>
      </p:sp>
      <p:sp>
        <p:nvSpPr>
          <p:cNvPr id="4" name="Slide Number Placeholder 3"/>
          <p:cNvSpPr>
            <a:spLocks noGrp="1"/>
          </p:cNvSpPr>
          <p:nvPr>
            <p:ph type="sldNum" sz="quarter" idx="10"/>
          </p:nvPr>
        </p:nvSpPr>
        <p:spPr/>
        <p:txBody>
          <a:bodyPr/>
          <a:lstStyle/>
          <a:p>
            <a:fld id="{D5163D3F-CD18-4B5E-A7E9-CC9A03309DDC}" type="slidenum">
              <a:rPr lang="nl-NL" smtClean="0"/>
              <a:t>35</a:t>
            </a:fld>
            <a:endParaRPr lang="nl-NL"/>
          </a:p>
        </p:txBody>
      </p:sp>
    </p:spTree>
    <p:extLst>
      <p:ext uri="{BB962C8B-B14F-4D97-AF65-F5344CB8AC3E}">
        <p14:creationId xmlns:p14="http://schemas.microsoft.com/office/powerpoint/2010/main" val="75747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Tweede</a:t>
            </a:r>
            <a:r>
              <a:rPr lang="nl-NL" baseline="0" dirty="0" smtClean="0"/>
              <a:t> voorbeeld uit een meer technische context</a:t>
            </a:r>
            <a:r>
              <a:rPr lang="nl-NL" dirty="0" smtClean="0"/>
              <a:t>: eenmaking van</a:t>
            </a:r>
            <a:r>
              <a:rPr lang="nl-NL" baseline="0" dirty="0" smtClean="0"/>
              <a:t> de elektriciteitsmarkt</a:t>
            </a:r>
            <a:endParaRPr lang="nl-NL" dirty="0"/>
          </a:p>
        </p:txBody>
      </p:sp>
      <p:sp>
        <p:nvSpPr>
          <p:cNvPr id="4" name="Tijdelijke aanduiding voor dianummer 3"/>
          <p:cNvSpPr>
            <a:spLocks noGrp="1"/>
          </p:cNvSpPr>
          <p:nvPr>
            <p:ph type="sldNum" sz="quarter" idx="10"/>
          </p:nvPr>
        </p:nvSpPr>
        <p:spPr/>
        <p:txBody>
          <a:bodyPr/>
          <a:lstStyle/>
          <a:p>
            <a:fld id="{D5163D3F-CD18-4B5E-A7E9-CC9A03309DDC}" type="slidenum">
              <a:rPr lang="nl-NL" smtClean="0"/>
              <a:t>36</a:t>
            </a:fld>
            <a:endParaRPr lang="nl-NL"/>
          </a:p>
        </p:txBody>
      </p:sp>
    </p:spTree>
    <p:extLst>
      <p:ext uri="{BB962C8B-B14F-4D97-AF65-F5344CB8AC3E}">
        <p14:creationId xmlns:p14="http://schemas.microsoft.com/office/powerpoint/2010/main" val="309984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B4084998-73CA-734C-9264-6EA266FC5CE4}" type="datetimeFigureOut">
              <a:rPr lang="en-US" smtClean="0"/>
              <a:t>07/03/16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48399-5FF5-374E-83D2-D3D59F7E4B70}" type="slidenum">
              <a:rPr lang="en-US" smtClean="0"/>
              <a:t>‹#›</a:t>
            </a:fld>
            <a:endParaRPr lang="en-US"/>
          </a:p>
        </p:txBody>
      </p:sp>
    </p:spTree>
    <p:extLst>
      <p:ext uri="{BB962C8B-B14F-4D97-AF65-F5344CB8AC3E}">
        <p14:creationId xmlns:p14="http://schemas.microsoft.com/office/powerpoint/2010/main" val="318916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B4084998-73CA-734C-9264-6EA266FC5CE4}" type="datetimeFigureOut">
              <a:rPr lang="en-US" smtClean="0"/>
              <a:t>07/03/16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48399-5FF5-374E-83D2-D3D59F7E4B70}" type="slidenum">
              <a:rPr lang="en-US" smtClean="0"/>
              <a:t>‹#›</a:t>
            </a:fld>
            <a:endParaRPr lang="en-US"/>
          </a:p>
        </p:txBody>
      </p:sp>
    </p:spTree>
    <p:extLst>
      <p:ext uri="{BB962C8B-B14F-4D97-AF65-F5344CB8AC3E}">
        <p14:creationId xmlns:p14="http://schemas.microsoft.com/office/powerpoint/2010/main" val="16594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B4084998-73CA-734C-9264-6EA266FC5CE4}" type="datetimeFigureOut">
              <a:rPr lang="en-US" smtClean="0"/>
              <a:t>07/03/16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48399-5FF5-374E-83D2-D3D59F7E4B70}" type="slidenum">
              <a:rPr lang="en-US" smtClean="0"/>
              <a:t>‹#›</a:t>
            </a:fld>
            <a:endParaRPr lang="en-US"/>
          </a:p>
        </p:txBody>
      </p:sp>
    </p:spTree>
    <p:extLst>
      <p:ext uri="{BB962C8B-B14F-4D97-AF65-F5344CB8AC3E}">
        <p14:creationId xmlns:p14="http://schemas.microsoft.com/office/powerpoint/2010/main" val="338488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B4084998-73CA-734C-9264-6EA266FC5CE4}" type="datetimeFigureOut">
              <a:rPr lang="en-US" smtClean="0"/>
              <a:t>07/03/16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48399-5FF5-374E-83D2-D3D59F7E4B70}" type="slidenum">
              <a:rPr lang="en-US" smtClean="0"/>
              <a:t>‹#›</a:t>
            </a:fld>
            <a:endParaRPr lang="en-US"/>
          </a:p>
        </p:txBody>
      </p:sp>
    </p:spTree>
    <p:extLst>
      <p:ext uri="{BB962C8B-B14F-4D97-AF65-F5344CB8AC3E}">
        <p14:creationId xmlns:p14="http://schemas.microsoft.com/office/powerpoint/2010/main" val="229748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B4084998-73CA-734C-9264-6EA266FC5CE4}" type="datetimeFigureOut">
              <a:rPr lang="en-US" smtClean="0"/>
              <a:t>07/03/16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48399-5FF5-374E-83D2-D3D59F7E4B70}" type="slidenum">
              <a:rPr lang="en-US" smtClean="0"/>
              <a:t>‹#›</a:t>
            </a:fld>
            <a:endParaRPr lang="en-US"/>
          </a:p>
        </p:txBody>
      </p:sp>
    </p:spTree>
    <p:extLst>
      <p:ext uri="{BB962C8B-B14F-4D97-AF65-F5344CB8AC3E}">
        <p14:creationId xmlns:p14="http://schemas.microsoft.com/office/powerpoint/2010/main" val="332541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B4084998-73CA-734C-9264-6EA266FC5CE4}" type="datetimeFigureOut">
              <a:rPr lang="en-US" smtClean="0"/>
              <a:t>07/03/16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48399-5FF5-374E-83D2-D3D59F7E4B70}" type="slidenum">
              <a:rPr lang="en-US" smtClean="0"/>
              <a:t>‹#›</a:t>
            </a:fld>
            <a:endParaRPr lang="en-US"/>
          </a:p>
        </p:txBody>
      </p:sp>
    </p:spTree>
    <p:extLst>
      <p:ext uri="{BB962C8B-B14F-4D97-AF65-F5344CB8AC3E}">
        <p14:creationId xmlns:p14="http://schemas.microsoft.com/office/powerpoint/2010/main" val="151272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B4084998-73CA-734C-9264-6EA266FC5CE4}" type="datetimeFigureOut">
              <a:rPr lang="en-US" smtClean="0"/>
              <a:t>07/03/16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48399-5FF5-374E-83D2-D3D59F7E4B70}" type="slidenum">
              <a:rPr lang="en-US" smtClean="0"/>
              <a:t>‹#›</a:t>
            </a:fld>
            <a:endParaRPr lang="en-US"/>
          </a:p>
        </p:txBody>
      </p:sp>
    </p:spTree>
    <p:extLst>
      <p:ext uri="{BB962C8B-B14F-4D97-AF65-F5344CB8AC3E}">
        <p14:creationId xmlns:p14="http://schemas.microsoft.com/office/powerpoint/2010/main" val="378525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B4084998-73CA-734C-9264-6EA266FC5CE4}" type="datetimeFigureOut">
              <a:rPr lang="en-US" smtClean="0"/>
              <a:t>07/03/16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48399-5FF5-374E-83D2-D3D59F7E4B70}" type="slidenum">
              <a:rPr lang="en-US" smtClean="0"/>
              <a:t>‹#›</a:t>
            </a:fld>
            <a:endParaRPr lang="en-US"/>
          </a:p>
        </p:txBody>
      </p:sp>
    </p:spTree>
    <p:extLst>
      <p:ext uri="{BB962C8B-B14F-4D97-AF65-F5344CB8AC3E}">
        <p14:creationId xmlns:p14="http://schemas.microsoft.com/office/powerpoint/2010/main" val="2828936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84998-73CA-734C-9264-6EA266FC5CE4}" type="datetimeFigureOut">
              <a:rPr lang="en-US" smtClean="0"/>
              <a:t>07/03/16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48399-5FF5-374E-83D2-D3D59F7E4B70}" type="slidenum">
              <a:rPr lang="en-US" smtClean="0"/>
              <a:t>‹#›</a:t>
            </a:fld>
            <a:endParaRPr lang="en-US"/>
          </a:p>
        </p:txBody>
      </p:sp>
    </p:spTree>
    <p:extLst>
      <p:ext uri="{BB962C8B-B14F-4D97-AF65-F5344CB8AC3E}">
        <p14:creationId xmlns:p14="http://schemas.microsoft.com/office/powerpoint/2010/main" val="426429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B4084998-73CA-734C-9264-6EA266FC5CE4}" type="datetimeFigureOut">
              <a:rPr lang="en-US" smtClean="0"/>
              <a:t>07/03/16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48399-5FF5-374E-83D2-D3D59F7E4B70}" type="slidenum">
              <a:rPr lang="en-US" smtClean="0"/>
              <a:t>‹#›</a:t>
            </a:fld>
            <a:endParaRPr lang="en-US"/>
          </a:p>
        </p:txBody>
      </p:sp>
    </p:spTree>
    <p:extLst>
      <p:ext uri="{BB962C8B-B14F-4D97-AF65-F5344CB8AC3E}">
        <p14:creationId xmlns:p14="http://schemas.microsoft.com/office/powerpoint/2010/main" val="1150689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B4084998-73CA-734C-9264-6EA266FC5CE4}" type="datetimeFigureOut">
              <a:rPr lang="en-US" smtClean="0"/>
              <a:t>07/03/16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48399-5FF5-374E-83D2-D3D59F7E4B70}" type="slidenum">
              <a:rPr lang="en-US" smtClean="0"/>
              <a:t>‹#›</a:t>
            </a:fld>
            <a:endParaRPr lang="en-US"/>
          </a:p>
        </p:txBody>
      </p:sp>
    </p:spTree>
    <p:extLst>
      <p:ext uri="{BB962C8B-B14F-4D97-AF65-F5344CB8AC3E}">
        <p14:creationId xmlns:p14="http://schemas.microsoft.com/office/powerpoint/2010/main" val="30417978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84998-73CA-734C-9264-6EA266FC5CE4}" type="datetimeFigureOut">
              <a:rPr lang="en-US" smtClean="0"/>
              <a:t>07/03/16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48399-5FF5-374E-83D2-D3D59F7E4B70}" type="slidenum">
              <a:rPr lang="en-US" smtClean="0"/>
              <a:t>‹#›</a:t>
            </a:fld>
            <a:endParaRPr lang="en-US"/>
          </a:p>
        </p:txBody>
      </p:sp>
    </p:spTree>
    <p:extLst>
      <p:ext uri="{BB962C8B-B14F-4D97-AF65-F5344CB8AC3E}">
        <p14:creationId xmlns:p14="http://schemas.microsoft.com/office/powerpoint/2010/main" val="244672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eur-lex.europa.eu/content/techleg/KB0213228NL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ur-lex.europa.eu/legal-content/EN/ALL/?uri=CELEX:32013L00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nl-NL" dirty="0" smtClean="0"/>
              <a:t/>
            </a:r>
            <a:br>
              <a:rPr lang="nl-NL" dirty="0" smtClean="0"/>
            </a:br>
            <a:r>
              <a:rPr lang="nl-NL" dirty="0" smtClean="0"/>
              <a:t>Euro</a:t>
            </a:r>
            <a:r>
              <a:rPr lang="nl-NL" dirty="0"/>
              <a:t>-Nederlands en meertalige primaire termvorming in de Europese </a:t>
            </a:r>
            <a:r>
              <a:rPr lang="nl-NL" dirty="0" smtClean="0"/>
              <a:t>context</a:t>
            </a:r>
            <a:endParaRPr lang="en-US" dirty="0"/>
          </a:p>
        </p:txBody>
      </p:sp>
      <p:sp>
        <p:nvSpPr>
          <p:cNvPr id="3" name="Subtitle 2"/>
          <p:cNvSpPr>
            <a:spLocks noGrp="1"/>
          </p:cNvSpPr>
          <p:nvPr>
            <p:ph type="subTitle" idx="1"/>
          </p:nvPr>
        </p:nvSpPr>
        <p:spPr>
          <a:xfrm>
            <a:off x="2596344" y="4626992"/>
            <a:ext cx="6400800" cy="1752600"/>
          </a:xfrm>
        </p:spPr>
        <p:txBody>
          <a:bodyPr>
            <a:normAutofit fontScale="92500" lnSpcReduction="20000"/>
          </a:bodyPr>
          <a:lstStyle/>
          <a:p>
            <a:r>
              <a:rPr lang="en-US" dirty="0" smtClean="0"/>
              <a:t>Prof. dr. Rita Temmerman</a:t>
            </a:r>
          </a:p>
          <a:p>
            <a:r>
              <a:rPr lang="en-US" dirty="0" smtClean="0"/>
              <a:t>Centrum </a:t>
            </a:r>
            <a:r>
              <a:rPr lang="en-US" dirty="0" err="1" smtClean="0"/>
              <a:t>voor</a:t>
            </a:r>
            <a:r>
              <a:rPr lang="en-US" dirty="0" smtClean="0"/>
              <a:t> </a:t>
            </a:r>
            <a:r>
              <a:rPr lang="en-US" dirty="0" err="1" smtClean="0"/>
              <a:t>Vaktaal</a:t>
            </a:r>
            <a:r>
              <a:rPr lang="en-US" dirty="0" smtClean="0"/>
              <a:t> en </a:t>
            </a:r>
            <a:r>
              <a:rPr lang="en-US" dirty="0" err="1" smtClean="0"/>
              <a:t>Communicatie</a:t>
            </a:r>
            <a:r>
              <a:rPr lang="en-US" dirty="0" smtClean="0"/>
              <a:t> (CVC) – BIAL – </a:t>
            </a:r>
            <a:r>
              <a:rPr lang="en-US" dirty="0" err="1" smtClean="0"/>
              <a:t>Toegepaste</a:t>
            </a:r>
            <a:r>
              <a:rPr lang="en-US" dirty="0" smtClean="0"/>
              <a:t> </a:t>
            </a:r>
            <a:r>
              <a:rPr lang="en-US" dirty="0" err="1" smtClean="0"/>
              <a:t>Taalkunde</a:t>
            </a:r>
            <a:r>
              <a:rPr lang="en-US" dirty="0" smtClean="0"/>
              <a:t> </a:t>
            </a:r>
          </a:p>
          <a:p>
            <a:r>
              <a:rPr lang="en-US" dirty="0" err="1" smtClean="0"/>
              <a:t>Vrije</a:t>
            </a:r>
            <a:r>
              <a:rPr lang="en-US" dirty="0" smtClean="0"/>
              <a:t> </a:t>
            </a:r>
            <a:r>
              <a:rPr lang="en-US" dirty="0" err="1" smtClean="0"/>
              <a:t>Universiteit</a:t>
            </a:r>
            <a:r>
              <a:rPr lang="en-US" dirty="0" smtClean="0"/>
              <a:t> </a:t>
            </a:r>
            <a:r>
              <a:rPr lang="en-US" dirty="0" err="1" smtClean="0"/>
              <a:t>Brussel</a:t>
            </a:r>
            <a:endParaRPr lang="en-US" dirty="0"/>
          </a:p>
        </p:txBody>
      </p:sp>
      <p:pic>
        <p:nvPicPr>
          <p:cNvPr id="4" name="Picture 2" descr="http://st.depositphotos.com/1000128/403/i/950/depositphotos_4033398-Global-communication-conce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752555" cy="1988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325" y="241892"/>
            <a:ext cx="3241675" cy="129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719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Wat</a:t>
            </a:r>
            <a:r>
              <a:rPr lang="en-US" dirty="0" smtClean="0"/>
              <a:t> is </a:t>
            </a:r>
            <a:r>
              <a:rPr lang="en-US" dirty="0" err="1" smtClean="0"/>
              <a:t>hier</a:t>
            </a:r>
            <a:r>
              <a:rPr lang="en-US" dirty="0" smtClean="0"/>
              <a:t> de</a:t>
            </a:r>
            <a:endParaRPr lang="en-US" dirty="0"/>
          </a:p>
        </p:txBody>
      </p:sp>
      <p:sp>
        <p:nvSpPr>
          <p:cNvPr id="3" name="Content Placeholder 2"/>
          <p:cNvSpPr>
            <a:spLocks noGrp="1"/>
          </p:cNvSpPr>
          <p:nvPr>
            <p:ph sz="half" idx="1"/>
          </p:nvPr>
        </p:nvSpPr>
        <p:spPr/>
        <p:txBody>
          <a:bodyPr>
            <a:normAutofit fontScale="92500"/>
          </a:bodyPr>
          <a:lstStyle/>
          <a:p>
            <a:r>
              <a:rPr lang="nl-NL" dirty="0"/>
              <a:t>l</a:t>
            </a:r>
            <a:r>
              <a:rPr lang="nl-NL" dirty="0" smtClean="0"/>
              <a:t>inguïstische context?</a:t>
            </a:r>
          </a:p>
          <a:p>
            <a:r>
              <a:rPr lang="nl-NL" dirty="0"/>
              <a:t>t</a:t>
            </a:r>
            <a:r>
              <a:rPr lang="nl-NL" dirty="0" smtClean="0"/>
              <a:t>ekstuele context?</a:t>
            </a:r>
          </a:p>
          <a:p>
            <a:r>
              <a:rPr lang="nl-NL" dirty="0"/>
              <a:t>c</a:t>
            </a:r>
            <a:r>
              <a:rPr lang="nl-NL" dirty="0" smtClean="0"/>
              <a:t>ulturele context?</a:t>
            </a:r>
          </a:p>
          <a:p>
            <a:r>
              <a:rPr lang="nl-NL" dirty="0"/>
              <a:t>c</a:t>
            </a:r>
            <a:r>
              <a:rPr lang="nl-NL" dirty="0" smtClean="0"/>
              <a:t>ognitieve context?</a:t>
            </a:r>
          </a:p>
          <a:p>
            <a:r>
              <a:rPr lang="nl-NL" dirty="0"/>
              <a:t>m</a:t>
            </a:r>
            <a:r>
              <a:rPr lang="nl-NL" dirty="0" smtClean="0"/>
              <a:t>aatschappelijk context?</a:t>
            </a:r>
          </a:p>
          <a:p>
            <a:r>
              <a:rPr lang="nl-NL" dirty="0"/>
              <a:t>j</a:t>
            </a:r>
            <a:r>
              <a:rPr lang="nl-NL" dirty="0" smtClean="0"/>
              <a:t>uridische context?</a:t>
            </a:r>
          </a:p>
          <a:p>
            <a:pPr marL="0" indent="0">
              <a:buNone/>
            </a:pPr>
            <a:endParaRPr lang="en-US" dirty="0" smtClean="0"/>
          </a:p>
          <a:p>
            <a:pPr marL="0" indent="0">
              <a:buNone/>
            </a:pPr>
            <a:r>
              <a:rPr lang="en-US" dirty="0" smtClean="0"/>
              <a:t>Van de term “</a:t>
            </a:r>
            <a:r>
              <a:rPr lang="en-US" dirty="0" err="1" smtClean="0"/>
              <a:t>cybercriminaliteit</a:t>
            </a:r>
            <a:r>
              <a:rPr lang="en-US" dirty="0" smtClean="0"/>
              <a:t>”</a:t>
            </a:r>
            <a:endParaRPr lang="en-US" dirty="0"/>
          </a:p>
        </p:txBody>
      </p:sp>
      <p:sp>
        <p:nvSpPr>
          <p:cNvPr id="7" name="Content Placeholder 6"/>
          <p:cNvSpPr>
            <a:spLocks noGrp="1"/>
          </p:cNvSpPr>
          <p:nvPr>
            <p:ph sz="half" idx="2"/>
          </p:nvPr>
        </p:nvSpPr>
        <p:spPr>
          <a:xfrm>
            <a:off x="4495800" y="1600200"/>
            <a:ext cx="4648200" cy="4525963"/>
          </a:xfrm>
        </p:spPr>
        <p:txBody>
          <a:bodyPr>
            <a:normAutofit fontScale="92500"/>
          </a:bodyPr>
          <a:lstStyle/>
          <a:p>
            <a:r>
              <a:rPr lang="en-US" dirty="0" smtClean="0"/>
              <a:t>Het Euro-</a:t>
            </a:r>
            <a:r>
              <a:rPr lang="en-US" dirty="0" err="1" smtClean="0"/>
              <a:t>Nederlands</a:t>
            </a:r>
            <a:endParaRPr lang="en-US" dirty="0" smtClean="0"/>
          </a:p>
          <a:p>
            <a:r>
              <a:rPr lang="en-US" dirty="0" err="1" smtClean="0"/>
              <a:t>Richtlijn</a:t>
            </a:r>
            <a:r>
              <a:rPr lang="en-US" dirty="0" smtClean="0"/>
              <a:t> </a:t>
            </a:r>
            <a:r>
              <a:rPr lang="en-US" dirty="0"/>
              <a:t>2013/40/</a:t>
            </a:r>
            <a:r>
              <a:rPr lang="en-US" dirty="0" smtClean="0"/>
              <a:t>EU</a:t>
            </a:r>
          </a:p>
          <a:p>
            <a:r>
              <a:rPr lang="en-US" dirty="0" err="1" smtClean="0"/>
              <a:t>Europese</a:t>
            </a:r>
            <a:r>
              <a:rPr lang="en-US" dirty="0" smtClean="0"/>
              <a:t> </a:t>
            </a:r>
            <a:r>
              <a:rPr lang="en-US" dirty="0" err="1" smtClean="0"/>
              <a:t>samenleving</a:t>
            </a:r>
            <a:endParaRPr lang="en-US" dirty="0" smtClean="0"/>
          </a:p>
          <a:p>
            <a:r>
              <a:rPr lang="en-US" dirty="0" err="1" smtClean="0"/>
              <a:t>Kennisdomein</a:t>
            </a:r>
            <a:r>
              <a:rPr lang="en-US" dirty="0" smtClean="0"/>
              <a:t> </a:t>
            </a:r>
            <a:r>
              <a:rPr lang="en-US" dirty="0" err="1" smtClean="0"/>
              <a:t>criminaliteit</a:t>
            </a:r>
            <a:endParaRPr lang="en-US" dirty="0" smtClean="0"/>
          </a:p>
          <a:p>
            <a:r>
              <a:rPr lang="en-US" dirty="0" err="1"/>
              <a:t>G</a:t>
            </a:r>
            <a:r>
              <a:rPr lang="en-US" dirty="0" err="1" smtClean="0"/>
              <a:t>evaren</a:t>
            </a:r>
            <a:r>
              <a:rPr lang="en-US" dirty="0" smtClean="0"/>
              <a:t> </a:t>
            </a:r>
            <a:r>
              <a:rPr lang="en-US" dirty="0" err="1" smtClean="0"/>
              <a:t>voor</a:t>
            </a:r>
            <a:r>
              <a:rPr lang="en-US" dirty="0" smtClean="0"/>
              <a:t> burgers: </a:t>
            </a:r>
            <a:r>
              <a:rPr lang="en-US" dirty="0" err="1" smtClean="0"/>
              <a:t>schade</a:t>
            </a:r>
            <a:endParaRPr lang="en-US" dirty="0"/>
          </a:p>
          <a:p>
            <a:r>
              <a:rPr lang="en-US" dirty="0" err="1" smtClean="0"/>
              <a:t>Strijd</a:t>
            </a:r>
            <a:r>
              <a:rPr lang="en-US" dirty="0" smtClean="0"/>
              <a:t> </a:t>
            </a:r>
            <a:r>
              <a:rPr lang="en-US" dirty="0" err="1" smtClean="0"/>
              <a:t>tegen</a:t>
            </a:r>
            <a:r>
              <a:rPr lang="en-US" dirty="0" smtClean="0"/>
              <a:t> </a:t>
            </a:r>
            <a:r>
              <a:rPr lang="en-US" dirty="0" err="1" smtClean="0"/>
              <a:t>nieuwe</a:t>
            </a:r>
            <a:r>
              <a:rPr lang="en-US" dirty="0" smtClean="0"/>
              <a:t> </a:t>
            </a:r>
            <a:r>
              <a:rPr lang="en-US" dirty="0" err="1" smtClean="0"/>
              <a:t>vormen</a:t>
            </a:r>
            <a:r>
              <a:rPr lang="en-US" dirty="0" smtClean="0"/>
              <a:t> van </a:t>
            </a:r>
            <a:r>
              <a:rPr lang="en-US" dirty="0" err="1" smtClean="0"/>
              <a:t>criminaliteit</a:t>
            </a:r>
            <a:r>
              <a:rPr lang="en-US" dirty="0" smtClean="0"/>
              <a:t> </a:t>
            </a:r>
          </a:p>
          <a:p>
            <a:endParaRPr lang="en-US" dirty="0"/>
          </a:p>
        </p:txBody>
      </p:sp>
    </p:spTree>
    <p:extLst>
      <p:ext uri="{BB962C8B-B14F-4D97-AF65-F5344CB8AC3E}">
        <p14:creationId xmlns:p14="http://schemas.microsoft.com/office/powerpoint/2010/main" val="2219676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 calcmode="lin" valueType="num">
                                      <p:cBhvr additive="base">
                                        <p:cTn id="3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 calcmode="lin" valueType="num">
                                      <p:cBhvr additive="base">
                                        <p:cTn id="4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 calcmode="lin" valueType="num">
                                      <p:cBhvr additive="base">
                                        <p:cTn id="5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 calcmode="lin" valueType="num">
                                      <p:cBhvr additive="base">
                                        <p:cTn id="5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Eur-Lex</a:t>
            </a:r>
            <a:endParaRPr lang="en-US" dirty="0"/>
          </a:p>
        </p:txBody>
      </p:sp>
      <p:pic>
        <p:nvPicPr>
          <p:cNvPr id="4" name="Content Placeholder 3" descr="Screen Shot 2016-03-03 at 11.57.08.png"/>
          <p:cNvPicPr>
            <a:picLocks noGrp="1" noChangeAspect="1"/>
          </p:cNvPicPr>
          <p:nvPr>
            <p:ph idx="1"/>
          </p:nvPr>
        </p:nvPicPr>
        <p:blipFill>
          <a:blip r:embed="rId2">
            <a:extLst>
              <a:ext uri="{28A0092B-C50C-407E-A947-70E740481C1C}">
                <a14:useLocalDpi xmlns:a14="http://schemas.microsoft.com/office/drawing/2010/main" val="0"/>
              </a:ext>
            </a:extLst>
          </a:blip>
          <a:srcRect t="7240" b="7240"/>
          <a:stretch>
            <a:fillRect/>
          </a:stretch>
        </p:blipFill>
        <p:spPr/>
      </p:pic>
    </p:spTree>
    <p:extLst>
      <p:ext uri="{BB962C8B-B14F-4D97-AF65-F5344CB8AC3E}">
        <p14:creationId xmlns:p14="http://schemas.microsoft.com/office/powerpoint/2010/main" val="22841862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Twee </a:t>
            </a:r>
            <a:r>
              <a:rPr lang="en-US" dirty="0" err="1" smtClean="0"/>
              <a:t>talen</a:t>
            </a:r>
            <a:r>
              <a:rPr lang="en-US" dirty="0" smtClean="0"/>
              <a:t> op </a:t>
            </a:r>
            <a:r>
              <a:rPr lang="en-US" dirty="0" err="1" smtClean="0"/>
              <a:t>één</a:t>
            </a:r>
            <a:r>
              <a:rPr lang="en-US" dirty="0" smtClean="0"/>
              <a:t> </a:t>
            </a:r>
            <a:r>
              <a:rPr lang="en-US" dirty="0" err="1" smtClean="0"/>
              <a:t>scherm</a:t>
            </a:r>
            <a:endParaRPr lang="en-US" dirty="0"/>
          </a:p>
        </p:txBody>
      </p:sp>
      <p:pic>
        <p:nvPicPr>
          <p:cNvPr id="5" name="Content Placeholder 4" descr="Screen Shot 2016-03-03 at 12.47.09.png"/>
          <p:cNvPicPr>
            <a:picLocks noGrp="1" noChangeAspect="1"/>
          </p:cNvPicPr>
          <p:nvPr>
            <p:ph idx="1"/>
          </p:nvPr>
        </p:nvPicPr>
        <p:blipFill>
          <a:blip r:embed="rId2">
            <a:extLst>
              <a:ext uri="{28A0092B-C50C-407E-A947-70E740481C1C}">
                <a14:useLocalDpi xmlns:a14="http://schemas.microsoft.com/office/drawing/2010/main" val="0"/>
              </a:ext>
            </a:extLst>
          </a:blip>
          <a:srcRect t="6003" b="6003"/>
          <a:stretch>
            <a:fillRect/>
          </a:stretch>
        </p:blipFill>
        <p:spPr>
          <a:xfrm>
            <a:off x="135538" y="1736264"/>
            <a:ext cx="8938353" cy="4915750"/>
          </a:xfrm>
        </p:spPr>
      </p:pic>
    </p:spTree>
    <p:extLst>
      <p:ext uri="{BB962C8B-B14F-4D97-AF65-F5344CB8AC3E}">
        <p14:creationId xmlns:p14="http://schemas.microsoft.com/office/powerpoint/2010/main" val="30970831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creen Shot 2016-03-03 at 12.37.38.png"/>
          <p:cNvPicPr>
            <a:picLocks noGrp="1" noChangeAspect="1"/>
          </p:cNvPicPr>
          <p:nvPr>
            <p:ph idx="1"/>
          </p:nvPr>
        </p:nvPicPr>
        <p:blipFill>
          <a:blip r:embed="rId2">
            <a:extLst>
              <a:ext uri="{28A0092B-C50C-407E-A947-70E740481C1C}">
                <a14:useLocalDpi xmlns:a14="http://schemas.microsoft.com/office/drawing/2010/main" val="0"/>
              </a:ext>
            </a:extLst>
          </a:blip>
          <a:srcRect t="-21674" b="-21674"/>
          <a:stretch>
            <a:fillRect/>
          </a:stretch>
        </p:blipFill>
        <p:spPr>
          <a:xfrm>
            <a:off x="457200" y="-408191"/>
            <a:ext cx="8275936" cy="4157508"/>
          </a:xfrm>
        </p:spPr>
      </p:pic>
      <p:pic>
        <p:nvPicPr>
          <p:cNvPr id="10"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573998"/>
            <a:ext cx="7919445" cy="3152275"/>
          </a:xfrm>
          <a:prstGeom prst="rect">
            <a:avLst/>
          </a:prstGeom>
        </p:spPr>
      </p:pic>
    </p:spTree>
    <p:extLst>
      <p:ext uri="{BB962C8B-B14F-4D97-AF65-F5344CB8AC3E}">
        <p14:creationId xmlns:p14="http://schemas.microsoft.com/office/powerpoint/2010/main" val="708574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32" y="2693552"/>
            <a:ext cx="8229600" cy="1143000"/>
          </a:xfrm>
        </p:spPr>
        <p:txBody>
          <a:bodyPr>
            <a:normAutofit fontScale="90000"/>
          </a:bodyPr>
          <a:lstStyle/>
          <a:p>
            <a:r>
              <a:rPr lang="en-US" dirty="0" smtClean="0"/>
              <a:t>2. Stellingen </a:t>
            </a:r>
            <a:r>
              <a:rPr lang="en-US" dirty="0"/>
              <a:t>over de impact van het Engels en </a:t>
            </a:r>
            <a:r>
              <a:rPr lang="en-US" dirty="0" err="1"/>
              <a:t>primaire</a:t>
            </a:r>
            <a:r>
              <a:rPr lang="en-US" dirty="0"/>
              <a:t> en </a:t>
            </a:r>
            <a:r>
              <a:rPr lang="en-US" dirty="0" err="1"/>
              <a:t>secundaire</a:t>
            </a:r>
            <a:r>
              <a:rPr lang="en-US" dirty="0"/>
              <a:t> </a:t>
            </a:r>
            <a:r>
              <a:rPr lang="en-US" dirty="0" err="1"/>
              <a:t>termvorming</a:t>
            </a:r>
            <a:r>
              <a:rPr lang="en-US" dirty="0"/>
              <a:t/>
            </a:r>
            <a:br>
              <a:rPr lang="en-US" dirty="0"/>
            </a:br>
            <a:endParaRPr lang="en-US" dirty="0"/>
          </a:p>
        </p:txBody>
      </p:sp>
    </p:spTree>
    <p:extLst>
      <p:ext uri="{BB962C8B-B14F-4D97-AF65-F5344CB8AC3E}">
        <p14:creationId xmlns:p14="http://schemas.microsoft.com/office/powerpoint/2010/main" val="23774252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t>
            </a:r>
            <a:r>
              <a:rPr lang="en-US" dirty="0" err="1" smtClean="0"/>
              <a:t>telling</a:t>
            </a:r>
            <a:r>
              <a:rPr lang="en-US" dirty="0" smtClean="0"/>
              <a:t> 1</a:t>
            </a:r>
            <a:endParaRPr lang="en-US" dirty="0"/>
          </a:p>
        </p:txBody>
      </p:sp>
      <p:sp>
        <p:nvSpPr>
          <p:cNvPr id="3" name="Content Placeholder 2"/>
          <p:cNvSpPr>
            <a:spLocks noGrp="1"/>
          </p:cNvSpPr>
          <p:nvPr>
            <p:ph idx="1"/>
          </p:nvPr>
        </p:nvSpPr>
        <p:spPr>
          <a:xfrm>
            <a:off x="457200" y="1600200"/>
            <a:ext cx="8403294" cy="4525963"/>
          </a:xfrm>
        </p:spPr>
        <p:txBody>
          <a:bodyPr/>
          <a:lstStyle/>
          <a:p>
            <a:pPr marL="0" indent="0">
              <a:buNone/>
            </a:pPr>
            <a:r>
              <a:rPr lang="nl-BE" dirty="0"/>
              <a:t>Het creëren van nieuwe termen (neologismen) maakt deel uit van </a:t>
            </a:r>
            <a:r>
              <a:rPr lang="nl-BE" dirty="0" smtClean="0"/>
              <a:t>een kennisuitbreidingsproces. </a:t>
            </a:r>
          </a:p>
          <a:p>
            <a:pPr marL="0" indent="0">
              <a:buNone/>
            </a:pPr>
            <a:r>
              <a:rPr lang="nl-BE" dirty="0" smtClean="0"/>
              <a:t>Vandaag is het Engels de taal van onderzoek en ontwikkeling, van politiek en diplomatie. </a:t>
            </a:r>
          </a:p>
          <a:p>
            <a:pPr marL="0" indent="0">
              <a:buNone/>
            </a:pPr>
            <a:endParaRPr lang="en-US" dirty="0"/>
          </a:p>
        </p:txBody>
      </p:sp>
    </p:spTree>
    <p:extLst>
      <p:ext uri="{BB962C8B-B14F-4D97-AF65-F5344CB8AC3E}">
        <p14:creationId xmlns:p14="http://schemas.microsoft.com/office/powerpoint/2010/main" val="7260411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Dit</a:t>
            </a:r>
            <a:r>
              <a:rPr lang="en-US" dirty="0" smtClean="0"/>
              <a:t> </a:t>
            </a:r>
            <a:r>
              <a:rPr lang="en-US" dirty="0" err="1" smtClean="0"/>
              <a:t>impliceert</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nl-NL" dirty="0"/>
              <a:t>d</a:t>
            </a:r>
            <a:r>
              <a:rPr lang="nl-NL" dirty="0" smtClean="0"/>
              <a:t>at nieuwe inzichten (kennis) ontstaan binnen een dynamisch proces dat resulteert in nieuwvormingen in de Engelse taal.</a:t>
            </a:r>
          </a:p>
          <a:p>
            <a:pPr marL="514350" indent="-514350">
              <a:buAutoNum type="arabicPeriod"/>
            </a:pPr>
            <a:r>
              <a:rPr lang="nl-NL" dirty="0"/>
              <a:t>d</a:t>
            </a:r>
            <a:r>
              <a:rPr lang="nl-NL" dirty="0" smtClean="0"/>
              <a:t>at </a:t>
            </a:r>
            <a:r>
              <a:rPr lang="nl-NL" b="1" dirty="0" smtClean="0">
                <a:solidFill>
                  <a:srgbClr val="FF0000"/>
                </a:solidFill>
              </a:rPr>
              <a:t>primaire</a:t>
            </a:r>
            <a:r>
              <a:rPr lang="nl-NL" dirty="0" smtClean="0"/>
              <a:t> termvorming alleen nog in het Engels gebeurt en alle andere talen aan </a:t>
            </a:r>
            <a:r>
              <a:rPr lang="nl-NL" b="1" dirty="0" smtClean="0">
                <a:solidFill>
                  <a:srgbClr val="FF0000"/>
                </a:solidFill>
              </a:rPr>
              <a:t>secundaire termvormig </a:t>
            </a:r>
            <a:r>
              <a:rPr lang="nl-NL" dirty="0" smtClean="0"/>
              <a:t>doen</a:t>
            </a:r>
          </a:p>
          <a:p>
            <a:pPr marL="514350" indent="-514350">
              <a:buAutoNum type="arabicPeriod"/>
            </a:pPr>
            <a:r>
              <a:rPr lang="nl-NL" dirty="0"/>
              <a:t>d</a:t>
            </a:r>
            <a:r>
              <a:rPr lang="nl-NL" dirty="0" smtClean="0"/>
              <a:t>at omdat het Engels de taal geworden is van creatief denken en praten en schrijven over innovatie, domeinverlies en functieverlies in andere talen onvermijdelijk is? </a:t>
            </a:r>
            <a:endParaRPr lang="nl-NL" dirty="0"/>
          </a:p>
        </p:txBody>
      </p:sp>
    </p:spTree>
    <p:extLst>
      <p:ext uri="{BB962C8B-B14F-4D97-AF65-F5344CB8AC3E}">
        <p14:creationId xmlns:p14="http://schemas.microsoft.com/office/powerpoint/2010/main" val="7954533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In </a:t>
            </a:r>
            <a:r>
              <a:rPr lang="en-US" dirty="0" err="1" smtClean="0"/>
              <a:t>meertalig</a:t>
            </a:r>
            <a:r>
              <a:rPr lang="en-US" dirty="0" smtClean="0"/>
              <a:t> Europa? (24 </a:t>
            </a:r>
            <a:r>
              <a:rPr lang="en-US" dirty="0" err="1" smtClean="0"/>
              <a:t>officiële</a:t>
            </a:r>
            <a:r>
              <a:rPr lang="en-US" dirty="0" smtClean="0"/>
              <a:t> </a:t>
            </a:r>
            <a:r>
              <a:rPr lang="en-US" dirty="0" err="1" smtClean="0"/>
              <a:t>talen</a:t>
            </a:r>
            <a:r>
              <a:rPr lang="en-US" dirty="0" smtClean="0"/>
              <a:t>)</a:t>
            </a:r>
            <a:endParaRPr lang="en-US" dirty="0"/>
          </a:p>
        </p:txBody>
      </p:sp>
    </p:spTree>
    <p:extLst>
      <p:ext uri="{BB962C8B-B14F-4D97-AF65-F5344CB8AC3E}">
        <p14:creationId xmlns:p14="http://schemas.microsoft.com/office/powerpoint/2010/main" val="4314269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lnSpcReduction="10000"/>
          </a:bodyPr>
          <a:lstStyle/>
          <a:p>
            <a:pPr marL="0" indent="0">
              <a:buNone/>
            </a:pPr>
            <a:r>
              <a:rPr lang="nl-BE" dirty="0"/>
              <a:t>Als zowel </a:t>
            </a:r>
            <a:r>
              <a:rPr lang="nl-BE" dirty="0" smtClean="0"/>
              <a:t>onderzoek en ontwikkeling als onderwijs en </a:t>
            </a:r>
            <a:r>
              <a:rPr lang="nl-BE" dirty="0"/>
              <a:t>beleidsvorming het Engels als eerste taal gebruiken, riskeren we domeinverlies en/of functieverlies in alle andere talen. </a:t>
            </a:r>
            <a:endParaRPr lang="nl-BE" dirty="0" smtClean="0"/>
          </a:p>
          <a:p>
            <a:pPr marL="0" indent="0">
              <a:buNone/>
            </a:pPr>
            <a:r>
              <a:rPr lang="nl-BE" dirty="0" smtClean="0"/>
              <a:t>Dat </a:t>
            </a:r>
            <a:r>
              <a:rPr lang="nl-BE" dirty="0"/>
              <a:t>wil zeggen dat er niet meer ten volle kan worden nagedacht, gedoceerd, gepubliceerd en gediscussieerd, over een aantal vakgebieden in die talen omdat de terminologie niet meer actief wordt ontwikkeld. </a:t>
            </a:r>
            <a:endParaRPr lang="en-US" dirty="0"/>
          </a:p>
        </p:txBody>
      </p:sp>
      <p:sp>
        <p:nvSpPr>
          <p:cNvPr id="4" name="Title 3"/>
          <p:cNvSpPr>
            <a:spLocks noGrp="1"/>
          </p:cNvSpPr>
          <p:nvPr>
            <p:ph type="title"/>
          </p:nvPr>
        </p:nvSpPr>
        <p:spPr/>
        <p:txBody>
          <a:bodyPr/>
          <a:lstStyle/>
          <a:p>
            <a:r>
              <a:rPr lang="en-US" dirty="0" err="1"/>
              <a:t>S</a:t>
            </a:r>
            <a:r>
              <a:rPr lang="en-US" dirty="0" err="1" smtClean="0"/>
              <a:t>telling</a:t>
            </a:r>
            <a:r>
              <a:rPr lang="en-US" dirty="0" smtClean="0"/>
              <a:t> 2</a:t>
            </a:r>
            <a:endParaRPr lang="en-US" dirty="0"/>
          </a:p>
        </p:txBody>
      </p:sp>
    </p:spTree>
    <p:extLst>
      <p:ext uri="{BB962C8B-B14F-4D97-AF65-F5344CB8AC3E}">
        <p14:creationId xmlns:p14="http://schemas.microsoft.com/office/powerpoint/2010/main" val="12234866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lnSpcReduction="10000"/>
          </a:bodyPr>
          <a:lstStyle/>
          <a:p>
            <a:pPr marL="0" indent="0">
              <a:buNone/>
            </a:pPr>
            <a:r>
              <a:rPr lang="nl-BE" sz="3200" dirty="0" smtClean="0"/>
              <a:t>Nederlandstalige en </a:t>
            </a:r>
            <a:r>
              <a:rPr lang="nl-BE" dirty="0" smtClean="0"/>
              <a:t>andere niet-Engelstalige</a:t>
            </a:r>
            <a:r>
              <a:rPr lang="nl-BE" sz="3200" dirty="0" smtClean="0"/>
              <a:t> vakspecialisten maar ook tekstschrijvers en vertalers zullen aan </a:t>
            </a:r>
            <a:r>
              <a:rPr lang="nl-BE" sz="3200" b="1" dirty="0" smtClean="0">
                <a:solidFill>
                  <a:schemeClr val="accent2">
                    <a:lumMod val="75000"/>
                  </a:schemeClr>
                </a:solidFill>
              </a:rPr>
              <a:t>secundaire termvorming </a:t>
            </a:r>
            <a:r>
              <a:rPr lang="nl-BE" sz="3200" dirty="0" smtClean="0"/>
              <a:t>moeten doen, d.w.z. dat ze neologismen zullen </a:t>
            </a:r>
            <a:r>
              <a:rPr lang="nl-BE" dirty="0" smtClean="0"/>
              <a:t>creëren in het Nederlands of in een andere taal.</a:t>
            </a:r>
          </a:p>
          <a:p>
            <a:pPr marL="0" indent="0">
              <a:buNone/>
            </a:pPr>
            <a:r>
              <a:rPr lang="nl-BE" sz="3200" dirty="0" smtClean="0"/>
              <a:t>Ze zullen nieuwvormingen bedenken op basis van wat ze begrepen hebben in het Engels (nieuwe begripseenheden uitdrukken in een andere taal).</a:t>
            </a:r>
          </a:p>
          <a:p>
            <a:pPr marL="0" indent="0">
              <a:buNone/>
            </a:pPr>
            <a:endParaRPr lang="nl-BE" sz="3200" dirty="0" smtClean="0"/>
          </a:p>
        </p:txBody>
      </p:sp>
      <p:sp>
        <p:nvSpPr>
          <p:cNvPr id="4" name="Title 3"/>
          <p:cNvSpPr>
            <a:spLocks noGrp="1"/>
          </p:cNvSpPr>
          <p:nvPr>
            <p:ph type="title"/>
          </p:nvPr>
        </p:nvSpPr>
        <p:spPr/>
        <p:txBody>
          <a:bodyPr/>
          <a:lstStyle/>
          <a:p>
            <a:r>
              <a:rPr lang="en-US" dirty="0" err="1"/>
              <a:t>S</a:t>
            </a:r>
            <a:r>
              <a:rPr lang="en-US" dirty="0" err="1" smtClean="0"/>
              <a:t>telling</a:t>
            </a:r>
            <a:r>
              <a:rPr lang="en-US" dirty="0" smtClean="0"/>
              <a:t> 3</a:t>
            </a:r>
            <a:endParaRPr lang="en-US" dirty="0"/>
          </a:p>
        </p:txBody>
      </p:sp>
    </p:spTree>
    <p:extLst>
      <p:ext uri="{BB962C8B-B14F-4D97-AF65-F5344CB8AC3E}">
        <p14:creationId xmlns:p14="http://schemas.microsoft.com/office/powerpoint/2010/main" val="23390516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a:t>
            </a:r>
            <a:r>
              <a:rPr lang="en-US" dirty="0" err="1" smtClean="0"/>
              <a:t>verzicht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err="1" smtClean="0"/>
              <a:t>Inleiding</a:t>
            </a:r>
            <a:endParaRPr lang="en-US" dirty="0" smtClean="0"/>
          </a:p>
          <a:p>
            <a:pPr lvl="1"/>
            <a:r>
              <a:rPr lang="en-US" dirty="0" err="1" smtClean="0"/>
              <a:t>Wat</a:t>
            </a:r>
            <a:r>
              <a:rPr lang="en-US" dirty="0" smtClean="0"/>
              <a:t> is </a:t>
            </a:r>
            <a:r>
              <a:rPr lang="en-US" dirty="0" err="1" smtClean="0"/>
              <a:t>een</a:t>
            </a:r>
            <a:r>
              <a:rPr lang="en-US" dirty="0" smtClean="0"/>
              <a:t> term?</a:t>
            </a:r>
          </a:p>
          <a:p>
            <a:pPr lvl="1"/>
            <a:r>
              <a:rPr lang="en-US" dirty="0" err="1" smtClean="0"/>
              <a:t>Termen</a:t>
            </a:r>
            <a:r>
              <a:rPr lang="en-US" dirty="0" smtClean="0"/>
              <a:t> in context</a:t>
            </a:r>
          </a:p>
          <a:p>
            <a:pPr lvl="1"/>
            <a:r>
              <a:rPr lang="en-US" dirty="0" smtClean="0"/>
              <a:t>De term </a:t>
            </a:r>
            <a:r>
              <a:rPr lang="en-US" dirty="0" err="1" smtClean="0"/>
              <a:t>als</a:t>
            </a:r>
            <a:r>
              <a:rPr lang="en-US" dirty="0" smtClean="0"/>
              <a:t> </a:t>
            </a:r>
            <a:r>
              <a:rPr lang="en-US" dirty="0" err="1" smtClean="0"/>
              <a:t>studieobject</a:t>
            </a:r>
            <a:endParaRPr lang="en-US" dirty="0" smtClean="0"/>
          </a:p>
          <a:p>
            <a:pPr marL="571500" indent="-514350">
              <a:buFont typeface="+mj-lt"/>
              <a:buAutoNum type="arabicPeriod"/>
            </a:pPr>
            <a:r>
              <a:rPr lang="en-US" dirty="0" smtClean="0"/>
              <a:t>Stellingen over de impact van het Engels en over </a:t>
            </a:r>
            <a:r>
              <a:rPr lang="en-US" dirty="0" err="1" smtClean="0"/>
              <a:t>primaire</a:t>
            </a:r>
            <a:r>
              <a:rPr lang="en-US" dirty="0" smtClean="0"/>
              <a:t> en </a:t>
            </a:r>
            <a:r>
              <a:rPr lang="en-US" dirty="0" err="1" smtClean="0"/>
              <a:t>secundaire</a:t>
            </a:r>
            <a:r>
              <a:rPr lang="en-US" dirty="0" smtClean="0"/>
              <a:t> </a:t>
            </a:r>
            <a:r>
              <a:rPr lang="en-US" dirty="0" err="1" smtClean="0"/>
              <a:t>termvorming</a:t>
            </a:r>
            <a:endParaRPr lang="en-US" dirty="0" smtClean="0"/>
          </a:p>
          <a:p>
            <a:pPr marL="571500" indent="-514350">
              <a:buFont typeface="+mj-lt"/>
              <a:buAutoNum type="arabicPeriod"/>
            </a:pPr>
            <a:r>
              <a:rPr lang="en-US" dirty="0" smtClean="0"/>
              <a:t>Euro-</a:t>
            </a:r>
            <a:r>
              <a:rPr lang="en-US" dirty="0" err="1" smtClean="0"/>
              <a:t>Nederlands</a:t>
            </a:r>
            <a:r>
              <a:rPr lang="en-US" dirty="0" smtClean="0"/>
              <a:t> en </a:t>
            </a:r>
            <a:r>
              <a:rPr lang="en-US" dirty="0" err="1" smtClean="0"/>
              <a:t>Noord-Zuid</a:t>
            </a:r>
            <a:r>
              <a:rPr lang="en-US" dirty="0" smtClean="0"/>
              <a:t> </a:t>
            </a:r>
            <a:r>
              <a:rPr lang="en-US" dirty="0" err="1" smtClean="0"/>
              <a:t>variatie</a:t>
            </a:r>
            <a:endParaRPr lang="en-US" dirty="0" smtClean="0"/>
          </a:p>
          <a:p>
            <a:pPr marL="571500" indent="-514350">
              <a:buFont typeface="+mj-lt"/>
              <a:buAutoNum type="arabicPeriod"/>
            </a:pPr>
            <a:endParaRPr lang="en-US" dirty="0" smtClean="0"/>
          </a:p>
        </p:txBody>
      </p:sp>
    </p:spTree>
    <p:extLst>
      <p:ext uri="{BB962C8B-B14F-4D97-AF65-F5344CB8AC3E}">
        <p14:creationId xmlns:p14="http://schemas.microsoft.com/office/powerpoint/2010/main" val="36203895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t>
            </a:r>
            <a:r>
              <a:rPr lang="en-US" dirty="0" err="1" smtClean="0"/>
              <a:t>telling</a:t>
            </a:r>
            <a:r>
              <a:rPr lang="en-US" dirty="0" smtClean="0"/>
              <a:t> 4</a:t>
            </a:r>
            <a:endParaRPr lang="en-US" dirty="0"/>
          </a:p>
        </p:txBody>
      </p:sp>
      <p:sp>
        <p:nvSpPr>
          <p:cNvPr id="3" name="Content Placeholder 2"/>
          <p:cNvSpPr>
            <a:spLocks noGrp="1"/>
          </p:cNvSpPr>
          <p:nvPr>
            <p:ph idx="1"/>
          </p:nvPr>
        </p:nvSpPr>
        <p:spPr/>
        <p:txBody>
          <a:bodyPr/>
          <a:lstStyle/>
          <a:p>
            <a:r>
              <a:rPr lang="nl-NL" dirty="0" smtClean="0"/>
              <a:t>Heel veel Europeanen gebruiken het Engels als werktaal.</a:t>
            </a:r>
          </a:p>
          <a:p>
            <a:r>
              <a:rPr lang="nl-NL" dirty="0" smtClean="0"/>
              <a:t>Nieuwe Engelse woorden worden ook door niet-eerste-taal-sprekers gecreëerd</a:t>
            </a:r>
            <a:endParaRPr lang="nl-NL" dirty="0"/>
          </a:p>
        </p:txBody>
      </p:sp>
    </p:spTree>
    <p:extLst>
      <p:ext uri="{BB962C8B-B14F-4D97-AF65-F5344CB8AC3E}">
        <p14:creationId xmlns:p14="http://schemas.microsoft.com/office/powerpoint/2010/main" val="9665877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 juiste term zoeken  </a:t>
            </a:r>
            <a:endParaRPr lang="nl-NL" dirty="0"/>
          </a:p>
        </p:txBody>
      </p:sp>
      <p:pic>
        <p:nvPicPr>
          <p:cNvPr id="6" name="Content Placeholder 5" descr="nieuwewoorden.gif"/>
          <p:cNvPicPr>
            <a:picLocks noGrp="1" noChangeAspect="1"/>
          </p:cNvPicPr>
          <p:nvPr>
            <p:ph idx="1"/>
          </p:nvPr>
        </p:nvPicPr>
        <p:blipFill>
          <a:blip r:embed="rId2">
            <a:extLst>
              <a:ext uri="{28A0092B-C50C-407E-A947-70E740481C1C}">
                <a14:useLocalDpi xmlns:a14="http://schemas.microsoft.com/office/drawing/2010/main" val="0"/>
              </a:ext>
            </a:extLst>
          </a:blip>
          <a:srcRect t="7034" b="7034"/>
          <a:stretch>
            <a:fillRect/>
          </a:stretch>
        </p:blipFill>
        <p:spPr/>
      </p:pic>
    </p:spTree>
    <p:extLst>
      <p:ext uri="{BB962C8B-B14F-4D97-AF65-F5344CB8AC3E}">
        <p14:creationId xmlns:p14="http://schemas.microsoft.com/office/powerpoint/2010/main" val="19192862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8507288" cy="4525963"/>
          </a:xfrm>
        </p:spPr>
        <p:txBody>
          <a:bodyPr>
            <a:normAutofit/>
          </a:bodyPr>
          <a:lstStyle/>
          <a:p>
            <a:pPr marL="0" indent="0">
              <a:buNone/>
            </a:pPr>
            <a:endParaRPr lang="nl-BE" sz="4000" dirty="0" smtClean="0"/>
          </a:p>
          <a:p>
            <a:pPr marL="0" indent="0">
              <a:buNone/>
            </a:pPr>
            <a:r>
              <a:rPr lang="nl-BE" sz="4400" dirty="0" smtClean="0"/>
              <a:t>doet zich voor binnen een groep van vaktaalgebruikers die van gedachten wisselen in dezelfde taal.</a:t>
            </a:r>
          </a:p>
        </p:txBody>
      </p:sp>
      <p:sp>
        <p:nvSpPr>
          <p:cNvPr id="4" name="Title 3"/>
          <p:cNvSpPr>
            <a:spLocks noGrp="1"/>
          </p:cNvSpPr>
          <p:nvPr>
            <p:ph type="title"/>
          </p:nvPr>
        </p:nvSpPr>
        <p:spPr/>
        <p:txBody>
          <a:bodyPr/>
          <a:lstStyle/>
          <a:p>
            <a:r>
              <a:rPr lang="en-US" dirty="0" smtClean="0"/>
              <a:t>Primaire </a:t>
            </a:r>
            <a:r>
              <a:rPr lang="en-US" dirty="0" err="1" smtClean="0"/>
              <a:t>termvorming</a:t>
            </a:r>
            <a:endParaRPr lang="en-US" dirty="0"/>
          </a:p>
        </p:txBody>
      </p:sp>
    </p:spTree>
    <p:extLst>
      <p:ext uri="{BB962C8B-B14F-4D97-AF65-F5344CB8AC3E}">
        <p14:creationId xmlns:p14="http://schemas.microsoft.com/office/powerpoint/2010/main" val="12208252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sz="4000" dirty="0"/>
              <a:t>Bij secundaire termvorming wordt een equivalent gezocht in taal B voor een begripseenheid die eerder al werd verwoord in taal A. </a:t>
            </a:r>
          </a:p>
          <a:p>
            <a:pPr marL="0" indent="0">
              <a:buNone/>
            </a:pPr>
            <a:endParaRPr lang="en-US" dirty="0"/>
          </a:p>
        </p:txBody>
      </p:sp>
      <p:sp>
        <p:nvSpPr>
          <p:cNvPr id="4" name="Title 3"/>
          <p:cNvSpPr>
            <a:spLocks noGrp="1"/>
          </p:cNvSpPr>
          <p:nvPr>
            <p:ph type="title"/>
          </p:nvPr>
        </p:nvSpPr>
        <p:spPr/>
        <p:txBody>
          <a:bodyPr/>
          <a:lstStyle/>
          <a:p>
            <a:r>
              <a:rPr lang="en-US" dirty="0" smtClean="0"/>
              <a:t>Secundaire </a:t>
            </a:r>
            <a:r>
              <a:rPr lang="en-US" dirty="0" err="1" smtClean="0"/>
              <a:t>termvorming</a:t>
            </a:r>
            <a:endParaRPr lang="en-US" dirty="0"/>
          </a:p>
        </p:txBody>
      </p:sp>
    </p:spTree>
    <p:extLst>
      <p:ext uri="{BB962C8B-B14F-4D97-AF65-F5344CB8AC3E}">
        <p14:creationId xmlns:p14="http://schemas.microsoft.com/office/powerpoint/2010/main" val="28337780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 Franse Taalpolitiek</a:t>
            </a:r>
            <a:endParaRPr lang="nl-NL" dirty="0"/>
          </a:p>
        </p:txBody>
      </p:sp>
      <p:sp>
        <p:nvSpPr>
          <p:cNvPr id="3" name="Content Placeholder 2"/>
          <p:cNvSpPr>
            <a:spLocks noGrp="1"/>
          </p:cNvSpPr>
          <p:nvPr>
            <p:ph idx="1"/>
          </p:nvPr>
        </p:nvSpPr>
        <p:spPr/>
        <p:txBody>
          <a:bodyPr>
            <a:normAutofit lnSpcReduction="10000"/>
          </a:bodyPr>
          <a:lstStyle/>
          <a:p>
            <a:pPr marL="0" indent="0">
              <a:buNone/>
            </a:pPr>
            <a:r>
              <a:rPr lang="nl-NL" dirty="0" smtClean="0"/>
              <a:t>Voor het Frans bestaat er een lange traditie in het bestuderen van en het bedenken van neologismen onder supervisie van de </a:t>
            </a:r>
            <a:r>
              <a:rPr lang="nl-NL" i="1" dirty="0" err="1" smtClean="0"/>
              <a:t>académie</a:t>
            </a:r>
            <a:r>
              <a:rPr lang="nl-NL" i="1" dirty="0" smtClean="0"/>
              <a:t> </a:t>
            </a:r>
            <a:r>
              <a:rPr lang="nl-NL" i="1" dirty="0" err="1" smtClean="0"/>
              <a:t>française</a:t>
            </a:r>
            <a:r>
              <a:rPr lang="nl-NL" i="1" dirty="0" smtClean="0"/>
              <a:t>.</a:t>
            </a:r>
          </a:p>
          <a:p>
            <a:pPr marL="0" indent="0">
              <a:buNone/>
            </a:pPr>
            <a:r>
              <a:rPr lang="nl-NL" dirty="0" smtClean="0"/>
              <a:t>Een van de doelstellingen: een Franse term bedenken voor elk “mot </a:t>
            </a:r>
            <a:r>
              <a:rPr lang="nl-NL" dirty="0" err="1" smtClean="0"/>
              <a:t>anglo-saxon</a:t>
            </a:r>
            <a:r>
              <a:rPr lang="nl-NL" dirty="0" smtClean="0"/>
              <a:t>”.</a:t>
            </a:r>
          </a:p>
          <a:p>
            <a:pPr marL="0" indent="0">
              <a:buNone/>
            </a:pPr>
            <a:endParaRPr lang="nl-NL" i="1" dirty="0" smtClean="0"/>
          </a:p>
          <a:p>
            <a:pPr marL="0" indent="0">
              <a:buNone/>
            </a:pPr>
            <a:r>
              <a:rPr lang="nl-NL" dirty="0" smtClean="0"/>
              <a:t>Er zijn 17</a:t>
            </a:r>
            <a:r>
              <a:rPr lang="nl-NL" dirty="0"/>
              <a:t> </a:t>
            </a:r>
            <a:r>
              <a:rPr lang="nl-NL" dirty="0" smtClean="0"/>
              <a:t>commissies die verantwoordelijk zijn voor neologismen in 17 vakgebieden</a:t>
            </a:r>
          </a:p>
          <a:p>
            <a:pPr marL="0" indent="0">
              <a:buNone/>
            </a:pPr>
            <a:endParaRPr lang="en-US" dirty="0"/>
          </a:p>
        </p:txBody>
      </p:sp>
    </p:spTree>
    <p:extLst>
      <p:ext uri="{BB962C8B-B14F-4D97-AF65-F5344CB8AC3E}">
        <p14:creationId xmlns:p14="http://schemas.microsoft.com/office/powerpoint/2010/main" val="42754033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Belangrijke</a:t>
            </a:r>
            <a:r>
              <a:rPr lang="en-US" dirty="0" smtClean="0"/>
              <a:t> </a:t>
            </a:r>
            <a:r>
              <a:rPr lang="en-US" dirty="0" err="1" smtClean="0"/>
              <a:t>vaststelling</a:t>
            </a:r>
            <a:endParaRPr lang="en-US" dirty="0"/>
          </a:p>
        </p:txBody>
      </p:sp>
      <p:sp>
        <p:nvSpPr>
          <p:cNvPr id="3" name="Content Placeholder 2"/>
          <p:cNvSpPr>
            <a:spLocks noGrp="1"/>
          </p:cNvSpPr>
          <p:nvPr>
            <p:ph idx="1"/>
          </p:nvPr>
        </p:nvSpPr>
        <p:spPr/>
        <p:txBody>
          <a:bodyPr/>
          <a:lstStyle/>
          <a:p>
            <a:pPr marL="0" indent="0">
              <a:buNone/>
            </a:pPr>
            <a:r>
              <a:rPr lang="nl-BE" dirty="0"/>
              <a:t>F</a:t>
            </a:r>
            <a:r>
              <a:rPr lang="nl-BE" dirty="0" smtClean="0"/>
              <a:t>ranstalige wetenschappers (b.v.moleculaire biologen) slagen er </a:t>
            </a:r>
            <a:r>
              <a:rPr lang="nl-BE" dirty="0"/>
              <a:t>ondanks ernstige </a:t>
            </a:r>
            <a:r>
              <a:rPr lang="nl-BE" dirty="0" smtClean="0"/>
              <a:t>inspanningen niet altijd in </a:t>
            </a:r>
            <a:r>
              <a:rPr lang="nl-BE" dirty="0"/>
              <a:t>een Franse term te creëren. </a:t>
            </a:r>
            <a:endParaRPr lang="nl-BE" dirty="0" smtClean="0"/>
          </a:p>
          <a:p>
            <a:pPr marL="0" indent="0">
              <a:buNone/>
            </a:pPr>
            <a:r>
              <a:rPr lang="nl-BE" dirty="0" smtClean="0"/>
              <a:t>Secundaire termvorming is soms onmogelijk, b.v. </a:t>
            </a:r>
            <a:r>
              <a:rPr lang="nl-BE" i="1" dirty="0" smtClean="0">
                <a:solidFill>
                  <a:srgbClr val="FF6600"/>
                </a:solidFill>
              </a:rPr>
              <a:t>botnet</a:t>
            </a:r>
          </a:p>
          <a:p>
            <a:pPr marL="0" indent="0">
              <a:buNone/>
            </a:pPr>
            <a:endParaRPr lang="nl-BE" dirty="0" smtClean="0"/>
          </a:p>
        </p:txBody>
      </p:sp>
    </p:spTree>
    <p:extLst>
      <p:ext uri="{BB962C8B-B14F-4D97-AF65-F5344CB8AC3E}">
        <p14:creationId xmlns:p14="http://schemas.microsoft.com/office/powerpoint/2010/main" val="14208731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93658" y="2305606"/>
            <a:ext cx="6426714" cy="1747769"/>
          </a:xfrm>
        </p:spPr>
        <p:txBody>
          <a:bodyPr>
            <a:normAutofit fontScale="90000"/>
          </a:bodyPr>
          <a:lstStyle/>
          <a:p>
            <a:pPr>
              <a:lnSpc>
                <a:spcPct val="150000"/>
              </a:lnSpc>
            </a:pPr>
            <a:r>
              <a:rPr lang="nl-NL" sz="4800" dirty="0" smtClean="0"/>
              <a:t>3. Euro-Nederlands en Noord-Zuidvariatie </a:t>
            </a:r>
            <a:br>
              <a:rPr lang="nl-NL" sz="4800" dirty="0" smtClean="0"/>
            </a:br>
            <a:r>
              <a:rPr lang="nl-NL" sz="2200" dirty="0" smtClean="0"/>
              <a:t>(met dank aan Jeroen </a:t>
            </a:r>
            <a:r>
              <a:rPr lang="nl-NL" sz="2200" dirty="0" err="1" smtClean="0"/>
              <a:t>Aspeslagh</a:t>
            </a:r>
            <a:r>
              <a:rPr lang="nl-NL" sz="2200" dirty="0" smtClean="0"/>
              <a:t>, </a:t>
            </a:r>
            <a:r>
              <a:rPr lang="nl-NL" sz="2200" dirty="0" err="1" smtClean="0"/>
              <a:t>Terminoloog</a:t>
            </a:r>
            <a:r>
              <a:rPr lang="nl-NL" sz="2200" dirty="0" smtClean="0"/>
              <a:t> bij EC, voor de voorbeelden </a:t>
            </a:r>
            <a:br>
              <a:rPr lang="nl-NL" sz="2200" dirty="0" smtClean="0"/>
            </a:br>
            <a:r>
              <a:rPr lang="nl-NL" sz="2000" dirty="0" smtClean="0"/>
              <a:t>Contactgegevens</a:t>
            </a:r>
            <a:r>
              <a:rPr lang="nl-NL" sz="2000" dirty="0"/>
              <a:t>: </a:t>
            </a:r>
            <a:r>
              <a:rPr lang="nl-NL" sz="2000" dirty="0" err="1">
                <a:solidFill>
                  <a:srgbClr val="ED7D31"/>
                </a:solidFill>
              </a:rPr>
              <a:t>jeroen.aspeslagh@ec.europa.eu</a:t>
            </a:r>
            <a:r>
              <a:rPr lang="nl-NL" sz="2000" dirty="0">
                <a:solidFill>
                  <a:srgbClr val="ED7D31"/>
                </a:solidFill>
              </a:rPr>
              <a:t/>
            </a:r>
            <a:br>
              <a:rPr lang="nl-NL" sz="2000" dirty="0">
                <a:solidFill>
                  <a:srgbClr val="ED7D31"/>
                </a:solidFill>
              </a:rPr>
            </a:br>
            <a:r>
              <a:rPr lang="nl-NL" sz="2200" dirty="0" smtClean="0"/>
              <a:t>)</a:t>
            </a:r>
            <a:br>
              <a:rPr lang="nl-NL" sz="2200" dirty="0" smtClean="0"/>
            </a:br>
            <a:endParaRPr lang="nl-NL" sz="2200" dirty="0"/>
          </a:p>
        </p:txBody>
      </p:sp>
      <p:sp>
        <p:nvSpPr>
          <p:cNvPr id="6" name="TextBox 5"/>
          <p:cNvSpPr txBox="1"/>
          <p:nvPr/>
        </p:nvSpPr>
        <p:spPr>
          <a:xfrm>
            <a:off x="3476129" y="5292825"/>
            <a:ext cx="2210862" cy="1292662"/>
          </a:xfrm>
          <a:prstGeom prst="rect">
            <a:avLst/>
          </a:prstGeom>
          <a:noFill/>
        </p:spPr>
        <p:txBody>
          <a:bodyPr wrap="none" rtlCol="0">
            <a:spAutoFit/>
          </a:bodyPr>
          <a:lstStyle/>
          <a:p>
            <a:pPr algn="ctr"/>
            <a:r>
              <a:rPr lang="nl-NL" sz="1600" dirty="0">
                <a:solidFill>
                  <a:srgbClr val="FFFFFF"/>
                </a:solidFill>
              </a:rPr>
              <a:t>Jeroen Aspeslagh</a:t>
            </a:r>
          </a:p>
          <a:p>
            <a:pPr algn="ctr"/>
            <a:endParaRPr lang="nl-NL" sz="800" dirty="0">
              <a:solidFill>
                <a:srgbClr val="FFFFFF"/>
              </a:solidFill>
            </a:endParaRPr>
          </a:p>
          <a:p>
            <a:pPr algn="ctr"/>
            <a:r>
              <a:rPr lang="nl-NL" sz="1000" dirty="0">
                <a:solidFill>
                  <a:srgbClr val="FFFFFF"/>
                </a:solidFill>
              </a:rPr>
              <a:t>Kwaliteits- en terminologiecoördinator </a:t>
            </a:r>
          </a:p>
          <a:p>
            <a:pPr algn="ctr"/>
            <a:r>
              <a:rPr lang="nl-NL" sz="1000" dirty="0">
                <a:solidFill>
                  <a:srgbClr val="FFFFFF"/>
                </a:solidFill>
              </a:rPr>
              <a:t>Nederlandse taalafdeling</a:t>
            </a:r>
          </a:p>
          <a:p>
            <a:pPr algn="ctr"/>
            <a:r>
              <a:rPr lang="nl-NL" sz="1000" dirty="0">
                <a:solidFill>
                  <a:srgbClr val="FFFFFF"/>
                </a:solidFill>
              </a:rPr>
              <a:t>Directoraat-generaal Vertaling</a:t>
            </a:r>
          </a:p>
          <a:p>
            <a:pPr algn="ctr"/>
            <a:r>
              <a:rPr lang="nl-NL" sz="1400" dirty="0">
                <a:solidFill>
                  <a:srgbClr val="FFFFFF"/>
                </a:solidFill>
              </a:rPr>
              <a:t>Europese Commissie</a:t>
            </a:r>
          </a:p>
          <a:p>
            <a:pPr algn="ctr"/>
            <a:r>
              <a:rPr lang="nl-NL" sz="1000" dirty="0">
                <a:solidFill>
                  <a:srgbClr val="FFFFFF"/>
                </a:solidFill>
              </a:rPr>
              <a:t>jeroen.aspeslagh@ec.europa.eu</a:t>
            </a:r>
          </a:p>
        </p:txBody>
      </p:sp>
    </p:spTree>
    <p:extLst>
      <p:ext uri="{BB962C8B-B14F-4D97-AF65-F5344CB8AC3E}">
        <p14:creationId xmlns:p14="http://schemas.microsoft.com/office/powerpoint/2010/main" val="25960663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Nederlands</a:t>
            </a:r>
            <a:r>
              <a:rPr lang="en-US" dirty="0" smtClean="0"/>
              <a:t> in </a:t>
            </a:r>
            <a:r>
              <a:rPr lang="en-US" dirty="0" err="1" smtClean="0"/>
              <a:t>Noord</a:t>
            </a:r>
            <a:r>
              <a:rPr lang="en-US" dirty="0" smtClean="0"/>
              <a:t> en </a:t>
            </a:r>
            <a:r>
              <a:rPr lang="en-US" dirty="0" err="1" smtClean="0"/>
              <a:t>Zuid</a:t>
            </a:r>
            <a:r>
              <a:rPr lang="en-US" dirty="0" smtClean="0"/>
              <a:t> en Europa</a:t>
            </a:r>
            <a:endParaRPr lang="en-US" dirty="0"/>
          </a:p>
        </p:txBody>
      </p:sp>
      <p:sp>
        <p:nvSpPr>
          <p:cNvPr id="3" name="Content Placeholder 2"/>
          <p:cNvSpPr>
            <a:spLocks noGrp="1"/>
          </p:cNvSpPr>
          <p:nvPr>
            <p:ph idx="1"/>
          </p:nvPr>
        </p:nvSpPr>
        <p:spPr>
          <a:xfrm>
            <a:off x="457200" y="1417639"/>
            <a:ext cx="8229600" cy="5060994"/>
          </a:xfrm>
        </p:spPr>
        <p:txBody>
          <a:bodyPr>
            <a:normAutofit fontScale="55000" lnSpcReduction="20000"/>
          </a:bodyPr>
          <a:lstStyle/>
          <a:p>
            <a:pPr marL="457200" lvl="0" indent="-457200" defTabSz="914400">
              <a:lnSpc>
                <a:spcPct val="160000"/>
              </a:lnSpc>
              <a:spcBef>
                <a:spcPts val="1000"/>
              </a:spcBef>
              <a:buFont typeface="+mj-lt"/>
              <a:buAutoNum type="arabicPeriod"/>
              <a:defRPr/>
            </a:pPr>
            <a:r>
              <a:rPr lang="nl-NL" sz="4800" dirty="0" smtClean="0">
                <a:solidFill>
                  <a:srgbClr val="203864"/>
                </a:solidFill>
                <a:cs typeface="Times New Roman" panose="02020603050405020304" pitchFamily="18" charset="0"/>
              </a:rPr>
              <a:t>Het spanningsveld</a:t>
            </a:r>
            <a:r>
              <a:rPr lang="nl-NL" sz="4800" dirty="0">
                <a:solidFill>
                  <a:srgbClr val="203864"/>
                </a:solidFill>
                <a:cs typeface="Times New Roman" panose="02020603050405020304" pitchFamily="18" charset="0"/>
              </a:rPr>
              <a:t>: enkele stellingen en voorbeelden</a:t>
            </a:r>
          </a:p>
          <a:p>
            <a:pPr marL="457200" lvl="0" indent="-457200" defTabSz="914400">
              <a:lnSpc>
                <a:spcPct val="160000"/>
              </a:lnSpc>
              <a:spcBef>
                <a:spcPts val="1000"/>
              </a:spcBef>
              <a:buFont typeface="+mj-lt"/>
              <a:buAutoNum type="arabicPeriod"/>
              <a:defRPr/>
            </a:pPr>
            <a:r>
              <a:rPr lang="nl-NL" sz="4800" dirty="0">
                <a:solidFill>
                  <a:srgbClr val="203864"/>
                </a:solidFill>
                <a:cs typeface="Times New Roman" panose="02020603050405020304" pitchFamily="18" charset="0"/>
              </a:rPr>
              <a:t>Behoefte aan duiding en overleg: </a:t>
            </a:r>
            <a:br>
              <a:rPr lang="nl-NL" sz="4800" dirty="0">
                <a:solidFill>
                  <a:srgbClr val="203864"/>
                </a:solidFill>
                <a:cs typeface="Times New Roman" panose="02020603050405020304" pitchFamily="18" charset="0"/>
              </a:rPr>
            </a:br>
            <a:r>
              <a:rPr lang="nl-NL" sz="4800" dirty="0" smtClean="0">
                <a:solidFill>
                  <a:srgbClr val="203864"/>
                </a:solidFill>
                <a:cs typeface="Times New Roman" panose="02020603050405020304" pitchFamily="18" charset="0"/>
                <a:sym typeface="Wingdings" panose="05000000000000000000" pitchFamily="2" charset="2"/>
              </a:rPr>
              <a:t>De </a:t>
            </a:r>
            <a:r>
              <a:rPr lang="nl-NL" sz="4800" dirty="0" err="1" smtClean="0">
                <a:solidFill>
                  <a:srgbClr val="203864"/>
                </a:solidFill>
                <a:cs typeface="Times New Roman" panose="02020603050405020304" pitchFamily="18" charset="0"/>
              </a:rPr>
              <a:t>Termraad</a:t>
            </a:r>
            <a:r>
              <a:rPr lang="nl-NL" sz="4800" dirty="0" smtClean="0">
                <a:solidFill>
                  <a:srgbClr val="203864"/>
                </a:solidFill>
                <a:cs typeface="Times New Roman" panose="02020603050405020304" pitchFamily="18" charset="0"/>
              </a:rPr>
              <a:t> </a:t>
            </a:r>
            <a:r>
              <a:rPr lang="nl-NL" sz="4800" dirty="0">
                <a:solidFill>
                  <a:srgbClr val="203864"/>
                </a:solidFill>
                <a:cs typeface="Times New Roman" panose="02020603050405020304" pitchFamily="18" charset="0"/>
              </a:rPr>
              <a:t>Nederlands</a:t>
            </a:r>
          </a:p>
          <a:p>
            <a:pPr marL="457200" lvl="0" indent="-457200" defTabSz="914400">
              <a:lnSpc>
                <a:spcPct val="160000"/>
              </a:lnSpc>
              <a:spcBef>
                <a:spcPts val="1000"/>
              </a:spcBef>
              <a:buFont typeface="+mj-lt"/>
              <a:buAutoNum type="arabicPeriod"/>
              <a:defRPr/>
            </a:pPr>
            <a:r>
              <a:rPr lang="nl-NL" sz="4800" dirty="0">
                <a:solidFill>
                  <a:srgbClr val="203864"/>
                </a:solidFill>
                <a:cs typeface="Times New Roman" panose="02020603050405020304" pitchFamily="18" charset="0"/>
              </a:rPr>
              <a:t>Terminologiebanden smeden: </a:t>
            </a:r>
            <a:br>
              <a:rPr lang="nl-NL" sz="4800" dirty="0">
                <a:solidFill>
                  <a:srgbClr val="203864"/>
                </a:solidFill>
                <a:cs typeface="Times New Roman" panose="02020603050405020304" pitchFamily="18" charset="0"/>
              </a:rPr>
            </a:br>
            <a:r>
              <a:rPr lang="nl-NL" sz="4800" dirty="0">
                <a:solidFill>
                  <a:srgbClr val="203864"/>
                </a:solidFill>
                <a:cs typeface="Times New Roman" panose="02020603050405020304" pitchFamily="18" charset="0"/>
              </a:rPr>
              <a:t>S</a:t>
            </a:r>
            <a:r>
              <a:rPr lang="nl-NL" sz="4800" dirty="0" smtClean="0">
                <a:solidFill>
                  <a:srgbClr val="203864"/>
                </a:solidFill>
                <a:cs typeface="Times New Roman" panose="02020603050405020304" pitchFamily="18" charset="0"/>
              </a:rPr>
              <a:t>amenwerking van de </a:t>
            </a:r>
            <a:r>
              <a:rPr lang="nl-NL" sz="4800" dirty="0" err="1" smtClean="0">
                <a:solidFill>
                  <a:srgbClr val="203864"/>
                </a:solidFill>
                <a:cs typeface="Times New Roman" panose="02020603050405020304" pitchFamily="18" charset="0"/>
              </a:rPr>
              <a:t>Termraad</a:t>
            </a:r>
            <a:r>
              <a:rPr lang="nl-NL" sz="4800" dirty="0" smtClean="0">
                <a:solidFill>
                  <a:srgbClr val="203864"/>
                </a:solidFill>
                <a:cs typeface="Times New Roman" panose="02020603050405020304" pitchFamily="18" charset="0"/>
              </a:rPr>
              <a:t> met  opleidingen Master Vertalen en Master Tolken in Vlaanderen en Nederland</a:t>
            </a:r>
            <a:endParaRPr lang="nl-NL" sz="4800" dirty="0">
              <a:solidFill>
                <a:srgbClr val="203864"/>
              </a:solidFill>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993616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defRPr/>
            </a:pPr>
            <a:endParaRPr lang="nl-NL" sz="2000" i="1" dirty="0">
              <a:solidFill>
                <a:sysClr val="windowText" lastClr="00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91032" y="2527252"/>
            <a:ext cx="8229600" cy="1143000"/>
          </a:xfrm>
        </p:spPr>
        <p:txBody>
          <a:bodyPr/>
          <a:lstStyle/>
          <a:p>
            <a:r>
              <a:rPr lang="en-US" dirty="0" smtClean="0"/>
              <a:t>ENKELE STELLINGEN</a:t>
            </a:r>
            <a:endParaRPr lang="en-US" dirty="0"/>
          </a:p>
        </p:txBody>
      </p:sp>
    </p:spTree>
    <p:extLst>
      <p:ext uri="{BB962C8B-B14F-4D97-AF65-F5344CB8AC3E}">
        <p14:creationId xmlns:p14="http://schemas.microsoft.com/office/powerpoint/2010/main" val="36424541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07075" y="562214"/>
            <a:ext cx="8208275"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r>
              <a:rPr kumimoji="0" lang="nl-NL" sz="2400" b="0"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t>"Een samenhangende terminologie betekent dat </a:t>
            </a:r>
            <a:r>
              <a:rPr kumimoji="0" lang="nl-NL" sz="2400" b="0" u="none" strike="noStrike" kern="1200" cap="none" spc="0" normalizeH="0" baseline="0" noProof="0" dirty="0" smtClean="0">
                <a:ln>
                  <a:noFill/>
                </a:ln>
                <a:solidFill>
                  <a:srgbClr val="ED7D31">
                    <a:lumMod val="75000"/>
                  </a:srgbClr>
                </a:solidFill>
                <a:effectLst/>
                <a:uLnTx/>
                <a:uFillTx/>
                <a:latin typeface="+mj-lt"/>
                <a:ea typeface="+mn-ea"/>
                <a:cs typeface="Times New Roman" panose="02020603050405020304" pitchFamily="18" charset="0"/>
              </a:rPr>
              <a:t>steeds dezelfde termen </a:t>
            </a:r>
            <a:r>
              <a:rPr kumimoji="0" lang="nl-NL" sz="2400" b="0"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t>worden gebruikt </a:t>
            </a:r>
            <a:r>
              <a:rPr kumimoji="0" lang="nl-NL" sz="2400" b="0" u="none" strike="noStrike" kern="1200" cap="none" spc="0" normalizeH="0" baseline="0" noProof="0" dirty="0" smtClean="0">
                <a:ln>
                  <a:noFill/>
                </a:ln>
                <a:solidFill>
                  <a:srgbClr val="ED7D31">
                    <a:lumMod val="75000"/>
                  </a:srgbClr>
                </a:solidFill>
                <a:effectLst/>
                <a:uLnTx/>
                <a:uFillTx/>
                <a:latin typeface="+mj-lt"/>
                <a:ea typeface="+mn-ea"/>
                <a:cs typeface="Times New Roman" panose="02020603050405020304" pitchFamily="18" charset="0"/>
              </a:rPr>
              <a:t>om dezelfde begrippen aan te duiden </a:t>
            </a:r>
            <a:r>
              <a:rPr kumimoji="0" lang="nl-NL" sz="2400" b="0"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t>en dat dezelfde term </a:t>
            </a:r>
            <a:r>
              <a:rPr kumimoji="0" lang="nl-NL" sz="2400" b="0" u="none" strike="noStrike" kern="1200" cap="none" spc="0" normalizeH="0" baseline="0" noProof="0" dirty="0" smtClean="0">
                <a:ln>
                  <a:noFill/>
                </a:ln>
                <a:solidFill>
                  <a:srgbClr val="ED7D31">
                    <a:lumMod val="75000"/>
                  </a:srgbClr>
                </a:solidFill>
                <a:effectLst/>
                <a:uLnTx/>
                <a:uFillTx/>
                <a:latin typeface="+mj-lt"/>
                <a:ea typeface="+mn-ea"/>
                <a:cs typeface="Times New Roman" panose="02020603050405020304" pitchFamily="18" charset="0"/>
              </a:rPr>
              <a:t>niet voor verschillende begrippen </a:t>
            </a:r>
            <a:r>
              <a:rPr kumimoji="0" lang="nl-NL" sz="2400" b="0"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t>wordt gebruikt. </a:t>
            </a:r>
            <a:br>
              <a:rPr kumimoji="0" lang="nl-NL" sz="2400" b="0"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br>
            <a:r>
              <a:rPr kumimoji="0" lang="nl-NL" sz="2400" b="0"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t>Daarmee wordt beoogd geen enkele dubbelzinnigheid, tegenstrijdigheid of twijfel te laten bestaan over de betekenis van een begrip."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1"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Gemeenschappelijke praktische handleiding voor de opstelling van wetgevingsteksten van de Europese Unie, richtsnoer 6, punt 2, </a:t>
            </a:r>
            <a:r>
              <a:rPr kumimoji="0" lang="nl-NL" sz="2000" b="0" i="1" u="sng"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hlinkClick r:id="rId3"/>
              </a:rPr>
              <a:t>http://eur-lex.europa.eu/content/techleg/KB0213228NLN.pdf</a:t>
            </a:r>
            <a:r>
              <a:rPr kumimoji="0" lang="nl-NL" sz="2000" b="0" i="1"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endParaRPr kumimoji="0" lang="nl-NL" sz="20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032579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8824"/>
            <a:ext cx="8229600" cy="1143000"/>
          </a:xfrm>
        </p:spPr>
        <p:txBody>
          <a:bodyPr/>
          <a:lstStyle/>
          <a:p>
            <a:r>
              <a:rPr lang="en-US" dirty="0" err="1" smtClean="0"/>
              <a:t>Inleiding</a:t>
            </a:r>
            <a:endParaRPr lang="en-US" dirty="0"/>
          </a:p>
        </p:txBody>
      </p:sp>
    </p:spTree>
    <p:extLst>
      <p:ext uri="{BB962C8B-B14F-4D97-AF65-F5344CB8AC3E}">
        <p14:creationId xmlns:p14="http://schemas.microsoft.com/office/powerpoint/2010/main" val="40777295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28650" y="1065942"/>
            <a:ext cx="7886700" cy="48754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2400" b="0" i="1"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t>"Het </a:t>
            </a:r>
            <a:r>
              <a:rPr kumimoji="0" lang="nl-NL" sz="2400" b="0" i="1" u="none" strike="noStrike" kern="1200" cap="none" spc="0" normalizeH="0" baseline="0" noProof="0" dirty="0" smtClean="0">
                <a:ln>
                  <a:noFill/>
                </a:ln>
                <a:solidFill>
                  <a:srgbClr val="ED7D31">
                    <a:lumMod val="75000"/>
                  </a:srgbClr>
                </a:solidFill>
                <a:effectLst/>
                <a:uLnTx/>
                <a:uFillTx/>
                <a:latin typeface="+mj-lt"/>
                <a:ea typeface="+mn-ea"/>
                <a:cs typeface="Times New Roman" panose="02020603050405020304" pitchFamily="18" charset="0"/>
              </a:rPr>
              <a:t>Nederlands</a:t>
            </a:r>
            <a:r>
              <a:rPr kumimoji="0" lang="nl-NL" sz="2400" b="0" i="1"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t> is zoals ook het Engels, Frans en Duits, de facto een </a:t>
            </a:r>
            <a:r>
              <a:rPr kumimoji="0" lang="nl-NL" sz="2400" b="0" i="1" u="none" strike="noStrike" kern="1200" cap="none" spc="0" normalizeH="0" baseline="0" noProof="0" dirty="0" smtClean="0">
                <a:ln>
                  <a:noFill/>
                </a:ln>
                <a:solidFill>
                  <a:srgbClr val="ED7D31">
                    <a:lumMod val="75000"/>
                  </a:srgbClr>
                </a:solidFill>
                <a:effectLst/>
                <a:uLnTx/>
                <a:uFillTx/>
                <a:latin typeface="+mj-lt"/>
                <a:ea typeface="+mn-ea"/>
                <a:cs typeface="Times New Roman" panose="02020603050405020304" pitchFamily="18" charset="0"/>
              </a:rPr>
              <a:t>pluricentrische taal</a:t>
            </a:r>
            <a:r>
              <a:rPr kumimoji="0" lang="nl-NL" sz="2400" b="0" i="1"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t>. Aangezien Nederland en België / Vlaanderen verschillende samenlevingen zijn met </a:t>
            </a:r>
            <a:r>
              <a:rPr kumimoji="0" lang="nl-NL" sz="2400" b="0" i="1" u="none" strike="noStrike" kern="1200" cap="none" spc="0" normalizeH="0" baseline="0" noProof="0" dirty="0" smtClean="0">
                <a:ln>
                  <a:noFill/>
                </a:ln>
                <a:solidFill>
                  <a:srgbClr val="ED7D31">
                    <a:lumMod val="75000"/>
                  </a:srgbClr>
                </a:solidFill>
                <a:effectLst/>
                <a:uLnTx/>
                <a:uFillTx/>
                <a:latin typeface="+mj-lt"/>
                <a:ea typeface="+mn-ea"/>
                <a:cs typeface="Times New Roman" panose="02020603050405020304" pitchFamily="18" charset="0"/>
              </a:rPr>
              <a:t>verschillende bestuurssystemen, wetgevings- en </a:t>
            </a:r>
            <a:r>
              <a:rPr kumimoji="0" lang="nl-NL" sz="2400" b="0" i="1" u="none" strike="noStrike" kern="1200" cap="none" spc="0" normalizeH="0" baseline="0" noProof="0" dirty="0" err="1" smtClean="0">
                <a:ln>
                  <a:noFill/>
                </a:ln>
                <a:solidFill>
                  <a:srgbClr val="ED7D31">
                    <a:lumMod val="75000"/>
                  </a:srgbClr>
                </a:solidFill>
                <a:effectLst/>
                <a:uLnTx/>
                <a:uFillTx/>
                <a:latin typeface="+mj-lt"/>
                <a:ea typeface="+mn-ea"/>
                <a:cs typeface="Times New Roman" panose="02020603050405020304" pitchFamily="18" charset="0"/>
              </a:rPr>
              <a:t>bestuurstradities</a:t>
            </a:r>
            <a:r>
              <a:rPr kumimoji="0" lang="nl-NL" sz="2400" b="0" i="1" u="none" strike="noStrike" kern="1200" cap="none" spc="0" normalizeH="0" baseline="0" noProof="0" dirty="0" smtClean="0">
                <a:ln>
                  <a:noFill/>
                </a:ln>
                <a:solidFill>
                  <a:srgbClr val="ED7D31">
                    <a:lumMod val="75000"/>
                  </a:srgbClr>
                </a:solidFill>
                <a:effectLst/>
                <a:uLnTx/>
                <a:uFillTx/>
                <a:latin typeface="+mj-lt"/>
                <a:ea typeface="+mn-ea"/>
                <a:cs typeface="Times New Roman" panose="02020603050405020304" pitchFamily="18" charset="0"/>
              </a:rPr>
              <a:t> en verschillende culturele en maatschappelijke attitudes</a:t>
            </a:r>
            <a:r>
              <a:rPr kumimoji="0" lang="nl-NL" sz="2400" b="0" i="1"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t>, kan het niet anders dat de nationale variëteiten die verschillen reflecteren."</a:t>
            </a:r>
          </a:p>
          <a:p>
            <a:pPr marL="0" marR="0" lvl="0" indent="0" algn="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fr-BE" sz="2800" b="0" i="1" u="none" strike="noStrike" kern="1200" cap="none" spc="0" normalizeH="0" baseline="0" noProof="0" dirty="0" smtClean="0">
                <a:ln>
                  <a:noFill/>
                </a:ln>
                <a:solidFill>
                  <a:srgbClr val="203864"/>
                </a:solidFill>
                <a:effectLst/>
                <a:uLnTx/>
                <a:uFillTx/>
                <a:latin typeface="Times New Roman" panose="02020603050405020304" pitchFamily="18" charset="0"/>
                <a:ea typeface="+mn-ea"/>
                <a:cs typeface="Times New Roman" panose="02020603050405020304" pitchFamily="18" charset="0"/>
              </a:rPr>
              <a:t/>
            </a:r>
            <a:br>
              <a:rPr kumimoji="0" lang="fr-BE" sz="2800" b="0" i="1" u="none" strike="noStrike" kern="1200" cap="none" spc="0" normalizeH="0" baseline="0" noProof="0" dirty="0" smtClean="0">
                <a:ln>
                  <a:noFill/>
                </a:ln>
                <a:solidFill>
                  <a:srgbClr val="203864"/>
                </a:solidFill>
                <a:effectLst/>
                <a:uLnTx/>
                <a:uFillTx/>
                <a:latin typeface="Times New Roman" panose="02020603050405020304" pitchFamily="18" charset="0"/>
                <a:ea typeface="+mn-ea"/>
                <a:cs typeface="Times New Roman" panose="02020603050405020304" pitchFamily="18" charset="0"/>
              </a:rPr>
            </a:br>
            <a:r>
              <a:rPr kumimoji="0" lang="fr-BE" sz="2800" b="0" i="1" u="none" strike="noStrike" kern="1200" cap="none" spc="0" normalizeH="0" baseline="0" noProof="0" dirty="0" smtClean="0">
                <a:ln>
                  <a:noFill/>
                </a:ln>
                <a:solidFill>
                  <a:srgbClr val="203864"/>
                </a:solidFill>
                <a:effectLst/>
                <a:uLnTx/>
                <a:uFillTx/>
                <a:latin typeface="Times New Roman" panose="02020603050405020304" pitchFamily="18" charset="0"/>
                <a:ea typeface="+mn-ea"/>
                <a:cs typeface="Times New Roman" panose="02020603050405020304" pitchFamily="18" charset="0"/>
              </a:rPr>
              <a:t>Johan Van Hoorde, Taalunie (2015)</a:t>
            </a:r>
            <a:endParaRPr kumimoji="0" lang="nl-NL" sz="2800" b="0" i="1" u="none" strike="noStrike" kern="1200" cap="none" spc="0" normalizeH="0" baseline="0" noProof="0" dirty="0">
              <a:ln>
                <a:noFill/>
              </a:ln>
              <a:solidFill>
                <a:srgbClr val="203864"/>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575043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endParaRPr kumimoji="0" lang="nl-NL" sz="20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4" name="Tijdelijke aanduiding voor inhoud 2"/>
          <p:cNvSpPr txBox="1">
            <a:spLocks/>
          </p:cNvSpPr>
          <p:nvPr/>
        </p:nvSpPr>
        <p:spPr>
          <a:xfrm>
            <a:off x="628650" y="1115068"/>
            <a:ext cx="78867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3200" b="0" strike="noStrike" kern="1200" cap="none" spc="0" normalizeH="0" baseline="0" noProof="0" dirty="0" smtClean="0">
              <a:ln>
                <a:noFill/>
              </a:ln>
              <a:solidFill>
                <a:sysClr val="windowText" lastClr="000000"/>
              </a:solidFill>
              <a:effectLst/>
              <a:uLnTx/>
              <a:uFillTx/>
              <a:latin typeface="+mj-lt"/>
              <a:ea typeface="+mn-ea"/>
              <a:cs typeface="Times New Roman" panose="02020603050405020304" pitchFamily="18" charset="0"/>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3200" b="0" strike="noStrike" kern="1200" cap="none" spc="0" normalizeH="0" baseline="0" noProof="0" dirty="0" smtClean="0">
                <a:ln>
                  <a:noFill/>
                </a:ln>
                <a:solidFill>
                  <a:srgbClr val="002060"/>
                </a:solidFill>
                <a:effectLst/>
                <a:uLnTx/>
                <a:uFillTx/>
                <a:latin typeface="+mj-lt"/>
                <a:ea typeface="+mn-ea"/>
                <a:cs typeface="Times New Roman" panose="02020603050405020304" pitchFamily="18" charset="0"/>
              </a:rPr>
              <a:t>EU-vertalers worden geacht een </a:t>
            </a:r>
            <a:r>
              <a:rPr kumimoji="0" lang="nl-NL" sz="3200" b="0" strike="noStrike" kern="1200" cap="none" spc="0" normalizeH="0" baseline="0" noProof="0" dirty="0" smtClean="0">
                <a:ln>
                  <a:noFill/>
                </a:ln>
                <a:solidFill>
                  <a:srgbClr val="ED7D31"/>
                </a:solidFill>
                <a:effectLst/>
                <a:uLnTx/>
                <a:uFillTx/>
                <a:latin typeface="+mj-lt"/>
                <a:ea typeface="+mn-ea"/>
                <a:cs typeface="Times New Roman" panose="02020603050405020304" pitchFamily="18" charset="0"/>
              </a:rPr>
              <a:t>lidstaatneutrale</a:t>
            </a:r>
            <a:r>
              <a:rPr kumimoji="0" lang="nl-NL" sz="3200" b="0" strike="noStrike" kern="1200" cap="none" spc="0" normalizeH="0" noProof="0" dirty="0" smtClean="0">
                <a:ln>
                  <a:noFill/>
                </a:ln>
                <a:solidFill>
                  <a:srgbClr val="ED7D31"/>
                </a:solidFill>
                <a:effectLst/>
                <a:uLnTx/>
                <a:uFillTx/>
                <a:latin typeface="+mj-lt"/>
                <a:ea typeface="+mn-ea"/>
                <a:cs typeface="Times New Roman" panose="02020603050405020304" pitchFamily="18" charset="0"/>
              </a:rPr>
              <a:t> </a:t>
            </a:r>
            <a:r>
              <a:rPr kumimoji="0" lang="nl-NL" sz="3200" b="0" strike="noStrike" kern="1200" cap="none" spc="0" normalizeH="0" noProof="0" dirty="0" smtClean="0">
                <a:ln>
                  <a:noFill/>
                </a:ln>
                <a:solidFill>
                  <a:srgbClr val="002060"/>
                </a:solidFill>
                <a:effectLst/>
                <a:uLnTx/>
                <a:uFillTx/>
                <a:latin typeface="+mj-lt"/>
                <a:ea typeface="+mn-ea"/>
                <a:cs typeface="Times New Roman" panose="02020603050405020304" pitchFamily="18" charset="0"/>
              </a:rPr>
              <a:t>taal en </a:t>
            </a:r>
            <a:r>
              <a:rPr kumimoji="0" lang="nl-NL" sz="3200" b="0" strike="noStrike" kern="1200" cap="none" spc="0" normalizeH="0" noProof="0" dirty="0" smtClean="0">
                <a:ln>
                  <a:noFill/>
                </a:ln>
                <a:solidFill>
                  <a:srgbClr val="ED7D31"/>
                </a:solidFill>
                <a:effectLst/>
                <a:uLnTx/>
                <a:uFillTx/>
                <a:latin typeface="+mj-lt"/>
                <a:ea typeface="+mn-ea"/>
                <a:cs typeface="Times New Roman" panose="02020603050405020304" pitchFamily="18" charset="0"/>
              </a:rPr>
              <a:t>terminologie</a:t>
            </a:r>
            <a:r>
              <a:rPr kumimoji="0" lang="nl-NL" sz="3200" b="0" strike="noStrike" kern="1200" cap="none" spc="0" normalizeH="0" noProof="0" dirty="0" smtClean="0">
                <a:ln>
                  <a:noFill/>
                </a:ln>
                <a:solidFill>
                  <a:srgbClr val="002060"/>
                </a:solidFill>
                <a:effectLst/>
                <a:uLnTx/>
                <a:uFillTx/>
                <a:latin typeface="+mj-lt"/>
                <a:ea typeface="+mn-ea"/>
                <a:cs typeface="Times New Roman" panose="02020603050405020304" pitchFamily="18" charset="0"/>
              </a:rPr>
              <a:t> te gebruiken. Maar wat doe je wanneer </a:t>
            </a:r>
            <a:r>
              <a:rPr kumimoji="0" lang="nl-NL" sz="3200" b="0" strike="noStrike" kern="1200" cap="none" spc="0" normalizeH="0" noProof="0" dirty="0" smtClean="0">
                <a:ln>
                  <a:noFill/>
                </a:ln>
                <a:solidFill>
                  <a:srgbClr val="ED7D31"/>
                </a:solidFill>
                <a:effectLst/>
                <a:uLnTx/>
                <a:uFillTx/>
                <a:latin typeface="+mj-lt"/>
                <a:ea typeface="+mn-ea"/>
                <a:cs typeface="Times New Roman" panose="02020603050405020304" pitchFamily="18" charset="0"/>
              </a:rPr>
              <a:t>vergelijkbare concepten </a:t>
            </a:r>
            <a:r>
              <a:rPr kumimoji="0" lang="nl-NL" sz="3200" b="0" strike="noStrike" kern="1200" cap="none" spc="0" normalizeH="0" noProof="0" dirty="0" smtClean="0">
                <a:ln>
                  <a:noFill/>
                </a:ln>
                <a:solidFill>
                  <a:srgbClr val="002060"/>
                </a:solidFill>
                <a:effectLst/>
                <a:uLnTx/>
                <a:uFillTx/>
                <a:latin typeface="+mj-lt"/>
                <a:ea typeface="+mn-ea"/>
                <a:cs typeface="Times New Roman" panose="02020603050405020304" pitchFamily="18" charset="0"/>
              </a:rPr>
              <a:t>in België en Nederland </a:t>
            </a:r>
            <a:r>
              <a:rPr kumimoji="0" lang="nl-NL" sz="3200" b="0" strike="noStrike" kern="1200" cap="none" spc="0" normalizeH="0" noProof="0" dirty="0" smtClean="0">
                <a:ln>
                  <a:noFill/>
                </a:ln>
                <a:solidFill>
                  <a:srgbClr val="ED7D31"/>
                </a:solidFill>
                <a:effectLst/>
                <a:uLnTx/>
                <a:uFillTx/>
                <a:latin typeface="+mj-lt"/>
                <a:ea typeface="+mn-ea"/>
                <a:cs typeface="Times New Roman" panose="02020603050405020304" pitchFamily="18" charset="0"/>
              </a:rPr>
              <a:t>verschillend</a:t>
            </a:r>
            <a:r>
              <a:rPr kumimoji="0" lang="nl-NL" sz="3200" b="0" strike="noStrike" kern="1200" cap="none" spc="0" normalizeH="0" noProof="0" dirty="0" smtClean="0">
                <a:ln>
                  <a:noFill/>
                </a:ln>
                <a:solidFill>
                  <a:srgbClr val="002060"/>
                </a:solidFill>
                <a:effectLst/>
                <a:uLnTx/>
                <a:uFillTx/>
                <a:latin typeface="+mj-lt"/>
                <a:ea typeface="+mn-ea"/>
                <a:cs typeface="Times New Roman" panose="02020603050405020304" pitchFamily="18" charset="0"/>
              </a:rPr>
              <a:t> worden </a:t>
            </a:r>
            <a:r>
              <a:rPr kumimoji="0" lang="nl-NL" sz="3200" b="0" strike="noStrike" kern="1200" cap="none" spc="0" normalizeH="0" noProof="0" dirty="0" smtClean="0">
                <a:ln>
                  <a:noFill/>
                </a:ln>
                <a:solidFill>
                  <a:srgbClr val="ED7D31"/>
                </a:solidFill>
                <a:effectLst/>
                <a:uLnTx/>
                <a:uFillTx/>
                <a:latin typeface="+mj-lt"/>
                <a:ea typeface="+mn-ea"/>
                <a:cs typeface="Times New Roman" panose="02020603050405020304" pitchFamily="18" charset="0"/>
              </a:rPr>
              <a:t>benoemd</a:t>
            </a:r>
            <a:r>
              <a:rPr kumimoji="0" lang="nl-NL" sz="3200" b="0" strike="noStrike" kern="1200" cap="none" spc="0" normalizeH="0" noProof="0" dirty="0" smtClean="0">
                <a:ln>
                  <a:noFill/>
                </a:ln>
                <a:solidFill>
                  <a:srgbClr val="002060"/>
                </a:solidFill>
                <a:effectLst/>
                <a:uLnTx/>
                <a:uFillTx/>
                <a:latin typeface="+mj-lt"/>
                <a:ea typeface="+mn-ea"/>
                <a:cs typeface="Times New Roman" panose="02020603050405020304" pitchFamily="18" charset="0"/>
              </a:rPr>
              <a:t>?</a:t>
            </a:r>
            <a:endParaRPr kumimoji="0" lang="nl-NL" sz="3200" b="0" strike="noStrike" kern="1200" cap="none" spc="0" normalizeH="0" baseline="0" noProof="0" dirty="0" smtClean="0">
              <a:ln>
                <a:noFill/>
              </a:ln>
              <a:solidFill>
                <a:srgbClr val="002060"/>
              </a:solidFill>
              <a:effectLst/>
              <a:uLnTx/>
              <a:uFillTx/>
              <a:latin typeface="+mj-lt"/>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3200" b="0" strike="noStrike" kern="1200" cap="none" spc="0" normalizeH="0" baseline="0" noProof="0" dirty="0">
              <a:ln>
                <a:noFill/>
              </a:ln>
              <a:solidFill>
                <a:srgbClr val="002060"/>
              </a:solidFill>
              <a:effectLst/>
              <a:uLnTx/>
              <a:uFillTx/>
              <a:latin typeface="+mj-lt"/>
              <a:ea typeface="+mn-ea"/>
              <a:cs typeface="Times New Roman" panose="02020603050405020304" pitchFamily="18" charset="0"/>
            </a:endParaRPr>
          </a:p>
        </p:txBody>
      </p:sp>
    </p:spTree>
    <p:extLst>
      <p:ext uri="{BB962C8B-B14F-4D97-AF65-F5344CB8AC3E}">
        <p14:creationId xmlns:p14="http://schemas.microsoft.com/office/powerpoint/2010/main" val="21409109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defRPr/>
            </a:pPr>
            <a:endParaRPr lang="nl-NL" sz="2000" i="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Tijdelijke aanduiding voor inhoud 2"/>
          <p:cNvSpPr txBox="1">
            <a:spLocks/>
          </p:cNvSpPr>
          <p:nvPr/>
        </p:nvSpPr>
        <p:spPr>
          <a:xfrm>
            <a:off x="628650" y="2907323"/>
            <a:ext cx="7886700" cy="3269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defRPr/>
            </a:pPr>
            <a:endParaRPr lang="nl-NL" sz="4800" dirty="0">
              <a:solidFill>
                <a:srgbClr val="ED7D31"/>
              </a:solidFill>
              <a:latin typeface="+mj-lt"/>
              <a:cs typeface="Times New Roman" panose="02020603050405020304" pitchFamily="18" charset="0"/>
            </a:endParaRPr>
          </a:p>
        </p:txBody>
      </p:sp>
      <p:sp>
        <p:nvSpPr>
          <p:cNvPr id="2" name="Title 1"/>
          <p:cNvSpPr>
            <a:spLocks noGrp="1"/>
          </p:cNvSpPr>
          <p:nvPr>
            <p:ph type="title"/>
          </p:nvPr>
        </p:nvSpPr>
        <p:spPr>
          <a:xfrm>
            <a:off x="304461" y="2466779"/>
            <a:ext cx="8229600" cy="1143000"/>
          </a:xfrm>
        </p:spPr>
        <p:txBody>
          <a:bodyPr/>
          <a:lstStyle/>
          <a:p>
            <a:r>
              <a:rPr lang="en-US" dirty="0" smtClean="0"/>
              <a:t>ENKELE RECENTE VOORBEELDEN</a:t>
            </a:r>
            <a:endParaRPr lang="en-US" dirty="0"/>
          </a:p>
        </p:txBody>
      </p:sp>
    </p:spTree>
    <p:extLst>
      <p:ext uri="{BB962C8B-B14F-4D97-AF65-F5344CB8AC3E}">
        <p14:creationId xmlns:p14="http://schemas.microsoft.com/office/powerpoint/2010/main" val="25128378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endParaRPr kumimoji="0" lang="nl-NL" sz="20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3" name="Tijdelijke aanduiding voor inhoud 2"/>
          <p:cNvSpPr txBox="1">
            <a:spLocks/>
          </p:cNvSpPr>
          <p:nvPr/>
        </p:nvSpPr>
        <p:spPr>
          <a:xfrm>
            <a:off x="628650" y="1311606"/>
            <a:ext cx="78867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4400" b="0"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t>Bij wie gaan Belgen en Nederlanders </a:t>
            </a:r>
            <a:br>
              <a:rPr kumimoji="0" lang="nl-NL" sz="4400" b="0"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br>
            <a:r>
              <a:rPr kumimoji="0" lang="nl-NL" sz="4400" b="0"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t>op bezoek als ze een afspraak hebben </a:t>
            </a:r>
            <a:br>
              <a:rPr kumimoji="0" lang="nl-NL" sz="4400" b="0"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br>
            <a:r>
              <a:rPr kumimoji="0" lang="nl-NL" sz="4400" b="0" u="none" strike="noStrike" kern="1200" cap="none" spc="0" normalizeH="0" baseline="0" noProof="0" dirty="0" smtClean="0">
                <a:ln>
                  <a:noFill/>
                </a:ln>
                <a:solidFill>
                  <a:srgbClr val="4472C4">
                    <a:lumMod val="50000"/>
                  </a:srgbClr>
                </a:solidFill>
                <a:effectLst/>
                <a:uLnTx/>
                <a:uFillTx/>
                <a:latin typeface="+mj-lt"/>
                <a:ea typeface="+mn-ea"/>
                <a:cs typeface="Times New Roman" panose="02020603050405020304" pitchFamily="18" charset="0"/>
              </a:rPr>
              <a:t>met de </a:t>
            </a:r>
            <a:r>
              <a:rPr kumimoji="0" lang="nl-NL" sz="4400" b="1" u="none" strike="noStrike" kern="1200" cap="none" spc="0" normalizeH="0" baseline="0" noProof="0" dirty="0" smtClean="0">
                <a:ln>
                  <a:noFill/>
                </a:ln>
                <a:solidFill>
                  <a:srgbClr val="ED7D31"/>
                </a:solidFill>
                <a:effectLst/>
                <a:uLnTx/>
                <a:uFillTx/>
                <a:latin typeface="+mj-lt"/>
                <a:ea typeface="+mn-ea"/>
                <a:cs typeface="Times New Roman" panose="02020603050405020304" pitchFamily="18" charset="0"/>
              </a:rPr>
              <a:t>otorinolaryngoloog</a:t>
            </a:r>
            <a:r>
              <a:rPr kumimoji="0" lang="nl-NL" sz="4400" b="0" u="none" strike="noStrike" kern="1200" cap="none" spc="0" normalizeH="0" baseline="0" noProof="0" dirty="0" smtClean="0">
                <a:ln>
                  <a:noFill/>
                </a:ln>
                <a:solidFill>
                  <a:srgbClr val="4472C4">
                    <a:lumMod val="75000"/>
                  </a:srgbClr>
                </a:solidFill>
                <a:effectLst/>
                <a:uLnTx/>
                <a:uFillTx/>
                <a:latin typeface="+mj-lt"/>
                <a:ea typeface="+mn-ea"/>
                <a:cs typeface="Times New Roman" panose="02020603050405020304" pitchFamily="18"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7428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15"/>
          <p:cNvGrpSpPr/>
          <p:nvPr/>
        </p:nvGrpSpPr>
        <p:grpSpPr>
          <a:xfrm>
            <a:off x="5392434" y="1175544"/>
            <a:ext cx="2899674" cy="3919887"/>
            <a:chOff x="7330587" y="1825624"/>
            <a:chExt cx="3866232" cy="3919887"/>
          </a:xfrm>
        </p:grpSpPr>
        <p:pic>
          <p:nvPicPr>
            <p:cNvPr id="6" name="Afbeelding 4"/>
            <p:cNvPicPr>
              <a:picLocks noChangeAspect="1"/>
            </p:cNvPicPr>
            <p:nvPr/>
          </p:nvPicPr>
          <p:blipFill>
            <a:blip r:embed="rId3"/>
            <a:stretch>
              <a:fillRect/>
            </a:stretch>
          </p:blipFill>
          <p:spPr>
            <a:xfrm>
              <a:off x="7330587" y="1825625"/>
              <a:ext cx="1098947" cy="1079999"/>
            </a:xfrm>
            <a:prstGeom prst="rect">
              <a:avLst/>
            </a:prstGeom>
          </p:spPr>
        </p:pic>
        <p:pic>
          <p:nvPicPr>
            <p:cNvPr id="7" name="Afbeelding 5"/>
            <p:cNvPicPr>
              <a:picLocks noChangeAspect="1"/>
            </p:cNvPicPr>
            <p:nvPr/>
          </p:nvPicPr>
          <p:blipFill>
            <a:blip r:embed="rId4"/>
            <a:stretch>
              <a:fillRect/>
            </a:stretch>
          </p:blipFill>
          <p:spPr>
            <a:xfrm>
              <a:off x="8714230" y="1825625"/>
              <a:ext cx="1098947" cy="1079999"/>
            </a:xfrm>
            <a:prstGeom prst="rect">
              <a:avLst/>
            </a:prstGeom>
          </p:spPr>
        </p:pic>
        <p:pic>
          <p:nvPicPr>
            <p:cNvPr id="8" name="Afbeelding 6"/>
            <p:cNvPicPr>
              <a:picLocks noChangeAspect="1"/>
            </p:cNvPicPr>
            <p:nvPr/>
          </p:nvPicPr>
          <p:blipFill>
            <a:blip r:embed="rId5"/>
            <a:stretch>
              <a:fillRect/>
            </a:stretch>
          </p:blipFill>
          <p:spPr>
            <a:xfrm>
              <a:off x="10097872" y="1825624"/>
              <a:ext cx="1098947" cy="1079999"/>
            </a:xfrm>
            <a:prstGeom prst="rect">
              <a:avLst/>
            </a:prstGeom>
          </p:spPr>
        </p:pic>
        <p:pic>
          <p:nvPicPr>
            <p:cNvPr id="9" name="Afbeelding 8"/>
            <p:cNvPicPr>
              <a:picLocks noChangeAspect="1"/>
            </p:cNvPicPr>
            <p:nvPr/>
          </p:nvPicPr>
          <p:blipFill>
            <a:blip r:embed="rId3"/>
            <a:stretch>
              <a:fillRect/>
            </a:stretch>
          </p:blipFill>
          <p:spPr>
            <a:xfrm>
              <a:off x="8714229" y="3245568"/>
              <a:ext cx="1098947" cy="1079999"/>
            </a:xfrm>
            <a:prstGeom prst="rect">
              <a:avLst/>
            </a:prstGeom>
          </p:spPr>
        </p:pic>
        <p:pic>
          <p:nvPicPr>
            <p:cNvPr id="10" name="Afbeelding 9"/>
            <p:cNvPicPr>
              <a:picLocks noChangeAspect="1"/>
            </p:cNvPicPr>
            <p:nvPr/>
          </p:nvPicPr>
          <p:blipFill>
            <a:blip r:embed="rId4"/>
            <a:stretch>
              <a:fillRect/>
            </a:stretch>
          </p:blipFill>
          <p:spPr>
            <a:xfrm>
              <a:off x="7330587" y="3245567"/>
              <a:ext cx="1098947" cy="1079999"/>
            </a:xfrm>
            <a:prstGeom prst="rect">
              <a:avLst/>
            </a:prstGeom>
          </p:spPr>
        </p:pic>
        <p:pic>
          <p:nvPicPr>
            <p:cNvPr id="11" name="Afbeelding 10"/>
            <p:cNvPicPr>
              <a:picLocks noChangeAspect="1"/>
            </p:cNvPicPr>
            <p:nvPr/>
          </p:nvPicPr>
          <p:blipFill>
            <a:blip r:embed="rId5"/>
            <a:stretch>
              <a:fillRect/>
            </a:stretch>
          </p:blipFill>
          <p:spPr>
            <a:xfrm>
              <a:off x="10097872" y="3245568"/>
              <a:ext cx="1098947" cy="1079999"/>
            </a:xfrm>
            <a:prstGeom prst="rect">
              <a:avLst/>
            </a:prstGeom>
          </p:spPr>
        </p:pic>
        <p:pic>
          <p:nvPicPr>
            <p:cNvPr id="12" name="Afbeelding 11"/>
            <p:cNvPicPr>
              <a:picLocks noChangeAspect="1"/>
            </p:cNvPicPr>
            <p:nvPr/>
          </p:nvPicPr>
          <p:blipFill>
            <a:blip r:embed="rId5"/>
            <a:stretch>
              <a:fillRect/>
            </a:stretch>
          </p:blipFill>
          <p:spPr>
            <a:xfrm>
              <a:off x="7330587" y="4665509"/>
              <a:ext cx="1098947" cy="1079999"/>
            </a:xfrm>
            <a:prstGeom prst="rect">
              <a:avLst/>
            </a:prstGeom>
          </p:spPr>
        </p:pic>
        <p:pic>
          <p:nvPicPr>
            <p:cNvPr id="13" name="Afbeelding 12"/>
            <p:cNvPicPr>
              <a:picLocks noChangeAspect="1"/>
            </p:cNvPicPr>
            <p:nvPr/>
          </p:nvPicPr>
          <p:blipFill>
            <a:blip r:embed="rId3"/>
            <a:stretch>
              <a:fillRect/>
            </a:stretch>
          </p:blipFill>
          <p:spPr>
            <a:xfrm>
              <a:off x="8714229" y="4665511"/>
              <a:ext cx="1098947" cy="1079999"/>
            </a:xfrm>
            <a:prstGeom prst="rect">
              <a:avLst/>
            </a:prstGeom>
          </p:spPr>
        </p:pic>
        <p:pic>
          <p:nvPicPr>
            <p:cNvPr id="14" name="Afbeelding 13"/>
            <p:cNvPicPr>
              <a:picLocks noChangeAspect="1"/>
            </p:cNvPicPr>
            <p:nvPr/>
          </p:nvPicPr>
          <p:blipFill>
            <a:blip r:embed="rId4"/>
            <a:stretch>
              <a:fillRect/>
            </a:stretch>
          </p:blipFill>
          <p:spPr>
            <a:xfrm>
              <a:off x="10097872" y="4665512"/>
              <a:ext cx="1098947" cy="1079999"/>
            </a:xfrm>
            <a:prstGeom prst="rect">
              <a:avLst/>
            </a:prstGeom>
          </p:spPr>
        </p:pic>
      </p:grpSp>
      <p:sp>
        <p:nvSpPr>
          <p:cNvPr id="2" name="TextBox 1"/>
          <p:cNvSpPr txBox="1"/>
          <p:nvPr/>
        </p:nvSpPr>
        <p:spPr>
          <a:xfrm>
            <a:off x="5392434" y="5811441"/>
            <a:ext cx="3374704" cy="400110"/>
          </a:xfrm>
          <a:prstGeom prst="rect">
            <a:avLst/>
          </a:prstGeom>
          <a:noFill/>
        </p:spPr>
        <p:txBody>
          <a:bodyPr wrap="none" rtlCol="0">
            <a:spAutoFit/>
          </a:bodyPr>
          <a:lstStyle/>
          <a:p>
            <a:r>
              <a:rPr lang="nl-NL" sz="1000" dirty="0" smtClean="0">
                <a:solidFill>
                  <a:srgbClr val="203864"/>
                </a:solidFill>
              </a:rPr>
              <a:t>© afbeeldingen gebaseerd op het logo van Dr. Geert </a:t>
            </a:r>
            <a:r>
              <a:rPr lang="nl-NL" sz="1000" dirty="0" err="1" smtClean="0">
                <a:solidFill>
                  <a:srgbClr val="203864"/>
                </a:solidFill>
              </a:rPr>
              <a:t>Delabie</a:t>
            </a:r>
            <a:r>
              <a:rPr lang="nl-NL" sz="1000" dirty="0">
                <a:solidFill>
                  <a:srgbClr val="203864"/>
                </a:solidFill>
              </a:rPr>
              <a:t>, </a:t>
            </a:r>
            <a:r>
              <a:rPr lang="nl-NL" sz="1000" dirty="0" smtClean="0">
                <a:solidFill>
                  <a:srgbClr val="203864"/>
                </a:solidFill>
              </a:rPr>
              <a:t/>
            </a:r>
            <a:br>
              <a:rPr lang="nl-NL" sz="1000" dirty="0" smtClean="0">
                <a:solidFill>
                  <a:srgbClr val="203864"/>
                </a:solidFill>
              </a:rPr>
            </a:br>
            <a:r>
              <a:rPr lang="nl-NL" sz="1000" dirty="0" smtClean="0">
                <a:solidFill>
                  <a:srgbClr val="203864"/>
                </a:solidFill>
              </a:rPr>
              <a:t>http</a:t>
            </a:r>
            <a:r>
              <a:rPr lang="nl-NL" sz="1000" dirty="0">
                <a:solidFill>
                  <a:srgbClr val="203864"/>
                </a:solidFill>
              </a:rPr>
              <a:t>://www.dokterdelabie.be/mindervaliden/</a:t>
            </a:r>
          </a:p>
        </p:txBody>
      </p:sp>
      <p:sp>
        <p:nvSpPr>
          <p:cNvPr id="17" name="Content Placeholder 16"/>
          <p:cNvSpPr>
            <a:spLocks noGrp="1"/>
          </p:cNvSpPr>
          <p:nvPr>
            <p:ph sz="half" idx="1"/>
          </p:nvPr>
        </p:nvSpPr>
        <p:spPr>
          <a:xfrm>
            <a:off x="453609" y="1175544"/>
            <a:ext cx="4284115" cy="4525963"/>
          </a:xfrm>
        </p:spPr>
        <p:txBody>
          <a:bodyPr>
            <a:normAutofit fontScale="92500"/>
          </a:bodyPr>
          <a:lstStyle/>
          <a:p>
            <a:pPr marL="0" indent="0">
              <a:buNone/>
            </a:pPr>
            <a:r>
              <a:rPr lang="en-US" dirty="0" err="1" smtClean="0"/>
              <a:t>Belgen</a:t>
            </a:r>
            <a:r>
              <a:rPr lang="en-US" dirty="0" smtClean="0"/>
              <a:t> </a:t>
            </a:r>
            <a:r>
              <a:rPr lang="en-US" dirty="0" err="1" smtClean="0"/>
              <a:t>bezoeken</a:t>
            </a:r>
            <a:r>
              <a:rPr lang="en-US" dirty="0" smtClean="0"/>
              <a:t> </a:t>
            </a:r>
            <a:r>
              <a:rPr lang="en-US" dirty="0" smtClean="0">
                <a:solidFill>
                  <a:schemeClr val="accent3"/>
                </a:solidFill>
              </a:rPr>
              <a:t>de </a:t>
            </a:r>
            <a:r>
              <a:rPr lang="en-US" dirty="0" err="1" smtClean="0">
                <a:solidFill>
                  <a:schemeClr val="accent3"/>
                </a:solidFill>
              </a:rPr>
              <a:t>nko</a:t>
            </a:r>
            <a:r>
              <a:rPr lang="en-US" dirty="0" smtClean="0">
                <a:solidFill>
                  <a:schemeClr val="accent3"/>
                </a:solidFill>
              </a:rPr>
              <a:t>-arts</a:t>
            </a:r>
          </a:p>
          <a:p>
            <a:pPr marL="0" indent="0">
              <a:buNone/>
            </a:pPr>
            <a:endParaRPr lang="en-US" dirty="0"/>
          </a:p>
          <a:p>
            <a:pPr marL="0" indent="0">
              <a:buNone/>
            </a:pPr>
            <a:endParaRPr lang="en-US" dirty="0" smtClean="0"/>
          </a:p>
          <a:p>
            <a:pPr marL="0" indent="0">
              <a:buNone/>
            </a:pPr>
            <a:r>
              <a:rPr lang="en-US" dirty="0" err="1" smtClean="0"/>
              <a:t>Nederlanders</a:t>
            </a:r>
            <a:r>
              <a:rPr lang="en-US" dirty="0" smtClean="0"/>
              <a:t> </a:t>
            </a:r>
            <a:r>
              <a:rPr lang="en-US" dirty="0" smtClean="0">
                <a:solidFill>
                  <a:srgbClr val="9BBB59"/>
                </a:solidFill>
              </a:rPr>
              <a:t>de </a:t>
            </a:r>
            <a:r>
              <a:rPr lang="en-US" dirty="0" err="1" smtClean="0">
                <a:solidFill>
                  <a:srgbClr val="9BBB59"/>
                </a:solidFill>
              </a:rPr>
              <a:t>kno</a:t>
            </a:r>
            <a:r>
              <a:rPr lang="en-US" dirty="0" smtClean="0">
                <a:solidFill>
                  <a:srgbClr val="9BBB59"/>
                </a:solidFill>
              </a:rPr>
              <a:t>-arts</a:t>
            </a:r>
          </a:p>
          <a:p>
            <a:pPr marL="0" indent="0">
              <a:buNone/>
            </a:pPr>
            <a:endParaRPr lang="en-US" dirty="0" smtClean="0"/>
          </a:p>
          <a:p>
            <a:pPr marL="176213" lvl="0" indent="0">
              <a:lnSpc>
                <a:spcPct val="124000"/>
              </a:lnSpc>
              <a:buNone/>
              <a:defRPr/>
            </a:pPr>
            <a:r>
              <a:rPr lang="nl-NL" dirty="0" smtClean="0"/>
              <a:t>En </a:t>
            </a:r>
            <a:r>
              <a:rPr lang="nl-NL" dirty="0"/>
              <a:t>EU-vertalers</a:t>
            </a:r>
            <a:r>
              <a:rPr lang="nl-NL" dirty="0" smtClean="0"/>
              <a:t>? </a:t>
            </a:r>
            <a:r>
              <a:rPr lang="nl-NL" dirty="0"/>
              <a:t/>
            </a:r>
            <a:br>
              <a:rPr lang="nl-NL" dirty="0"/>
            </a:br>
            <a:r>
              <a:rPr lang="nl-NL" dirty="0">
                <a:solidFill>
                  <a:srgbClr val="9BBB59"/>
                </a:solidFill>
              </a:rPr>
              <a:t>De kno/</a:t>
            </a:r>
            <a:r>
              <a:rPr lang="nl-NL" dirty="0" err="1">
                <a:solidFill>
                  <a:srgbClr val="9BBB59"/>
                </a:solidFill>
              </a:rPr>
              <a:t>nko</a:t>
            </a:r>
            <a:r>
              <a:rPr lang="nl-NL" dirty="0">
                <a:solidFill>
                  <a:srgbClr val="9BBB59"/>
                </a:solidFill>
              </a:rPr>
              <a:t>-arts? De </a:t>
            </a:r>
            <a:r>
              <a:rPr lang="nl-NL" dirty="0" err="1">
                <a:solidFill>
                  <a:srgbClr val="9BBB59"/>
                </a:solidFill>
              </a:rPr>
              <a:t>orl</a:t>
            </a:r>
            <a:r>
              <a:rPr lang="nl-NL" dirty="0">
                <a:solidFill>
                  <a:srgbClr val="9BBB59"/>
                </a:solidFill>
              </a:rPr>
              <a:t>?</a:t>
            </a:r>
          </a:p>
          <a:p>
            <a:pPr marL="176213" lvl="0" indent="0">
              <a:lnSpc>
                <a:spcPct val="124000"/>
              </a:lnSpc>
              <a:buNone/>
              <a:defRPr/>
            </a:pPr>
            <a:r>
              <a:rPr lang="nl-NL" sz="3300" dirty="0">
                <a:solidFill>
                  <a:srgbClr val="4472C4">
                    <a:lumMod val="50000"/>
                  </a:srgbClr>
                </a:solidFill>
                <a:cs typeface="Times New Roman" panose="02020603050405020304" pitchFamily="18" charset="0"/>
              </a:rPr>
              <a:t>(</a:t>
            </a:r>
            <a:r>
              <a:rPr lang="nl-NL" sz="3300" dirty="0" err="1">
                <a:solidFill>
                  <a:srgbClr val="4472C4">
                    <a:lumMod val="50000"/>
                  </a:srgbClr>
                </a:solidFill>
                <a:cs typeface="Times New Roman" panose="02020603050405020304" pitchFamily="18" charset="0"/>
              </a:rPr>
              <a:t>oto-rino-laryngoloog</a:t>
            </a:r>
            <a:r>
              <a:rPr lang="nl-NL" sz="3300" dirty="0">
                <a:solidFill>
                  <a:srgbClr val="4472C4">
                    <a:lumMod val="50000"/>
                  </a:srgbClr>
                </a:solidFill>
                <a:cs typeface="Times New Roman" panose="02020603050405020304" pitchFamily="18" charset="0"/>
              </a:rPr>
              <a:t>?)</a:t>
            </a:r>
            <a:endParaRPr lang="nl-NL" sz="3300" dirty="0">
              <a:solidFill>
                <a:sysClr val="windowText" lastClr="000000"/>
              </a:solidFill>
              <a:cs typeface="Times New Roman" panose="02020603050405020304" pitchFamily="18" charset="0"/>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483100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endParaRPr kumimoji="0" lang="nl-NL" sz="20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3" name="Tijdelijke aanduiding voor inhoud 2"/>
          <p:cNvSpPr txBox="1">
            <a:spLocks/>
          </p:cNvSpPr>
          <p:nvPr/>
        </p:nvSpPr>
        <p:spPr>
          <a:xfrm>
            <a:off x="628650" y="1825625"/>
            <a:ext cx="7886700" cy="4235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b="0" u="none" strike="noStrike" kern="1200" cap="none" spc="0" normalizeH="0" baseline="0" noProof="0" dirty="0" smtClean="0">
                <a:ln>
                  <a:noFill/>
                </a:ln>
                <a:solidFill>
                  <a:srgbClr val="4472C4">
                    <a:lumMod val="50000"/>
                  </a:srgbClr>
                </a:solidFill>
                <a:effectLst/>
                <a:uLnTx/>
                <a:uFillTx/>
                <a:ea typeface="+mn-ea"/>
                <a:cs typeface="Times New Roman" panose="02020603050405020304" pitchFamily="18" charset="0"/>
              </a:rPr>
              <a:t>Engelsen bezoeken</a:t>
            </a:r>
            <a:r>
              <a:rPr kumimoji="0" lang="nl-NL" b="0" u="none" strike="noStrike" kern="1200" cap="none" spc="0" normalizeH="0" noProof="0" dirty="0" smtClean="0">
                <a:ln>
                  <a:noFill/>
                </a:ln>
                <a:solidFill>
                  <a:srgbClr val="4472C4">
                    <a:lumMod val="50000"/>
                  </a:srgbClr>
                </a:solidFill>
                <a:effectLst/>
                <a:uLnTx/>
                <a:uFillTx/>
                <a:ea typeface="+mn-ea"/>
                <a:cs typeface="Times New Roman" panose="02020603050405020304" pitchFamily="18" charset="0"/>
              </a:rPr>
              <a:t> de </a:t>
            </a:r>
            <a:r>
              <a:rPr kumimoji="0" lang="nl-NL" b="1" u="none" strike="noStrike" kern="1200" cap="none" spc="0" normalizeH="0" noProof="0" dirty="0" smtClean="0">
                <a:ln>
                  <a:noFill/>
                </a:ln>
                <a:solidFill>
                  <a:srgbClr val="ED7D31"/>
                </a:solidFill>
                <a:effectLst/>
                <a:uLnTx/>
                <a:uFillTx/>
                <a:ea typeface="+mn-ea"/>
                <a:cs typeface="Times New Roman" panose="02020603050405020304" pitchFamily="18" charset="0"/>
              </a:rPr>
              <a:t>ENT</a:t>
            </a:r>
            <a:r>
              <a:rPr kumimoji="0" lang="nl-NL" b="0" u="none" strike="noStrike" kern="1200" cap="none" spc="0" normalizeH="0" baseline="0" noProof="0" dirty="0" smtClean="0">
                <a:ln>
                  <a:noFill/>
                </a:ln>
                <a:solidFill>
                  <a:srgbClr val="4472C4">
                    <a:lumMod val="50000"/>
                  </a:srgbClr>
                </a:solidFill>
                <a:effectLst/>
                <a:uLnTx/>
                <a:uFillTx/>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BE" b="0" u="none" strike="noStrike" kern="1200" cap="none" spc="0" normalizeH="0" baseline="0" noProof="0" dirty="0" smtClean="0">
              <a:ln>
                <a:noFill/>
              </a:ln>
              <a:solidFill>
                <a:srgbClr val="4472C4">
                  <a:lumMod val="50000"/>
                </a:srgbClr>
              </a:solidFill>
              <a:effectLst/>
              <a:uLnTx/>
              <a:uFillTx/>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b="0" u="none" strike="noStrike" kern="1200" cap="none" spc="0" normalizeH="0" baseline="0" noProof="0" dirty="0" smtClean="0">
              <a:ln>
                <a:noFill/>
              </a:ln>
              <a:solidFill>
                <a:srgbClr val="4472C4">
                  <a:lumMod val="50000"/>
                </a:srgbClr>
              </a:solidFill>
              <a:effectLst/>
              <a:uLnTx/>
              <a:uFillTx/>
              <a:ea typeface="+mn-ea"/>
              <a:cs typeface="Times New Roman" panose="02020603050405020304" pitchFamily="18" charset="0"/>
            </a:endParaRPr>
          </a:p>
          <a:p>
            <a:pPr marL="1762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b="0" u="none" strike="noStrike" kern="1200" cap="none" spc="0" normalizeH="0" baseline="0" noProof="0" dirty="0" smtClean="0">
                <a:ln>
                  <a:noFill/>
                </a:ln>
                <a:solidFill>
                  <a:srgbClr val="4472C4">
                    <a:lumMod val="50000"/>
                  </a:srgbClr>
                </a:solidFill>
                <a:effectLst/>
                <a:uLnTx/>
                <a:uFillTx/>
                <a:ea typeface="+mn-ea"/>
                <a:cs typeface="Times New Roman" panose="02020603050405020304" pitchFamily="18" charset="0"/>
              </a:rPr>
              <a:t>Fransen</a:t>
            </a:r>
            <a:r>
              <a:rPr kumimoji="0" lang="nl-NL" b="0" u="none" strike="noStrike" kern="1200" cap="none" spc="0" normalizeH="0" noProof="0" dirty="0" smtClean="0">
                <a:ln>
                  <a:noFill/>
                </a:ln>
                <a:solidFill>
                  <a:srgbClr val="4472C4">
                    <a:lumMod val="50000"/>
                  </a:srgbClr>
                </a:solidFill>
                <a:effectLst/>
                <a:uLnTx/>
                <a:uFillTx/>
                <a:ea typeface="+mn-ea"/>
                <a:cs typeface="Times New Roman" panose="02020603050405020304" pitchFamily="18" charset="0"/>
              </a:rPr>
              <a:t> bezoeken </a:t>
            </a:r>
            <a:r>
              <a:rPr kumimoji="0" lang="nl-NL" b="0" u="none" strike="noStrike" kern="1200" cap="none" spc="0" normalizeH="0" baseline="0" noProof="0" dirty="0" smtClean="0">
                <a:ln>
                  <a:noFill/>
                </a:ln>
                <a:solidFill>
                  <a:srgbClr val="4472C4">
                    <a:lumMod val="50000"/>
                  </a:srgbClr>
                </a:solidFill>
                <a:effectLst/>
                <a:uLnTx/>
                <a:uFillTx/>
                <a:ea typeface="+mn-ea"/>
                <a:cs typeface="Times New Roman" panose="02020603050405020304" pitchFamily="18" charset="0"/>
              </a:rPr>
              <a:t>de </a:t>
            </a:r>
            <a:r>
              <a:rPr kumimoji="0" lang="nl-NL" b="1" u="none" strike="noStrike" kern="1200" cap="none" spc="0" normalizeH="0" baseline="0" noProof="0" dirty="0" smtClean="0">
                <a:ln>
                  <a:noFill/>
                </a:ln>
                <a:solidFill>
                  <a:srgbClr val="ED7D31"/>
                </a:solidFill>
                <a:effectLst/>
                <a:uLnTx/>
                <a:uFillTx/>
                <a:ea typeface="+mn-ea"/>
                <a:cs typeface="Times New Roman" panose="02020603050405020304" pitchFamily="18" charset="0"/>
              </a:rPr>
              <a:t>ORL</a:t>
            </a:r>
            <a:r>
              <a:rPr kumimoji="0" lang="nl-NL" b="0" u="none" strike="noStrike" kern="1200" cap="none" spc="0" normalizeH="0" baseline="0" noProof="0" dirty="0" smtClean="0">
                <a:ln>
                  <a:noFill/>
                </a:ln>
                <a:solidFill>
                  <a:srgbClr val="4472C4">
                    <a:lumMod val="50000"/>
                  </a:srgbClr>
                </a:solidFill>
                <a:effectLst/>
                <a:uLnTx/>
                <a:uFillTx/>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BE" b="0" u="none" strike="noStrike" kern="1200" cap="none" spc="0" normalizeH="0" baseline="0" noProof="0" dirty="0" smtClean="0">
              <a:ln>
                <a:noFill/>
              </a:ln>
              <a:solidFill>
                <a:srgbClr val="4472C4">
                  <a:lumMod val="50000"/>
                </a:srgbClr>
              </a:solidFill>
              <a:effectLst/>
              <a:uLnTx/>
              <a:uFillTx/>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b="0" u="none" strike="noStrike" kern="1200" cap="none" spc="0" normalizeH="0" baseline="0" noProof="0" dirty="0" smtClean="0">
              <a:ln>
                <a:noFill/>
              </a:ln>
              <a:solidFill>
                <a:srgbClr val="4472C4">
                  <a:lumMod val="50000"/>
                </a:srgbClr>
              </a:solidFill>
              <a:effectLst/>
              <a:uLnTx/>
              <a:uFillTx/>
              <a:ea typeface="+mn-ea"/>
              <a:cs typeface="Times New Roman" panose="02020603050405020304" pitchFamily="18" charset="0"/>
            </a:endParaRPr>
          </a:p>
          <a:p>
            <a:pPr marL="176213" marR="0" lvl="0" indent="0" algn="l" defTabSz="914400" rtl="0" eaLnBrk="1" fontAlgn="auto" latinLnBrk="0" hangingPunct="1">
              <a:lnSpc>
                <a:spcPct val="124000"/>
              </a:lnSpc>
              <a:spcBef>
                <a:spcPts val="1000"/>
              </a:spcBef>
              <a:spcAft>
                <a:spcPts val="0"/>
              </a:spcAft>
              <a:buClrTx/>
              <a:buSzTx/>
              <a:buFont typeface="Arial" panose="020B0604020202020204" pitchFamily="34" charset="0"/>
              <a:buNone/>
              <a:tabLst/>
              <a:defRPr/>
            </a:pPr>
            <a:r>
              <a:rPr kumimoji="0" lang="nl-NL" b="0" u="none" strike="noStrike" kern="1200" cap="none" spc="0" normalizeH="0" baseline="0" noProof="0" dirty="0" smtClean="0">
                <a:ln>
                  <a:noFill/>
                </a:ln>
                <a:solidFill>
                  <a:srgbClr val="4472C4">
                    <a:lumMod val="50000"/>
                  </a:srgbClr>
                </a:solidFill>
                <a:effectLst/>
                <a:uLnTx/>
                <a:uFillTx/>
                <a:ea typeface="+mn-ea"/>
                <a:cs typeface="Times New Roman" panose="02020603050405020304" pitchFamily="18" charset="0"/>
              </a:rPr>
              <a:t>Duitsers</a:t>
            </a:r>
            <a:r>
              <a:rPr kumimoji="0" lang="nl-NL" b="0" u="none" strike="noStrike" kern="1200" cap="none" spc="0" normalizeH="0" noProof="0" dirty="0" smtClean="0">
                <a:ln>
                  <a:noFill/>
                </a:ln>
                <a:solidFill>
                  <a:srgbClr val="4472C4">
                    <a:lumMod val="50000"/>
                  </a:srgbClr>
                </a:solidFill>
                <a:effectLst/>
                <a:uLnTx/>
                <a:uFillTx/>
                <a:ea typeface="+mn-ea"/>
                <a:cs typeface="Times New Roman" panose="02020603050405020304" pitchFamily="18" charset="0"/>
              </a:rPr>
              <a:t> bezoeken de </a:t>
            </a:r>
            <a:r>
              <a:rPr kumimoji="0" lang="nl-NL" b="1" u="none" strike="noStrike" kern="1200" cap="none" spc="0" normalizeH="0" noProof="0" dirty="0" smtClean="0">
                <a:ln>
                  <a:noFill/>
                </a:ln>
                <a:solidFill>
                  <a:srgbClr val="ED7D31"/>
                </a:solidFill>
                <a:effectLst/>
                <a:uLnTx/>
                <a:uFillTx/>
                <a:ea typeface="+mn-ea"/>
                <a:cs typeface="Times New Roman" panose="02020603050405020304" pitchFamily="18" charset="0"/>
              </a:rPr>
              <a:t>HNO</a:t>
            </a:r>
            <a:r>
              <a:rPr kumimoji="0" lang="nl-NL" b="0" u="none" strike="noStrike" kern="1200" cap="none" spc="0" normalizeH="0" noProof="0" dirty="0" smtClean="0">
                <a:ln>
                  <a:noFill/>
                </a:ln>
                <a:solidFill>
                  <a:srgbClr val="4472C4">
                    <a:lumMod val="50000"/>
                  </a:srgbClr>
                </a:solidFill>
                <a:effectLst/>
                <a:uLnTx/>
                <a:uFillTx/>
                <a:ea typeface="+mn-ea"/>
                <a:cs typeface="Times New Roman" panose="02020603050405020304" pitchFamily="18" charset="0"/>
              </a:rPr>
              <a:t>.</a:t>
            </a:r>
            <a:endParaRPr kumimoji="0" lang="nl-NL" b="1" u="none" strike="noStrike" kern="1200" cap="none" spc="0" normalizeH="0" baseline="0" noProof="0" dirty="0" smtClean="0">
              <a:ln>
                <a:noFill/>
              </a:ln>
              <a:solidFill>
                <a:srgbClr val="ED7D31"/>
              </a:solidFill>
              <a:effectLst/>
              <a:uLnTx/>
              <a:uFillTx/>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b="0" i="1"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pic>
        <p:nvPicPr>
          <p:cNvPr id="12" name="Afbeelding 11"/>
          <p:cNvPicPr>
            <a:picLocks noChangeAspect="1"/>
          </p:cNvPicPr>
          <p:nvPr/>
        </p:nvPicPr>
        <p:blipFill>
          <a:blip r:embed="rId3"/>
          <a:stretch>
            <a:fillRect/>
          </a:stretch>
        </p:blipFill>
        <p:spPr>
          <a:xfrm>
            <a:off x="5392434" y="3150584"/>
            <a:ext cx="824210" cy="1079999"/>
          </a:xfrm>
          <a:prstGeom prst="rect">
            <a:avLst/>
          </a:prstGeom>
        </p:spPr>
      </p:pic>
      <p:pic>
        <p:nvPicPr>
          <p:cNvPr id="13" name="Afbeelding 12"/>
          <p:cNvPicPr>
            <a:picLocks noChangeAspect="1"/>
          </p:cNvPicPr>
          <p:nvPr/>
        </p:nvPicPr>
        <p:blipFill>
          <a:blip r:embed="rId4"/>
          <a:stretch>
            <a:fillRect/>
          </a:stretch>
        </p:blipFill>
        <p:spPr>
          <a:xfrm>
            <a:off x="6430165" y="3150585"/>
            <a:ext cx="824210" cy="1079999"/>
          </a:xfrm>
          <a:prstGeom prst="rect">
            <a:avLst/>
          </a:prstGeom>
        </p:spPr>
      </p:pic>
      <p:pic>
        <p:nvPicPr>
          <p:cNvPr id="14" name="Afbeelding 13"/>
          <p:cNvPicPr>
            <a:picLocks noChangeAspect="1"/>
          </p:cNvPicPr>
          <p:nvPr/>
        </p:nvPicPr>
        <p:blipFill>
          <a:blip r:embed="rId5"/>
          <a:stretch>
            <a:fillRect/>
          </a:stretch>
        </p:blipFill>
        <p:spPr>
          <a:xfrm>
            <a:off x="7467898" y="3150586"/>
            <a:ext cx="824210" cy="1079999"/>
          </a:xfrm>
          <a:prstGeom prst="rect">
            <a:avLst/>
          </a:prstGeom>
        </p:spPr>
      </p:pic>
      <p:sp>
        <p:nvSpPr>
          <p:cNvPr id="15" name="Rechthoek 14"/>
          <p:cNvSpPr/>
          <p:nvPr/>
        </p:nvSpPr>
        <p:spPr>
          <a:xfrm>
            <a:off x="628650" y="1535726"/>
            <a:ext cx="7886700" cy="4642339"/>
          </a:xfrm>
          <a:prstGeom prst="rect">
            <a:avLst/>
          </a:prstGeom>
          <a:noFill/>
          <a:ln w="190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5392434" y="5811441"/>
            <a:ext cx="3374704" cy="400110"/>
          </a:xfrm>
          <a:prstGeom prst="rect">
            <a:avLst/>
          </a:prstGeom>
          <a:noFill/>
        </p:spPr>
        <p:txBody>
          <a:bodyPr wrap="none" rtlCol="0">
            <a:spAutoFit/>
          </a:bodyPr>
          <a:lstStyle/>
          <a:p>
            <a:r>
              <a:rPr lang="nl-NL" sz="1000" dirty="0" smtClean="0">
                <a:solidFill>
                  <a:srgbClr val="203864"/>
                </a:solidFill>
              </a:rPr>
              <a:t>© afbeeldingen gebaseerd op het logo van Dr. Geert </a:t>
            </a:r>
            <a:r>
              <a:rPr lang="nl-NL" sz="1000" dirty="0" err="1" smtClean="0">
                <a:solidFill>
                  <a:srgbClr val="203864"/>
                </a:solidFill>
              </a:rPr>
              <a:t>Delabie</a:t>
            </a:r>
            <a:r>
              <a:rPr lang="nl-NL" sz="1000" dirty="0">
                <a:solidFill>
                  <a:srgbClr val="203864"/>
                </a:solidFill>
              </a:rPr>
              <a:t>, </a:t>
            </a:r>
            <a:r>
              <a:rPr lang="nl-NL" sz="1000" dirty="0" smtClean="0">
                <a:solidFill>
                  <a:srgbClr val="203864"/>
                </a:solidFill>
              </a:rPr>
              <a:t/>
            </a:r>
            <a:br>
              <a:rPr lang="nl-NL" sz="1000" dirty="0" smtClean="0">
                <a:solidFill>
                  <a:srgbClr val="203864"/>
                </a:solidFill>
              </a:rPr>
            </a:br>
            <a:r>
              <a:rPr lang="nl-NL" sz="1000" dirty="0" smtClean="0">
                <a:solidFill>
                  <a:srgbClr val="203864"/>
                </a:solidFill>
              </a:rPr>
              <a:t>http</a:t>
            </a:r>
            <a:r>
              <a:rPr lang="nl-NL" sz="1000" dirty="0">
                <a:solidFill>
                  <a:srgbClr val="203864"/>
                </a:solidFill>
              </a:rPr>
              <a:t>://www.dokterdelabie.be/mindervaliden/</a:t>
            </a:r>
          </a:p>
        </p:txBody>
      </p:sp>
      <p:pic>
        <p:nvPicPr>
          <p:cNvPr id="17" name="Afbeelding 8"/>
          <p:cNvPicPr>
            <a:picLocks noChangeAspect="1"/>
          </p:cNvPicPr>
          <p:nvPr/>
        </p:nvPicPr>
        <p:blipFill>
          <a:blip r:embed="rId4"/>
          <a:stretch>
            <a:fillRect/>
          </a:stretch>
        </p:blipFill>
        <p:spPr>
          <a:xfrm>
            <a:off x="6430165" y="4473891"/>
            <a:ext cx="824210" cy="1079999"/>
          </a:xfrm>
          <a:prstGeom prst="rect">
            <a:avLst/>
          </a:prstGeom>
        </p:spPr>
      </p:pic>
      <p:pic>
        <p:nvPicPr>
          <p:cNvPr id="18" name="Afbeelding 9"/>
          <p:cNvPicPr>
            <a:picLocks noChangeAspect="1"/>
          </p:cNvPicPr>
          <p:nvPr/>
        </p:nvPicPr>
        <p:blipFill>
          <a:blip r:embed="rId5"/>
          <a:stretch>
            <a:fillRect/>
          </a:stretch>
        </p:blipFill>
        <p:spPr>
          <a:xfrm>
            <a:off x="5392434" y="4473890"/>
            <a:ext cx="824210" cy="1079999"/>
          </a:xfrm>
          <a:prstGeom prst="rect">
            <a:avLst/>
          </a:prstGeom>
        </p:spPr>
      </p:pic>
      <p:pic>
        <p:nvPicPr>
          <p:cNvPr id="19" name="Afbeelding 10"/>
          <p:cNvPicPr>
            <a:picLocks noChangeAspect="1"/>
          </p:cNvPicPr>
          <p:nvPr/>
        </p:nvPicPr>
        <p:blipFill>
          <a:blip r:embed="rId3"/>
          <a:stretch>
            <a:fillRect/>
          </a:stretch>
        </p:blipFill>
        <p:spPr>
          <a:xfrm>
            <a:off x="7467898" y="4473891"/>
            <a:ext cx="824210" cy="1079999"/>
          </a:xfrm>
          <a:prstGeom prst="rect">
            <a:avLst/>
          </a:prstGeom>
        </p:spPr>
      </p:pic>
      <p:pic>
        <p:nvPicPr>
          <p:cNvPr id="20" name="Afbeelding 11"/>
          <p:cNvPicPr>
            <a:picLocks noChangeAspect="1"/>
          </p:cNvPicPr>
          <p:nvPr/>
        </p:nvPicPr>
        <p:blipFill>
          <a:blip r:embed="rId3"/>
          <a:stretch>
            <a:fillRect/>
          </a:stretch>
        </p:blipFill>
        <p:spPr>
          <a:xfrm>
            <a:off x="5394138" y="1842648"/>
            <a:ext cx="824210" cy="1079999"/>
          </a:xfrm>
          <a:prstGeom prst="rect">
            <a:avLst/>
          </a:prstGeom>
        </p:spPr>
      </p:pic>
      <p:pic>
        <p:nvPicPr>
          <p:cNvPr id="21" name="Afbeelding 12"/>
          <p:cNvPicPr>
            <a:picLocks noChangeAspect="1"/>
          </p:cNvPicPr>
          <p:nvPr/>
        </p:nvPicPr>
        <p:blipFill>
          <a:blip r:embed="rId4"/>
          <a:stretch>
            <a:fillRect/>
          </a:stretch>
        </p:blipFill>
        <p:spPr>
          <a:xfrm>
            <a:off x="6431869" y="1842650"/>
            <a:ext cx="824210" cy="1079999"/>
          </a:xfrm>
          <a:prstGeom prst="rect">
            <a:avLst/>
          </a:prstGeom>
        </p:spPr>
      </p:pic>
      <p:pic>
        <p:nvPicPr>
          <p:cNvPr id="22" name="Afbeelding 13"/>
          <p:cNvPicPr>
            <a:picLocks noChangeAspect="1"/>
          </p:cNvPicPr>
          <p:nvPr/>
        </p:nvPicPr>
        <p:blipFill>
          <a:blip r:embed="rId5"/>
          <a:stretch>
            <a:fillRect/>
          </a:stretch>
        </p:blipFill>
        <p:spPr>
          <a:xfrm>
            <a:off x="7469602" y="1842651"/>
            <a:ext cx="824210" cy="1079999"/>
          </a:xfrm>
          <a:prstGeom prst="rect">
            <a:avLst/>
          </a:prstGeom>
        </p:spPr>
      </p:pic>
    </p:spTree>
    <p:extLst>
      <p:ext uri="{BB962C8B-B14F-4D97-AF65-F5344CB8AC3E}">
        <p14:creationId xmlns:p14="http://schemas.microsoft.com/office/powerpoint/2010/main" val="20302656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defRPr/>
            </a:pPr>
            <a:endParaRPr lang="nl-NL" sz="2000" i="1" dirty="0">
              <a:solidFill>
                <a:sysClr val="windowText" lastClr="000000"/>
              </a:solidFill>
              <a:latin typeface="Times New Roman" panose="02020603050405020304" pitchFamily="18" charset="0"/>
              <a:cs typeface="Times New Roman" panose="02020603050405020304" pitchFamily="18" charset="0"/>
            </a:endParaRPr>
          </a:p>
        </p:txBody>
      </p:sp>
      <p:sp>
        <p:nvSpPr>
          <p:cNvPr id="4" name="Tijdelijke aanduiding voor inhoud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defRPr/>
            </a:pPr>
            <a:r>
              <a:rPr lang="nl-NL" sz="4400" dirty="0" smtClean="0">
                <a:solidFill>
                  <a:srgbClr val="002060"/>
                </a:solidFill>
                <a:latin typeface="+mj-lt"/>
                <a:cs typeface="Times New Roman" panose="02020603050405020304" pitchFamily="18" charset="0"/>
              </a:rPr>
              <a:t>Wat is het verschil tussen</a:t>
            </a:r>
            <a:br>
              <a:rPr lang="nl-NL" sz="4400" dirty="0" smtClean="0">
                <a:solidFill>
                  <a:srgbClr val="002060"/>
                </a:solidFill>
                <a:latin typeface="+mj-lt"/>
                <a:cs typeface="Times New Roman" panose="02020603050405020304" pitchFamily="18" charset="0"/>
              </a:rPr>
            </a:br>
            <a:r>
              <a:rPr lang="nl-NL" sz="4400" b="1" dirty="0" smtClean="0">
                <a:solidFill>
                  <a:srgbClr val="ED7D31"/>
                </a:solidFill>
                <a:latin typeface="+mj-lt"/>
                <a:cs typeface="Times New Roman" panose="02020603050405020304" pitchFamily="18" charset="0"/>
              </a:rPr>
              <a:t>reactief  vermogen </a:t>
            </a:r>
            <a:r>
              <a:rPr lang="nl-NL" sz="4400" dirty="0" smtClean="0">
                <a:solidFill>
                  <a:srgbClr val="002060"/>
                </a:solidFill>
                <a:latin typeface="+mj-lt"/>
                <a:cs typeface="Times New Roman" panose="02020603050405020304" pitchFamily="18" charset="0"/>
              </a:rPr>
              <a:t>en</a:t>
            </a:r>
            <a:r>
              <a:rPr lang="nl-NL" sz="4400" dirty="0" smtClean="0">
                <a:solidFill>
                  <a:sysClr val="windowText" lastClr="000000"/>
                </a:solidFill>
                <a:latin typeface="+mj-lt"/>
                <a:cs typeface="Times New Roman" panose="02020603050405020304" pitchFamily="18" charset="0"/>
              </a:rPr>
              <a:t> </a:t>
            </a:r>
            <a:r>
              <a:rPr lang="nl-NL" sz="4400" b="1" dirty="0" smtClean="0">
                <a:solidFill>
                  <a:srgbClr val="ED7D31"/>
                </a:solidFill>
                <a:latin typeface="+mj-lt"/>
                <a:cs typeface="Times New Roman" panose="02020603050405020304" pitchFamily="18" charset="0"/>
              </a:rPr>
              <a:t>blindvermogen</a:t>
            </a:r>
            <a:r>
              <a:rPr lang="nl-NL" sz="4400" dirty="0" smtClean="0">
                <a:solidFill>
                  <a:srgbClr val="002060"/>
                </a:solidFill>
                <a:latin typeface="+mj-lt"/>
                <a:cs typeface="Times New Roman" panose="02020603050405020304" pitchFamily="18" charset="0"/>
              </a:rPr>
              <a:t>?</a:t>
            </a:r>
            <a:endParaRPr lang="nl-NL" sz="4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8939158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defRPr/>
            </a:pPr>
            <a:endParaRPr lang="nl-NL" sz="2000" i="1" dirty="0">
              <a:solidFill>
                <a:sysClr val="windowText" lastClr="000000"/>
              </a:solidFill>
              <a:latin typeface="Times New Roman" panose="02020603050405020304" pitchFamily="18" charset="0"/>
              <a:cs typeface="Times New Roman" panose="02020603050405020304" pitchFamily="18" charset="0"/>
            </a:endParaRPr>
          </a:p>
        </p:txBody>
      </p:sp>
      <p:sp>
        <p:nvSpPr>
          <p:cNvPr id="3" name="Tijdelijke aanduiding voor inhoud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nl-NL" i="1" dirty="0" smtClean="0">
              <a:solidFill>
                <a:srgbClr val="ED7D31"/>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defRPr/>
            </a:pPr>
            <a:r>
              <a:rPr lang="nl-NL" sz="3600" b="1" i="1" dirty="0" smtClean="0">
                <a:solidFill>
                  <a:srgbClr val="ED7D31"/>
                </a:solidFill>
                <a:latin typeface="+mj-lt"/>
                <a:cs typeface="Times New Roman" panose="02020603050405020304" pitchFamily="18" charset="0"/>
              </a:rPr>
              <a:t>reactief  vermogen </a:t>
            </a:r>
            <a:r>
              <a:rPr lang="nl-NL" sz="3600" i="1" dirty="0" smtClean="0">
                <a:solidFill>
                  <a:srgbClr val="002060"/>
                </a:solidFill>
                <a:latin typeface="+mj-lt"/>
                <a:cs typeface="Times New Roman" panose="02020603050405020304" pitchFamily="18" charset="0"/>
              </a:rPr>
              <a:t>=</a:t>
            </a:r>
            <a:r>
              <a:rPr lang="nl-NL" sz="3600" i="1" dirty="0" smtClean="0">
                <a:solidFill>
                  <a:sysClr val="windowText" lastClr="000000"/>
                </a:solidFill>
                <a:latin typeface="+mj-lt"/>
                <a:cs typeface="Times New Roman" panose="02020603050405020304" pitchFamily="18" charset="0"/>
              </a:rPr>
              <a:t> </a:t>
            </a:r>
            <a:r>
              <a:rPr lang="nl-NL" sz="3600" b="1" i="1" dirty="0" smtClean="0">
                <a:solidFill>
                  <a:srgbClr val="ED7D31"/>
                </a:solidFill>
                <a:latin typeface="+mj-lt"/>
                <a:cs typeface="Times New Roman" panose="02020603050405020304" pitchFamily="18" charset="0"/>
              </a:rPr>
              <a:t>blindvermogen</a:t>
            </a:r>
          </a:p>
          <a:p>
            <a:pPr marL="0" indent="0" algn="ctr">
              <a:buFont typeface="Arial" panose="020B0604020202020204" pitchFamily="34" charset="0"/>
              <a:buNone/>
              <a:defRPr/>
            </a:pPr>
            <a:endParaRPr lang="nl-NL" sz="3600" i="1" dirty="0">
              <a:solidFill>
                <a:srgbClr val="ED7D31"/>
              </a:solidFill>
              <a:latin typeface="+mj-lt"/>
              <a:cs typeface="Times New Roman" panose="02020603050405020304" pitchFamily="18" charset="0"/>
            </a:endParaRPr>
          </a:p>
        </p:txBody>
      </p:sp>
      <p:graphicFrame>
        <p:nvGraphicFramePr>
          <p:cNvPr id="4" name="Tabel 5"/>
          <p:cNvGraphicFramePr>
            <a:graphicFrameLocks noGrp="1"/>
          </p:cNvGraphicFramePr>
          <p:nvPr>
            <p:extLst/>
          </p:nvPr>
        </p:nvGraphicFramePr>
        <p:xfrm>
          <a:off x="2488224" y="4223519"/>
          <a:ext cx="5079021" cy="1188720"/>
        </p:xfrm>
        <a:graphic>
          <a:graphicData uri="http://schemas.openxmlformats.org/drawingml/2006/table">
            <a:tbl>
              <a:tblPr firstRow="1" bandRow="1"/>
              <a:tblGrid>
                <a:gridCol w="1693007"/>
                <a:gridCol w="1287584"/>
                <a:gridCol w="2098430"/>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nl-NL" i="1" dirty="0" smtClean="0">
                          <a:solidFill>
                            <a:srgbClr val="002060"/>
                          </a:solidFill>
                          <a:latin typeface="Times New Roman" panose="02020603050405020304" pitchFamily="18" charset="0"/>
                          <a:cs typeface="Times New Roman" panose="02020603050405020304" pitchFamily="18" charset="0"/>
                        </a:rPr>
                        <a:t>Beheerder</a:t>
                      </a:r>
                      <a:r>
                        <a:rPr lang="nl-NL" i="1" baseline="0" dirty="0" smtClean="0">
                          <a:solidFill>
                            <a:srgbClr val="002060"/>
                          </a:solidFill>
                          <a:latin typeface="Times New Roman" panose="02020603050405020304" pitchFamily="18" charset="0"/>
                          <a:cs typeface="Times New Roman" panose="02020603050405020304" pitchFamily="18" charset="0"/>
                        </a:rPr>
                        <a:t> Belgisch</a:t>
                      </a:r>
                      <a:br>
                        <a:rPr lang="nl-NL" i="1" baseline="0" dirty="0" smtClean="0">
                          <a:solidFill>
                            <a:srgbClr val="002060"/>
                          </a:solidFill>
                          <a:latin typeface="Times New Roman" panose="02020603050405020304" pitchFamily="18" charset="0"/>
                          <a:cs typeface="Times New Roman" panose="02020603050405020304" pitchFamily="18" charset="0"/>
                        </a:rPr>
                      </a:br>
                      <a:r>
                        <a:rPr lang="nl-NL" i="1" baseline="0" dirty="0" smtClean="0">
                          <a:solidFill>
                            <a:srgbClr val="002060"/>
                          </a:solidFill>
                          <a:latin typeface="Times New Roman" panose="02020603050405020304" pitchFamily="18" charset="0"/>
                          <a:cs typeface="Times New Roman" panose="02020603050405020304" pitchFamily="18" charset="0"/>
                        </a:rPr>
                        <a:t>hoogspanningsnet</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nl-NL"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nl-NL" i="1" dirty="0" smtClean="0">
                          <a:solidFill>
                            <a:srgbClr val="002060"/>
                          </a:solidFill>
                          <a:latin typeface="Times New Roman" panose="02020603050405020304" pitchFamily="18" charset="0"/>
                          <a:cs typeface="Times New Roman" panose="02020603050405020304" pitchFamily="18" charset="0"/>
                        </a:rPr>
                        <a:t>Beheerder Nederlands</a:t>
                      </a:r>
                      <a:br>
                        <a:rPr lang="nl-NL" i="1" dirty="0" smtClean="0">
                          <a:solidFill>
                            <a:srgbClr val="002060"/>
                          </a:solidFill>
                          <a:latin typeface="Times New Roman" panose="02020603050405020304" pitchFamily="18" charset="0"/>
                          <a:cs typeface="Times New Roman" panose="02020603050405020304" pitchFamily="18" charset="0"/>
                        </a:rPr>
                      </a:br>
                      <a:r>
                        <a:rPr lang="nl-NL" i="1" dirty="0" smtClean="0">
                          <a:solidFill>
                            <a:srgbClr val="002060"/>
                          </a:solidFill>
                          <a:latin typeface="Times New Roman" panose="02020603050405020304" pitchFamily="18" charset="0"/>
                          <a:cs typeface="Times New Roman" panose="02020603050405020304" pitchFamily="18" charset="0"/>
                        </a:rPr>
                        <a:t>hoogspanningsnet</a:t>
                      </a:r>
                      <a:endParaRPr lang="nl-NL" dirty="0" smtClean="0">
                        <a:solidFill>
                          <a:srgbClr val="002060"/>
                        </a:solidFill>
                      </a:endParaRPr>
                    </a:p>
                    <a:p>
                      <a:endParaRPr lang="nl-NL" dirty="0"/>
                    </a:p>
                  </a:txBody>
                  <a:tcPr marL="68580" marR="68580">
                    <a:lnL w="12700" cap="flat" cmpd="sng" algn="ctr">
                      <a:no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6" name="PIJL-LINKS en -RECHTS 6"/>
          <p:cNvSpPr/>
          <p:nvPr/>
        </p:nvSpPr>
        <p:spPr>
          <a:xfrm>
            <a:off x="4193933" y="4172333"/>
            <a:ext cx="1090246" cy="681037"/>
          </a:xfrm>
          <a:prstGeom prst="lef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nl-NL" kern="0" smtClean="0">
              <a:solidFill>
                <a:prstClr val="white"/>
              </a:solidFill>
              <a:latin typeface="Calibri" panose="020F0502020204030204"/>
            </a:endParaRPr>
          </a:p>
        </p:txBody>
      </p:sp>
    </p:spTree>
    <p:extLst>
      <p:ext uri="{BB962C8B-B14F-4D97-AF65-F5344CB8AC3E}">
        <p14:creationId xmlns:p14="http://schemas.microsoft.com/office/powerpoint/2010/main" val="14341415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defRPr/>
            </a:pPr>
            <a:endParaRPr lang="nl-NL" sz="2000" i="1" dirty="0">
              <a:solidFill>
                <a:sysClr val="windowText" lastClr="000000"/>
              </a:solidFill>
              <a:latin typeface="Times New Roman" panose="02020603050405020304" pitchFamily="18" charset="0"/>
              <a:cs typeface="Times New Roman" panose="02020603050405020304" pitchFamily="18" charset="0"/>
            </a:endParaRPr>
          </a:p>
        </p:txBody>
      </p:sp>
      <p:sp>
        <p:nvSpPr>
          <p:cNvPr id="3" name="Tijdelijke aanduiding voor inhoud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defRPr/>
            </a:pPr>
            <a:r>
              <a:rPr lang="nl-NL" sz="4400" dirty="0" smtClean="0">
                <a:solidFill>
                  <a:srgbClr val="4472C4">
                    <a:lumMod val="50000"/>
                  </a:srgbClr>
                </a:solidFill>
                <a:latin typeface="+mj-lt"/>
                <a:cs typeface="Times New Roman" panose="02020603050405020304" pitchFamily="18" charset="0"/>
              </a:rPr>
              <a:t>Wie staat er aan het hoofd van het </a:t>
            </a:r>
            <a:br>
              <a:rPr lang="nl-NL" sz="4400" dirty="0" smtClean="0">
                <a:solidFill>
                  <a:srgbClr val="4472C4">
                    <a:lumMod val="50000"/>
                  </a:srgbClr>
                </a:solidFill>
                <a:latin typeface="+mj-lt"/>
                <a:cs typeface="Times New Roman" panose="02020603050405020304" pitchFamily="18" charset="0"/>
              </a:rPr>
            </a:br>
            <a:r>
              <a:rPr lang="nl-NL" sz="4400" b="1" dirty="0" smtClean="0">
                <a:solidFill>
                  <a:srgbClr val="ED7D31"/>
                </a:solidFill>
                <a:latin typeface="+mj-lt"/>
                <a:cs typeface="Times New Roman" panose="02020603050405020304" pitchFamily="18" charset="0"/>
              </a:rPr>
              <a:t>Europees Openbaar Ministerie</a:t>
            </a:r>
            <a:r>
              <a:rPr lang="nl-NL" sz="4400" dirty="0" smtClean="0">
                <a:solidFill>
                  <a:srgbClr val="4472C4">
                    <a:lumMod val="75000"/>
                  </a:srgbClr>
                </a:solidFill>
                <a:latin typeface="+mj-lt"/>
                <a:cs typeface="Times New Roman" panose="02020603050405020304" pitchFamily="18" charset="0"/>
              </a:rPr>
              <a:t>?</a:t>
            </a:r>
          </a:p>
          <a:p>
            <a:pPr>
              <a:defRPr/>
            </a:pPr>
            <a:endParaRPr lang="nl-NL" dirty="0">
              <a:solidFill>
                <a:sysClr val="windowText" lastClr="000000"/>
              </a:solidFill>
              <a:latin typeface="+mj-lt"/>
            </a:endParaRPr>
          </a:p>
        </p:txBody>
      </p:sp>
    </p:spTree>
    <p:extLst>
      <p:ext uri="{BB962C8B-B14F-4D97-AF65-F5344CB8AC3E}">
        <p14:creationId xmlns:p14="http://schemas.microsoft.com/office/powerpoint/2010/main" val="153767213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defRPr/>
            </a:pPr>
            <a:endParaRPr lang="nl-NL" sz="2000" i="1" dirty="0">
              <a:solidFill>
                <a:sysClr val="windowText" lastClr="000000"/>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78" y="760300"/>
            <a:ext cx="3780000" cy="540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646" y="2774267"/>
            <a:ext cx="3780000" cy="145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2648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Een</a:t>
            </a:r>
            <a:r>
              <a:rPr lang="en-US" dirty="0" smtClean="0"/>
              <a:t> term, </a:t>
            </a:r>
            <a:r>
              <a:rPr lang="en-US" dirty="0" err="1" smtClean="0"/>
              <a:t>wat</a:t>
            </a:r>
            <a:r>
              <a:rPr lang="en-US" dirty="0" smtClean="0"/>
              <a:t> is </a:t>
            </a:r>
            <a:r>
              <a:rPr lang="en-US" dirty="0" err="1" smtClean="0"/>
              <a:t>dat</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nl-BE" dirty="0" smtClean="0"/>
              <a:t>Een term is een lexicale eenheid in vaktaal</a:t>
            </a:r>
          </a:p>
          <a:p>
            <a:pPr marL="0" indent="0">
              <a:buNone/>
            </a:pPr>
            <a:endParaRPr lang="nl-BE" dirty="0"/>
          </a:p>
          <a:p>
            <a:pPr marL="0" indent="0">
              <a:buNone/>
            </a:pPr>
            <a:r>
              <a:rPr lang="nl-BE" dirty="0" smtClean="0"/>
              <a:t>Een term is een paradigma (Tanja Collet,2004)</a:t>
            </a:r>
          </a:p>
          <a:p>
            <a:pPr marL="0" indent="0">
              <a:buNone/>
            </a:pPr>
            <a:endParaRPr lang="nl-BE" dirty="0"/>
          </a:p>
          <a:p>
            <a:pPr marL="0" indent="0">
              <a:buNone/>
            </a:pPr>
            <a:r>
              <a:rPr lang="nl-BE" dirty="0" smtClean="0"/>
              <a:t>Een term is een cohesieve ketting van varianten binnen een tekst (Margaret Rogers, 2007) </a:t>
            </a:r>
          </a:p>
          <a:p>
            <a:endParaRPr lang="nl-BE" dirty="0"/>
          </a:p>
        </p:txBody>
      </p:sp>
    </p:spTree>
    <p:extLst>
      <p:ext uri="{BB962C8B-B14F-4D97-AF65-F5344CB8AC3E}">
        <p14:creationId xmlns:p14="http://schemas.microsoft.com/office/powerpoint/2010/main" val="25068898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endParaRPr kumimoji="0" lang="nl-NL" sz="20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4" name="Tijdelijke aanduiding voor inhoud 2"/>
          <p:cNvSpPr txBox="1">
            <a:spLocks/>
          </p:cNvSpPr>
          <p:nvPr/>
        </p:nvSpPr>
        <p:spPr>
          <a:xfrm>
            <a:off x="628650" y="2189017"/>
            <a:ext cx="7886700" cy="3987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3600" b="0" u="none" strike="noStrike" kern="1200" cap="none" spc="0" normalizeH="0" baseline="0" noProof="0" dirty="0" smtClean="0">
                <a:ln>
                  <a:noFill/>
                </a:ln>
                <a:solidFill>
                  <a:srgbClr val="203864"/>
                </a:solidFill>
                <a:effectLst/>
                <a:uLnTx/>
                <a:uFillTx/>
                <a:latin typeface="+mj-lt"/>
                <a:ea typeface="Adobe Fangsong Std R" panose="02020400000000000000" pitchFamily="18" charset="-128"/>
                <a:cs typeface="Times New Roman" panose="02020603050405020304" pitchFamily="18" charset="0"/>
              </a:rPr>
              <a:t>Dient een </a:t>
            </a:r>
            <a:r>
              <a:rPr kumimoji="0" lang="nl-NL" sz="3600" b="1" u="none" strike="noStrike" kern="1200" cap="none" spc="0" normalizeH="0" baseline="0" noProof="0" dirty="0" smtClean="0">
                <a:ln>
                  <a:noFill/>
                </a:ln>
                <a:solidFill>
                  <a:srgbClr val="ED7D31"/>
                </a:solidFill>
                <a:effectLst/>
                <a:uLnTx/>
                <a:uFillTx/>
                <a:latin typeface="+mj-lt"/>
                <a:ea typeface="Adobe Fangsong Std R" panose="02020400000000000000" pitchFamily="18" charset="-128"/>
                <a:cs typeface="Times New Roman" panose="02020603050405020304" pitchFamily="18" charset="0"/>
              </a:rPr>
              <a:t>overheidsfunctionaris</a:t>
            </a:r>
            <a:r>
              <a:rPr kumimoji="0" lang="nl-NL" sz="3600" b="0" u="none" strike="noStrike" kern="1200" cap="none" spc="0" normalizeH="0" baseline="0" noProof="0" dirty="0" smtClean="0">
                <a:ln>
                  <a:noFill/>
                </a:ln>
                <a:solidFill>
                  <a:srgbClr val="ED7D2F"/>
                </a:solidFill>
                <a:effectLst/>
                <a:uLnTx/>
                <a:uFillTx/>
                <a:latin typeface="+mj-lt"/>
                <a:ea typeface="Adobe Fangsong Std R" panose="02020400000000000000" pitchFamily="18" charset="-128"/>
                <a:cs typeface="Times New Roman" panose="02020603050405020304" pitchFamily="18" charset="0"/>
              </a:rPr>
              <a:t> </a:t>
            </a:r>
            <a:r>
              <a:rPr kumimoji="0" lang="nl-NL" sz="3600" b="0" u="none" strike="noStrike" kern="1200" cap="none" spc="0" normalizeH="0" baseline="0" noProof="0" dirty="0" smtClean="0">
                <a:ln>
                  <a:noFill/>
                </a:ln>
                <a:solidFill>
                  <a:srgbClr val="203864"/>
                </a:solidFill>
                <a:effectLst/>
                <a:uLnTx/>
                <a:uFillTx/>
                <a:latin typeface="+mj-lt"/>
                <a:ea typeface="Adobe Fangsong Std R" panose="02020400000000000000" pitchFamily="18" charset="-128"/>
                <a:cs typeface="Times New Roman" panose="02020603050405020304" pitchFamily="18" charset="0"/>
              </a:rPr>
              <a:t>bij de uitoefening van zijn functie niet alleen het</a:t>
            </a:r>
            <a:r>
              <a:rPr kumimoji="0" lang="nl-NL" sz="3600" b="0" u="none" strike="noStrike" kern="1200" cap="none" spc="0" normalizeH="0" baseline="0" noProof="0" dirty="0" smtClean="0">
                <a:ln>
                  <a:noFill/>
                </a:ln>
                <a:solidFill>
                  <a:srgbClr val="4472C4">
                    <a:lumMod val="75000"/>
                  </a:srgbClr>
                </a:solidFill>
                <a:effectLst/>
                <a:uLnTx/>
                <a:uFillTx/>
                <a:latin typeface="+mj-lt"/>
                <a:ea typeface="Adobe Fangsong Std R" panose="02020400000000000000" pitchFamily="18" charset="-128"/>
                <a:cs typeface="Times New Roman" panose="02020603050405020304" pitchFamily="18" charset="0"/>
              </a:rPr>
              <a:t> </a:t>
            </a:r>
            <a:r>
              <a:rPr kumimoji="0" lang="nl-NL" sz="3600" b="1" u="none" strike="noStrike" kern="1200" cap="none" spc="0" normalizeH="0" baseline="0" noProof="0" dirty="0" smtClean="0">
                <a:ln>
                  <a:noFill/>
                </a:ln>
                <a:solidFill>
                  <a:srgbClr val="ED7D31"/>
                </a:solidFill>
                <a:effectLst/>
                <a:uLnTx/>
                <a:uFillTx/>
                <a:latin typeface="+mj-lt"/>
                <a:ea typeface="Adobe Fangsong Std R" panose="02020400000000000000" pitchFamily="18" charset="-128"/>
                <a:cs typeface="Times New Roman" panose="02020603050405020304" pitchFamily="18" charset="0"/>
              </a:rPr>
              <a:t>publieke belang</a:t>
            </a:r>
            <a:r>
              <a:rPr kumimoji="0" lang="nl-NL" sz="3600" b="0" u="none" strike="noStrike" kern="1200" cap="none" spc="0" normalizeH="0" baseline="0" noProof="0" dirty="0" smtClean="0">
                <a:ln>
                  <a:noFill/>
                </a:ln>
                <a:solidFill>
                  <a:srgbClr val="4472C4">
                    <a:lumMod val="75000"/>
                  </a:srgbClr>
                </a:solidFill>
                <a:effectLst/>
                <a:uLnTx/>
                <a:uFillTx/>
                <a:latin typeface="+mj-lt"/>
                <a:ea typeface="Adobe Fangsong Std R" panose="02020400000000000000" pitchFamily="18" charset="-128"/>
                <a:cs typeface="Times New Roman" panose="02020603050405020304" pitchFamily="18" charset="0"/>
              </a:rPr>
              <a:t>, </a:t>
            </a:r>
            <a:r>
              <a:rPr kumimoji="0" lang="nl-NL" sz="3600" b="0" u="none" strike="noStrike" kern="1200" cap="none" spc="0" normalizeH="0" baseline="0" noProof="0" dirty="0" smtClean="0">
                <a:ln>
                  <a:noFill/>
                </a:ln>
                <a:solidFill>
                  <a:srgbClr val="203864"/>
                </a:solidFill>
                <a:effectLst/>
                <a:uLnTx/>
                <a:uFillTx/>
                <a:latin typeface="+mj-lt"/>
                <a:ea typeface="Adobe Fangsong Std R" panose="02020400000000000000" pitchFamily="18" charset="-128"/>
                <a:cs typeface="Times New Roman" panose="02020603050405020304" pitchFamily="18" charset="0"/>
              </a:rPr>
              <a:t>maar ook zijn </a:t>
            </a:r>
            <a:r>
              <a:rPr kumimoji="0" lang="nl-NL" sz="3600" b="1" u="none" strike="noStrike" kern="1200" cap="none" spc="0" normalizeH="0" baseline="0" noProof="0" dirty="0" smtClean="0">
                <a:ln>
                  <a:noFill/>
                </a:ln>
                <a:solidFill>
                  <a:srgbClr val="ED7D31"/>
                </a:solidFill>
                <a:effectLst/>
                <a:uLnTx/>
                <a:uFillTx/>
                <a:latin typeface="+mj-lt"/>
                <a:ea typeface="Adobe Fangsong Std R" panose="02020400000000000000" pitchFamily="18" charset="-128"/>
                <a:cs typeface="Times New Roman" panose="02020603050405020304" pitchFamily="18" charset="0"/>
              </a:rPr>
              <a:t>persoonlijke belang</a:t>
            </a:r>
            <a:r>
              <a:rPr kumimoji="0" lang="nl-NL" sz="3600" b="0" u="none" strike="noStrike" kern="1200" cap="none" spc="0" normalizeH="0" baseline="0" noProof="0" dirty="0" smtClean="0">
                <a:ln>
                  <a:noFill/>
                </a:ln>
                <a:solidFill>
                  <a:srgbClr val="203864"/>
                </a:solidFill>
                <a:effectLst/>
                <a:uLnTx/>
                <a:uFillTx/>
                <a:latin typeface="+mj-lt"/>
                <a:ea typeface="Adobe Fangsong Std R" panose="02020400000000000000" pitchFamily="18" charset="-128"/>
                <a:cs typeface="Times New Roman" panose="02020603050405020304" pitchFamily="18" charset="0"/>
              </a:rPr>
              <a:t>, dan is er sprake </a:t>
            </a:r>
            <a:br>
              <a:rPr kumimoji="0" lang="nl-NL" sz="3600" b="0" u="none" strike="noStrike" kern="1200" cap="none" spc="0" normalizeH="0" baseline="0" noProof="0" dirty="0" smtClean="0">
                <a:ln>
                  <a:noFill/>
                </a:ln>
                <a:solidFill>
                  <a:srgbClr val="203864"/>
                </a:solidFill>
                <a:effectLst/>
                <a:uLnTx/>
                <a:uFillTx/>
                <a:latin typeface="+mj-lt"/>
                <a:ea typeface="Adobe Fangsong Std R" panose="02020400000000000000" pitchFamily="18" charset="-128"/>
                <a:cs typeface="Times New Roman" panose="02020603050405020304" pitchFamily="18" charset="0"/>
              </a:rPr>
            </a:br>
            <a:r>
              <a:rPr kumimoji="0" lang="nl-NL" sz="3600" b="0" u="none" strike="noStrike" kern="1200" cap="none" spc="0" normalizeH="0" baseline="0" noProof="0" dirty="0" smtClean="0">
                <a:ln>
                  <a:noFill/>
                </a:ln>
                <a:solidFill>
                  <a:srgbClr val="203864"/>
                </a:solidFill>
                <a:effectLst/>
                <a:uLnTx/>
                <a:uFillTx/>
                <a:latin typeface="+mj-lt"/>
                <a:ea typeface="Adobe Fangsong Std R" panose="02020400000000000000" pitchFamily="18" charset="-128"/>
                <a:cs typeface="Times New Roman" panose="02020603050405020304" pitchFamily="18" charset="0"/>
              </a:rPr>
              <a:t>van ...</a:t>
            </a:r>
            <a:endParaRPr kumimoji="0" lang="nl-NL" sz="3600" b="0" u="none" strike="noStrike" kern="1200" cap="none" spc="0" normalizeH="0" baseline="0" noProof="0" dirty="0">
              <a:ln>
                <a:noFill/>
              </a:ln>
              <a:solidFill>
                <a:srgbClr val="203864"/>
              </a:solidFill>
              <a:effectLst/>
              <a:uLnTx/>
              <a:uFillTx/>
              <a:latin typeface="+mj-lt"/>
              <a:ea typeface="Adobe Fangsong Std 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758951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endParaRPr kumimoji="0" lang="nl-NL" sz="20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3" name="Tijdelijke aanduiding voor inhoud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marR="0" lvl="0" indent="-538163" algn="l" defTabSz="914400" rtl="0" eaLnBrk="1" fontAlgn="auto" latinLnBrk="0" hangingPunct="1">
              <a:lnSpc>
                <a:spcPct val="150000"/>
              </a:lnSpc>
              <a:spcBef>
                <a:spcPts val="1000"/>
              </a:spcBef>
              <a:spcAft>
                <a:spcPts val="0"/>
              </a:spcAft>
              <a:buClrTx/>
              <a:buSzTx/>
              <a:buFont typeface="+mj-lt"/>
              <a:buAutoNum type="alphaLcParenR"/>
              <a:tabLst>
                <a:tab pos="2867025" algn="l"/>
              </a:tabLst>
              <a:defRPr/>
            </a:pPr>
            <a:r>
              <a:rPr kumimoji="0" lang="nl-NL" sz="3200" b="1" i="1" u="none" strike="noStrike" kern="1200" cap="none" spc="0" normalizeH="0" baseline="0" noProof="0" dirty="0" smtClean="0">
                <a:ln>
                  <a:noFill/>
                </a:ln>
                <a:solidFill>
                  <a:srgbClr val="203864"/>
                </a:solidFill>
                <a:effectLst/>
                <a:uLnTx/>
                <a:uFillTx/>
                <a:latin typeface="+mj-lt"/>
                <a:ea typeface="+mn-ea"/>
                <a:cs typeface="Times New Roman" panose="02020603050405020304" pitchFamily="18" charset="0"/>
              </a:rPr>
              <a:t>belangenverstrengeling</a:t>
            </a:r>
          </a:p>
          <a:p>
            <a:pPr marL="714375" marR="0" lvl="2" indent="0" algn="l" defTabSz="914400" rtl="0" eaLnBrk="1" fontAlgn="auto" latinLnBrk="0" hangingPunct="1">
              <a:lnSpc>
                <a:spcPct val="150000"/>
              </a:lnSpc>
              <a:spcBef>
                <a:spcPts val="500"/>
              </a:spcBef>
              <a:spcAft>
                <a:spcPts val="0"/>
              </a:spcAft>
              <a:buClrTx/>
              <a:buSzTx/>
              <a:buFont typeface="Arial" panose="020B0604020202020204" pitchFamily="34" charset="0"/>
              <a:buNone/>
              <a:tabLst>
                <a:tab pos="2157413" algn="l"/>
                <a:tab pos="2867025" algn="l"/>
                <a:tab pos="3857625" algn="l"/>
              </a:tabLst>
              <a:defRPr/>
            </a:pPr>
            <a:r>
              <a:rPr kumimoji="0" lang="nl-NL" sz="1800" b="0" i="0" u="none" strike="noStrike" kern="1200" cap="none" spc="0" normalizeH="0" baseline="0" noProof="0" dirty="0" smtClean="0">
                <a:ln>
                  <a:noFill/>
                </a:ln>
                <a:solidFill>
                  <a:srgbClr val="4472C4">
                    <a:lumMod val="75000"/>
                  </a:srgbClr>
                </a:solidFill>
                <a:effectLst/>
                <a:uLnTx/>
                <a:uFillTx/>
                <a:latin typeface="+mj-lt"/>
                <a:ea typeface="+mn-ea"/>
                <a:cs typeface="Times New Roman" panose="02020603050405020304" pitchFamily="18" charset="0"/>
              </a:rPr>
              <a:t>BE = 3470</a:t>
            </a:r>
            <a:r>
              <a:rPr kumimoji="0" lang="nl-NL" sz="1800" b="0" i="0" u="none" strike="noStrike" kern="1200" cap="none" spc="0" normalizeH="0" baseline="0" noProof="0" dirty="0" smtClean="0">
                <a:ln>
                  <a:noFill/>
                </a:ln>
                <a:solidFill>
                  <a:sysClr val="windowText" lastClr="000000"/>
                </a:solidFill>
                <a:effectLst/>
                <a:uLnTx/>
                <a:uFillTx/>
                <a:latin typeface="+mj-lt"/>
                <a:ea typeface="+mn-ea"/>
                <a:cs typeface="Times New Roman" panose="02020603050405020304" pitchFamily="18" charset="0"/>
              </a:rPr>
              <a:t>	</a:t>
            </a:r>
            <a:r>
              <a:rPr kumimoji="0" lang="nl-NL" sz="1800" b="1" i="0" u="none" strike="noStrike" kern="1200" cap="none" spc="0" normalizeH="0" baseline="0" noProof="0" dirty="0" smtClean="0">
                <a:ln>
                  <a:noFill/>
                </a:ln>
                <a:solidFill>
                  <a:srgbClr val="ED7D31"/>
                </a:solidFill>
                <a:effectLst/>
                <a:uLnTx/>
                <a:uFillTx/>
                <a:latin typeface="+mj-lt"/>
                <a:ea typeface="+mn-ea"/>
                <a:cs typeface="Times New Roman" panose="02020603050405020304" pitchFamily="18" charset="0"/>
              </a:rPr>
              <a:t>NL = 182 000</a:t>
            </a:r>
            <a:r>
              <a:rPr kumimoji="0" lang="nl-NL" sz="1800" b="0" i="0" u="none" strike="noStrike" kern="1200" cap="none" spc="0" normalizeH="0" baseline="0" noProof="0" dirty="0" smtClean="0">
                <a:ln>
                  <a:noFill/>
                </a:ln>
                <a:solidFill>
                  <a:sysClr val="windowText" lastClr="000000"/>
                </a:solidFill>
                <a:effectLst/>
                <a:uLnTx/>
                <a:uFillTx/>
                <a:latin typeface="+mj-lt"/>
                <a:ea typeface="+mn-ea"/>
                <a:cs typeface="Times New Roman" panose="02020603050405020304" pitchFamily="18" charset="0"/>
              </a:rPr>
              <a:t>	</a:t>
            </a:r>
            <a:r>
              <a:rPr kumimoji="0" lang="nl-NL" sz="1800" b="0" i="0" u="none" strike="noStrike" kern="1200" cap="none" spc="0" normalizeH="0" baseline="0" noProof="0" dirty="0" smtClean="0">
                <a:ln>
                  <a:noFill/>
                </a:ln>
                <a:solidFill>
                  <a:srgbClr val="4472C4">
                    <a:lumMod val="75000"/>
                  </a:srgbClr>
                </a:solidFill>
                <a:effectLst/>
                <a:uLnTx/>
                <a:uFillTx/>
                <a:latin typeface="+mj-lt"/>
                <a:ea typeface="+mn-ea"/>
                <a:cs typeface="Times New Roman" panose="02020603050405020304" pitchFamily="18" charset="0"/>
              </a:rPr>
              <a:t>EU = 356</a:t>
            </a:r>
          </a:p>
          <a:p>
            <a:pPr marL="714375" marR="0" lvl="0" indent="-538163" algn="l" defTabSz="914400" rtl="0" eaLnBrk="1" fontAlgn="auto" latinLnBrk="0" hangingPunct="1">
              <a:lnSpc>
                <a:spcPct val="150000"/>
              </a:lnSpc>
              <a:spcBef>
                <a:spcPts val="1000"/>
              </a:spcBef>
              <a:spcAft>
                <a:spcPts val="0"/>
              </a:spcAft>
              <a:buClrTx/>
              <a:buSzTx/>
              <a:buFont typeface="+mj-lt"/>
              <a:buAutoNum type="alphaLcParenR"/>
              <a:tabLst>
                <a:tab pos="2867025" algn="l"/>
              </a:tabLst>
              <a:defRPr/>
            </a:pPr>
            <a:r>
              <a:rPr kumimoji="0" lang="nl-NL" sz="3200" b="1" i="1" u="none" strike="noStrike" kern="1200" cap="none" spc="0" normalizeH="0" baseline="0" noProof="0" dirty="0" smtClean="0">
                <a:ln>
                  <a:noFill/>
                </a:ln>
                <a:solidFill>
                  <a:srgbClr val="203864"/>
                </a:solidFill>
                <a:effectLst/>
                <a:uLnTx/>
                <a:uFillTx/>
                <a:latin typeface="+mj-lt"/>
                <a:ea typeface="+mn-ea"/>
                <a:cs typeface="Times New Roman" panose="02020603050405020304" pitchFamily="18" charset="0"/>
              </a:rPr>
              <a:t>belangenvermenging</a:t>
            </a:r>
          </a:p>
          <a:p>
            <a:pPr marL="714375" marR="0" lvl="2" indent="0" algn="l" defTabSz="914400" rtl="0" eaLnBrk="1" fontAlgn="auto" latinLnBrk="0" hangingPunct="1">
              <a:lnSpc>
                <a:spcPct val="150000"/>
              </a:lnSpc>
              <a:spcBef>
                <a:spcPts val="500"/>
              </a:spcBef>
              <a:spcAft>
                <a:spcPts val="0"/>
              </a:spcAft>
              <a:buClrTx/>
              <a:buSzTx/>
              <a:buFont typeface="Arial" panose="020B0604020202020204" pitchFamily="34" charset="0"/>
              <a:buNone/>
              <a:tabLst>
                <a:tab pos="2157413" algn="l"/>
                <a:tab pos="2867025" algn="l"/>
                <a:tab pos="3857625" algn="l"/>
              </a:tabLst>
              <a:defRPr/>
            </a:pPr>
            <a:r>
              <a:rPr kumimoji="0" lang="nl-NL" sz="1800" b="1" i="0" u="none" strike="noStrike" kern="1200" cap="none" spc="0" normalizeH="0" baseline="0" noProof="0" dirty="0" smtClean="0">
                <a:ln>
                  <a:noFill/>
                </a:ln>
                <a:solidFill>
                  <a:srgbClr val="ED7D31"/>
                </a:solidFill>
                <a:effectLst/>
                <a:uLnTx/>
                <a:uFillTx/>
                <a:latin typeface="+mj-lt"/>
                <a:ea typeface="+mn-ea"/>
                <a:cs typeface="Times New Roman" panose="02020603050405020304" pitchFamily="18" charset="0"/>
              </a:rPr>
              <a:t>BE = 54 500</a:t>
            </a:r>
            <a:r>
              <a:rPr kumimoji="0" lang="nl-NL" sz="1800" b="0" i="0" u="none" strike="noStrike" kern="1200" cap="none" spc="0" normalizeH="0" baseline="0" noProof="0" dirty="0" smtClean="0">
                <a:ln>
                  <a:noFill/>
                </a:ln>
                <a:solidFill>
                  <a:prstClr val="black"/>
                </a:solidFill>
                <a:effectLst/>
                <a:uLnTx/>
                <a:uFillTx/>
                <a:latin typeface="+mj-lt"/>
                <a:ea typeface="+mn-ea"/>
                <a:cs typeface="Times New Roman" panose="02020603050405020304" pitchFamily="18" charset="0"/>
              </a:rPr>
              <a:t>	</a:t>
            </a:r>
            <a:r>
              <a:rPr kumimoji="0" lang="nl-NL" sz="1800" b="0" i="0" u="none" strike="noStrike" kern="1200" cap="none" spc="0" normalizeH="0" baseline="0" noProof="0" dirty="0" smtClean="0">
                <a:ln>
                  <a:noFill/>
                </a:ln>
                <a:solidFill>
                  <a:srgbClr val="4472C4">
                    <a:lumMod val="75000"/>
                  </a:srgbClr>
                </a:solidFill>
                <a:effectLst/>
                <a:uLnTx/>
                <a:uFillTx/>
                <a:latin typeface="+mj-lt"/>
                <a:ea typeface="+mn-ea"/>
                <a:cs typeface="Times New Roman" panose="02020603050405020304" pitchFamily="18" charset="0"/>
              </a:rPr>
              <a:t>NL = 4570</a:t>
            </a:r>
            <a:r>
              <a:rPr kumimoji="0" lang="nl-NL" sz="1800" b="0" i="0" u="none" strike="noStrike" kern="1200" cap="none" spc="0" normalizeH="0" baseline="0" noProof="0" dirty="0" smtClean="0">
                <a:ln>
                  <a:noFill/>
                </a:ln>
                <a:solidFill>
                  <a:prstClr val="black"/>
                </a:solidFill>
                <a:effectLst/>
                <a:uLnTx/>
                <a:uFillTx/>
                <a:latin typeface="+mj-lt"/>
                <a:ea typeface="+mn-ea"/>
                <a:cs typeface="Times New Roman" panose="02020603050405020304" pitchFamily="18" charset="0"/>
              </a:rPr>
              <a:t>	</a:t>
            </a:r>
            <a:r>
              <a:rPr kumimoji="0" lang="nl-NL" sz="1800" b="0" i="0" u="none" strike="noStrike" kern="1200" cap="none" spc="0" normalizeH="0" baseline="0" noProof="0" dirty="0" smtClean="0">
                <a:ln>
                  <a:noFill/>
                </a:ln>
                <a:solidFill>
                  <a:srgbClr val="4472C4">
                    <a:lumMod val="75000"/>
                  </a:srgbClr>
                </a:solidFill>
                <a:effectLst/>
                <a:uLnTx/>
                <a:uFillTx/>
                <a:latin typeface="+mj-lt"/>
                <a:ea typeface="+mn-ea"/>
                <a:cs typeface="Times New Roman" panose="02020603050405020304" pitchFamily="18" charset="0"/>
              </a:rPr>
              <a:t>EU = 42</a:t>
            </a:r>
            <a:endParaRPr kumimoji="0" lang="nl-NL" sz="1800" b="0" i="1" u="none" strike="noStrike" kern="1200" cap="none" spc="0" normalizeH="0" baseline="0" noProof="0" dirty="0" smtClean="0">
              <a:ln>
                <a:noFill/>
              </a:ln>
              <a:solidFill>
                <a:srgbClr val="4472C4">
                  <a:lumMod val="75000"/>
                </a:srgbClr>
              </a:solidFill>
              <a:effectLst/>
              <a:uLnTx/>
              <a:uFillTx/>
              <a:latin typeface="+mj-lt"/>
              <a:ea typeface="+mn-ea"/>
              <a:cs typeface="Times New Roman" panose="02020603050405020304" pitchFamily="18" charset="0"/>
            </a:endParaRPr>
          </a:p>
          <a:p>
            <a:pPr marL="714375" marR="0" lvl="0" indent="-538163" algn="l" defTabSz="914400" rtl="0" eaLnBrk="1" fontAlgn="auto" latinLnBrk="0" hangingPunct="1">
              <a:lnSpc>
                <a:spcPct val="150000"/>
              </a:lnSpc>
              <a:spcBef>
                <a:spcPts val="1000"/>
              </a:spcBef>
              <a:spcAft>
                <a:spcPts val="0"/>
              </a:spcAft>
              <a:buClrTx/>
              <a:buSzTx/>
              <a:buFont typeface="+mj-lt"/>
              <a:buAutoNum type="alphaLcParenR"/>
              <a:tabLst>
                <a:tab pos="2422525" algn="l"/>
              </a:tabLst>
              <a:defRPr/>
            </a:pPr>
            <a:r>
              <a:rPr kumimoji="0" lang="nl-NL" sz="3200" b="1" i="1" u="none" strike="noStrike" kern="1200" cap="none" spc="0" normalizeH="0" baseline="0" noProof="0" dirty="0" smtClean="0">
                <a:ln>
                  <a:noFill/>
                </a:ln>
                <a:solidFill>
                  <a:srgbClr val="203864"/>
                </a:solidFill>
                <a:effectLst/>
                <a:uLnTx/>
                <a:uFillTx/>
                <a:latin typeface="+mj-lt"/>
                <a:ea typeface="+mn-ea"/>
                <a:cs typeface="Times New Roman" panose="02020603050405020304" pitchFamily="18" charset="0"/>
              </a:rPr>
              <a:t>een belangenconflict</a:t>
            </a:r>
          </a:p>
          <a:p>
            <a:pPr marL="714375" marR="0" lvl="4"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tab pos="2157413" algn="l"/>
                <a:tab pos="2867025" algn="l"/>
                <a:tab pos="3857625" algn="l"/>
              </a:tabLst>
              <a:defRPr/>
            </a:pPr>
            <a:r>
              <a:rPr kumimoji="0" lang="nl-NL" sz="1800" b="0" i="0" u="none" strike="noStrike" kern="1200" cap="none" spc="0" normalizeH="0" baseline="0" noProof="0" dirty="0" smtClean="0">
                <a:ln>
                  <a:noFill/>
                </a:ln>
                <a:solidFill>
                  <a:srgbClr val="ED7D31"/>
                </a:solidFill>
                <a:effectLst/>
                <a:uLnTx/>
                <a:uFillTx/>
                <a:latin typeface="+mj-lt"/>
                <a:ea typeface="+mn-ea"/>
                <a:cs typeface="Times New Roman" panose="02020603050405020304" pitchFamily="18" charset="0"/>
              </a:rPr>
              <a:t>BE = 40 600</a:t>
            </a:r>
            <a:r>
              <a:rPr kumimoji="0" lang="nl-NL" sz="1800" b="0" i="0" u="none" strike="noStrike" kern="1200" cap="none" spc="0" normalizeH="0" baseline="0" noProof="0" dirty="0" smtClean="0">
                <a:ln>
                  <a:noFill/>
                </a:ln>
                <a:solidFill>
                  <a:prstClr val="black"/>
                </a:solidFill>
                <a:effectLst/>
                <a:uLnTx/>
                <a:uFillTx/>
                <a:latin typeface="+mj-lt"/>
                <a:ea typeface="+mn-ea"/>
                <a:cs typeface="Times New Roman" panose="02020603050405020304" pitchFamily="18" charset="0"/>
              </a:rPr>
              <a:t>	</a:t>
            </a:r>
            <a:r>
              <a:rPr kumimoji="0" lang="nl-NL" sz="1800" b="0" i="0" u="none" strike="noStrike" kern="1200" cap="none" spc="0" normalizeH="0" baseline="0" noProof="0" dirty="0" smtClean="0">
                <a:ln>
                  <a:noFill/>
                </a:ln>
                <a:solidFill>
                  <a:srgbClr val="4472C4">
                    <a:lumMod val="75000"/>
                  </a:srgbClr>
                </a:solidFill>
                <a:effectLst/>
                <a:uLnTx/>
                <a:uFillTx/>
                <a:latin typeface="+mj-lt"/>
                <a:ea typeface="+mn-ea"/>
                <a:cs typeface="Times New Roman" panose="02020603050405020304" pitchFamily="18" charset="0"/>
              </a:rPr>
              <a:t>NL = 37 800</a:t>
            </a:r>
            <a:r>
              <a:rPr kumimoji="0" lang="nl-NL" sz="1800" b="0" i="0" u="none" strike="noStrike" kern="1200" cap="none" spc="0" normalizeH="0" baseline="0" noProof="0" dirty="0" smtClean="0">
                <a:ln>
                  <a:noFill/>
                </a:ln>
                <a:solidFill>
                  <a:prstClr val="black"/>
                </a:solidFill>
                <a:effectLst/>
                <a:uLnTx/>
                <a:uFillTx/>
                <a:latin typeface="+mj-lt"/>
                <a:ea typeface="+mn-ea"/>
                <a:cs typeface="Times New Roman" panose="02020603050405020304" pitchFamily="18" charset="0"/>
              </a:rPr>
              <a:t>	</a:t>
            </a:r>
            <a:r>
              <a:rPr kumimoji="0" lang="nl-NL" sz="1800" b="1" i="0" u="none" strike="noStrike" kern="1200" cap="none" spc="0" normalizeH="0" baseline="0" noProof="0" dirty="0" smtClean="0">
                <a:ln>
                  <a:noFill/>
                </a:ln>
                <a:solidFill>
                  <a:srgbClr val="ED7D31"/>
                </a:solidFill>
                <a:effectLst/>
                <a:uLnTx/>
                <a:uFillTx/>
                <a:latin typeface="+mj-lt"/>
                <a:ea typeface="+mn-ea"/>
                <a:cs typeface="Times New Roman" panose="02020603050405020304" pitchFamily="18" charset="0"/>
              </a:rPr>
              <a:t>EU = 2677</a:t>
            </a:r>
            <a:endParaRPr kumimoji="0" lang="nl-NL" sz="1800" b="1" i="1" u="none" strike="noStrike" kern="1200" cap="none" spc="0" normalizeH="0" baseline="0" noProof="0" dirty="0" smtClean="0">
              <a:ln>
                <a:noFill/>
              </a:ln>
              <a:solidFill>
                <a:srgbClr val="ED7D31"/>
              </a:solidFill>
              <a:effectLst/>
              <a:uLnTx/>
              <a:uFillTx/>
              <a:latin typeface="+mj-lt"/>
              <a:ea typeface="+mn-ea"/>
              <a:cs typeface="Times New Roman" panose="02020603050405020304" pitchFamily="18" charset="0"/>
            </a:endParaRPr>
          </a:p>
        </p:txBody>
      </p:sp>
      <p:graphicFrame>
        <p:nvGraphicFramePr>
          <p:cNvPr id="4" name="Grafiek 10"/>
          <p:cNvGraphicFramePr>
            <a:graphicFrameLocks noChangeAspect="1"/>
          </p:cNvGraphicFramePr>
          <p:nvPr>
            <p:extLst>
              <p:ext uri="{D42A27DB-BD31-4B8C-83A1-F6EECF244321}">
                <p14:modId xmlns:p14="http://schemas.microsoft.com/office/powerpoint/2010/main" val="3176285966"/>
              </p:ext>
            </p:extLst>
          </p:nvPr>
        </p:nvGraphicFramePr>
        <p:xfrm>
          <a:off x="5443439" y="4922838"/>
          <a:ext cx="2962656" cy="1645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ek 11"/>
          <p:cNvGraphicFramePr>
            <a:graphicFrameLocks noChangeAspect="1"/>
          </p:cNvGraphicFramePr>
          <p:nvPr>
            <p:extLst>
              <p:ext uri="{D42A27DB-BD31-4B8C-83A1-F6EECF244321}">
                <p14:modId xmlns:p14="http://schemas.microsoft.com/office/powerpoint/2010/main" val="3132639140"/>
              </p:ext>
            </p:extLst>
          </p:nvPr>
        </p:nvGraphicFramePr>
        <p:xfrm>
          <a:off x="5450582" y="1474788"/>
          <a:ext cx="2962656" cy="1645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ek 12"/>
          <p:cNvGraphicFramePr>
            <a:graphicFrameLocks noChangeAspect="1"/>
          </p:cNvGraphicFramePr>
          <p:nvPr>
            <p:extLst>
              <p:ext uri="{D42A27DB-BD31-4B8C-83A1-F6EECF244321}">
                <p14:modId xmlns:p14="http://schemas.microsoft.com/office/powerpoint/2010/main" val="2852014732"/>
              </p:ext>
            </p:extLst>
          </p:nvPr>
        </p:nvGraphicFramePr>
        <p:xfrm>
          <a:off x="5443439" y="3189288"/>
          <a:ext cx="2962656" cy="16459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6273193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defRPr/>
            </a:pPr>
            <a:endParaRPr lang="nl-NL" sz="2000" i="1" dirty="0">
              <a:solidFill>
                <a:sysClr val="windowText" lastClr="00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57200" y="2451661"/>
            <a:ext cx="8229600" cy="1143000"/>
          </a:xfrm>
        </p:spPr>
        <p:txBody>
          <a:bodyPr/>
          <a:lstStyle/>
          <a:p>
            <a:r>
              <a:rPr lang="en-US" dirty="0" smtClean="0"/>
              <a:t>WEERGAVE IN IATE</a:t>
            </a:r>
            <a:endParaRPr lang="en-US" dirty="0"/>
          </a:p>
        </p:txBody>
      </p:sp>
    </p:spTree>
    <p:extLst>
      <p:ext uri="{BB962C8B-B14F-4D97-AF65-F5344CB8AC3E}">
        <p14:creationId xmlns:p14="http://schemas.microsoft.com/office/powerpoint/2010/main" val="26359249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defRPr/>
            </a:pPr>
            <a:endParaRPr lang="nl-NL" sz="2000" i="1" dirty="0">
              <a:solidFill>
                <a:sysClr val="windowText" lastClr="00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19" y="-62818"/>
            <a:ext cx="6305164" cy="692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5222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671" y="1255168"/>
            <a:ext cx="4306660" cy="511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bwMode="auto">
          <a:xfrm>
            <a:off x="880283" y="5008726"/>
            <a:ext cx="1248770" cy="491320"/>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nl-NL" sz="7600" b="1"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50248183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599" y="1417374"/>
            <a:ext cx="4436802" cy="503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bwMode="auto">
          <a:xfrm>
            <a:off x="880283" y="5008726"/>
            <a:ext cx="1248770" cy="491320"/>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nl-NL" sz="7600" b="1"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4364844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659" y="2294613"/>
            <a:ext cx="4852683" cy="3122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bwMode="auto">
          <a:xfrm>
            <a:off x="665331" y="3855665"/>
            <a:ext cx="1248770" cy="491320"/>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nl-NL" sz="7600" b="1"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06850337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4" y="1409700"/>
            <a:ext cx="775811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35297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endParaRPr kumimoji="0" lang="nl-NL" sz="20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6" name="Tijdelijke aanduiding voor inhoud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nl-NL" sz="4000" b="0"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4" name="Tijdelijke aanduiding voor inhoud 2"/>
          <p:cNvSpPr txBox="1">
            <a:spLocks/>
          </p:cNvSpPr>
          <p:nvPr/>
        </p:nvSpPr>
        <p:spPr>
          <a:xfrm>
            <a:off x="742950" y="1978025"/>
            <a:ext cx="78867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400" b="0" i="1" u="none" strike="noStrike" kern="1200" cap="none" spc="0" normalizeH="0" baseline="0" noProof="1" smtClean="0">
                <a:ln>
                  <a:noFill/>
                </a:ln>
                <a:solidFill>
                  <a:srgbClr val="ED7D31"/>
                </a:solidFill>
                <a:effectLst/>
                <a:uLnTx/>
                <a:uFillTx/>
                <a:latin typeface="Times New Roman" panose="02020603050405020304" pitchFamily="18" charset="0"/>
                <a:cs typeface="Times New Roman" panose="02020603050405020304" pitchFamily="18" charset="0"/>
              </a:rPr>
              <a:t>2013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400" b="0" i="1" u="none" strike="noStrike" kern="1200" cap="none" spc="0" normalizeH="0" baseline="0" noProof="1" smtClean="0">
                <a:ln>
                  <a:noFill/>
                </a:ln>
                <a:solidFill>
                  <a:srgbClr val="ED7D31"/>
                </a:solidFill>
                <a:effectLst/>
                <a:uLnTx/>
                <a:uFillTx/>
                <a:latin typeface="Times New Roman" panose="02020603050405020304" pitchFamily="18" charset="0"/>
                <a:cs typeface="Times New Roman" panose="02020603050405020304" pitchFamily="18" charset="0"/>
              </a:rPr>
              <a:t>Oprichting Termraad Nederlands</a:t>
            </a:r>
          </a:p>
          <a:p>
            <a:pPr marL="0" indent="0" algn="ctr">
              <a:buNone/>
            </a:pPr>
            <a:endParaRPr lang="nl-NL" i="1" noProof="1" smtClean="0">
              <a:latin typeface="Times New Roman" panose="02020603050405020304" pitchFamily="18" charset="0"/>
              <a:cs typeface="Times New Roman" panose="02020603050405020304" pitchFamily="18" charset="0"/>
            </a:endParaRPr>
          </a:p>
          <a:p>
            <a:pPr marL="0" indent="0" algn="ctr">
              <a:lnSpc>
                <a:spcPct val="150000"/>
              </a:lnSpc>
              <a:buNone/>
            </a:pPr>
            <a:r>
              <a:rPr lang="nl-NL" i="1" noProof="1" smtClean="0">
                <a:solidFill>
                  <a:srgbClr val="203864"/>
                </a:solidFill>
                <a:latin typeface="Times New Roman" panose="02020603050405020304" pitchFamily="18" charset="0"/>
                <a:cs typeface="Times New Roman" panose="02020603050405020304" pitchFamily="18" charset="0"/>
              </a:rPr>
              <a:t>Overlegplatform voor terminologische afstemming binnen </a:t>
            </a:r>
            <a:br>
              <a:rPr lang="nl-NL" i="1" noProof="1" smtClean="0">
                <a:solidFill>
                  <a:srgbClr val="203864"/>
                </a:solidFill>
                <a:latin typeface="Times New Roman" panose="02020603050405020304" pitchFamily="18" charset="0"/>
                <a:cs typeface="Times New Roman" panose="02020603050405020304" pitchFamily="18" charset="0"/>
              </a:rPr>
            </a:br>
            <a:r>
              <a:rPr lang="nl-NL" i="1" noProof="1" smtClean="0">
                <a:solidFill>
                  <a:srgbClr val="203864"/>
                </a:solidFill>
                <a:latin typeface="Times New Roman" panose="02020603050405020304" pitchFamily="18" charset="0"/>
                <a:cs typeface="Times New Roman" panose="02020603050405020304" pitchFamily="18" charset="0"/>
              </a:rPr>
              <a:t>het Nederlandse taalgebied ontstaan  uit een behoefte van </a:t>
            </a:r>
            <a:br>
              <a:rPr lang="nl-NL" i="1" noProof="1" smtClean="0">
                <a:solidFill>
                  <a:srgbClr val="203864"/>
                </a:solidFill>
                <a:latin typeface="Times New Roman" panose="02020603050405020304" pitchFamily="18" charset="0"/>
                <a:cs typeface="Times New Roman" panose="02020603050405020304" pitchFamily="18" charset="0"/>
              </a:rPr>
            </a:br>
            <a:r>
              <a:rPr lang="nl-NL" i="1" noProof="1" smtClean="0">
                <a:solidFill>
                  <a:srgbClr val="203864"/>
                </a:solidFill>
                <a:latin typeface="Times New Roman" panose="02020603050405020304" pitchFamily="18" charset="0"/>
                <a:cs typeface="Times New Roman" panose="02020603050405020304" pitchFamily="18" charset="0"/>
              </a:rPr>
              <a:t>EU-instellingen en een verdragstaak van de Nederlandse Taalunie</a:t>
            </a:r>
            <a:endParaRPr kumimoji="0" lang="nl-NL" b="0" i="1" u="none" strike="noStrike" kern="1200" cap="none" spc="0" normalizeH="0" baseline="0" noProof="1" smtClean="0">
              <a:ln>
                <a:noFill/>
              </a:ln>
              <a:solidFill>
                <a:srgbClr val="203864"/>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l-NL" sz="4400" i="1" noProof="1" smtClean="0">
              <a:solidFill>
                <a:sysClr val="windowText" lastClr="00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400" b="0" i="1" u="none" strike="noStrike" kern="1200" cap="none" spc="0" normalizeH="0" baseline="0" noProof="1">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smtClean="0"/>
              <a:t>BEHOEFTE AAN OVERLEG</a:t>
            </a:r>
            <a:endParaRPr lang="en-US" dirty="0"/>
          </a:p>
        </p:txBody>
      </p:sp>
    </p:spTree>
    <p:extLst>
      <p:ext uri="{BB962C8B-B14F-4D97-AF65-F5344CB8AC3E}">
        <p14:creationId xmlns:p14="http://schemas.microsoft.com/office/powerpoint/2010/main" val="119917925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endParaRPr kumimoji="0" lang="nl-NL" sz="20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6" name="Tijdelijke aanduiding voor inhoud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nl-NL" sz="4000" b="0"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 name="Rechthoek 1"/>
          <p:cNvSpPr/>
          <p:nvPr/>
        </p:nvSpPr>
        <p:spPr>
          <a:xfrm>
            <a:off x="1702493" y="576816"/>
            <a:ext cx="7203361" cy="6261817"/>
          </a:xfrm>
          <a:prstGeom prst="rect">
            <a:avLst/>
          </a:prstGeom>
        </p:spPr>
        <p:txBody>
          <a:bodyPr wrap="square">
            <a:spAutoFit/>
          </a:bodyPr>
          <a:lstStyle/>
          <a:p>
            <a:pPr lvl="0" fontAlgn="base">
              <a:lnSpc>
                <a:spcPct val="114000"/>
              </a:lnSpc>
              <a:spcBef>
                <a:spcPct val="0"/>
              </a:spcBef>
              <a:spcAft>
                <a:spcPct val="0"/>
              </a:spcAft>
              <a:buFont typeface="Arial" panose="020B0604020202020204" pitchFamily="34" charset="0"/>
              <a:buChar char="•"/>
            </a:pPr>
            <a:r>
              <a:rPr lang="nl-NL" altLang="nl-NL" sz="1600" b="1" dirty="0" smtClean="0">
                <a:solidFill>
                  <a:srgbClr val="0F5494"/>
                </a:solidFill>
                <a:latin typeface="Verdana" panose="020B0604030504040204" pitchFamily="34" charset="0"/>
              </a:rPr>
              <a:t> </a:t>
            </a:r>
            <a:r>
              <a:rPr lang="nl-NL" altLang="nl-NL" sz="1600" b="1" dirty="0" smtClean="0">
                <a:solidFill>
                  <a:srgbClr val="203864"/>
                </a:solidFill>
                <a:latin typeface="Verdana" panose="020B0604030504040204" pitchFamily="34" charset="0"/>
              </a:rPr>
              <a:t>Intergouvernementele </a:t>
            </a:r>
            <a:r>
              <a:rPr lang="nl-NL" altLang="nl-NL" sz="1600" b="1" dirty="0">
                <a:solidFill>
                  <a:srgbClr val="203864"/>
                </a:solidFill>
                <a:latin typeface="Verdana" panose="020B0604030504040204" pitchFamily="34" charset="0"/>
              </a:rPr>
              <a:t>partijen</a:t>
            </a:r>
          </a:p>
          <a:p>
            <a:pPr lvl="1" fontAlgn="base">
              <a:lnSpc>
                <a:spcPct val="114000"/>
              </a:lnSpc>
              <a:spcBef>
                <a:spcPct val="0"/>
              </a:spcBef>
              <a:spcAft>
                <a:spcPct val="0"/>
              </a:spcAft>
              <a:buFont typeface="Arial" panose="020B0604020202020204" pitchFamily="34" charset="0"/>
              <a:buChar char="•"/>
            </a:pPr>
            <a:r>
              <a:rPr lang="nl-NL" altLang="nl-NL" sz="1600" dirty="0" smtClean="0">
                <a:solidFill>
                  <a:srgbClr val="203864"/>
                </a:solidFill>
                <a:latin typeface="Verdana" panose="020B0604030504040204" pitchFamily="34" charset="0"/>
              </a:rPr>
              <a:t> Nederlandse </a:t>
            </a:r>
            <a:r>
              <a:rPr lang="nl-NL" altLang="nl-NL" sz="1600" dirty="0">
                <a:solidFill>
                  <a:srgbClr val="203864"/>
                </a:solidFill>
                <a:latin typeface="Verdana" panose="020B0604030504040204" pitchFamily="34" charset="0"/>
              </a:rPr>
              <a:t>Taalunie (voorzitter) – Folkert de Vriend</a:t>
            </a:r>
          </a:p>
          <a:p>
            <a:pPr lvl="1" fontAlgn="base">
              <a:lnSpc>
                <a:spcPct val="114000"/>
              </a:lnSpc>
              <a:spcBef>
                <a:spcPct val="0"/>
              </a:spcBef>
              <a:spcAft>
                <a:spcPct val="0"/>
              </a:spcAft>
              <a:buFont typeface="Arial" panose="020B0604020202020204" pitchFamily="34" charset="0"/>
              <a:buChar char="•"/>
            </a:pPr>
            <a:endParaRPr lang="nl-NL" altLang="nl-NL" sz="1600" dirty="0">
              <a:solidFill>
                <a:srgbClr val="203864"/>
              </a:solidFill>
              <a:latin typeface="Verdana" panose="020B0604030504040204" pitchFamily="34" charset="0"/>
            </a:endParaRPr>
          </a:p>
          <a:p>
            <a:pPr lvl="0" fontAlgn="base">
              <a:lnSpc>
                <a:spcPct val="114000"/>
              </a:lnSpc>
              <a:spcBef>
                <a:spcPct val="0"/>
              </a:spcBef>
              <a:spcAft>
                <a:spcPct val="0"/>
              </a:spcAft>
              <a:buFont typeface="Arial" panose="020B0604020202020204" pitchFamily="34" charset="0"/>
              <a:buChar char="•"/>
            </a:pPr>
            <a:r>
              <a:rPr lang="nl-NL" altLang="nl-NL" sz="1600" b="1" dirty="0" smtClean="0">
                <a:solidFill>
                  <a:srgbClr val="203864"/>
                </a:solidFill>
                <a:latin typeface="Verdana" panose="020B0604030504040204" pitchFamily="34" charset="0"/>
              </a:rPr>
              <a:t> EU-instellingen</a:t>
            </a:r>
            <a:endParaRPr lang="nl-NL" altLang="nl-NL" sz="1600" b="1" dirty="0">
              <a:solidFill>
                <a:srgbClr val="203864"/>
              </a:solidFill>
              <a:latin typeface="Verdana" panose="020B0604030504040204" pitchFamily="34" charset="0"/>
            </a:endParaRPr>
          </a:p>
          <a:p>
            <a:pPr lvl="1" fontAlgn="base">
              <a:lnSpc>
                <a:spcPct val="114000"/>
              </a:lnSpc>
              <a:spcBef>
                <a:spcPct val="0"/>
              </a:spcBef>
              <a:spcAft>
                <a:spcPct val="0"/>
              </a:spcAft>
              <a:buFont typeface="Arial" panose="020B0604020202020204" pitchFamily="34" charset="0"/>
              <a:buChar char="•"/>
            </a:pPr>
            <a:r>
              <a:rPr lang="nl-NL" altLang="nl-NL" sz="1600" dirty="0" smtClean="0">
                <a:solidFill>
                  <a:srgbClr val="203864"/>
                </a:solidFill>
                <a:latin typeface="Verdana" panose="020B0604030504040204" pitchFamily="34" charset="0"/>
              </a:rPr>
              <a:t> Europese </a:t>
            </a:r>
            <a:r>
              <a:rPr lang="nl-NL" altLang="nl-NL" sz="1600" dirty="0">
                <a:solidFill>
                  <a:srgbClr val="203864"/>
                </a:solidFill>
                <a:latin typeface="Verdana" panose="020B0604030504040204" pitchFamily="34" charset="0"/>
              </a:rPr>
              <a:t>Commissie (ondervoorzitter) – Jeroen Aspeslagh</a:t>
            </a:r>
          </a:p>
          <a:p>
            <a:pPr lvl="1" fontAlgn="base">
              <a:lnSpc>
                <a:spcPct val="114000"/>
              </a:lnSpc>
              <a:spcBef>
                <a:spcPct val="0"/>
              </a:spcBef>
              <a:spcAft>
                <a:spcPct val="0"/>
              </a:spcAft>
              <a:buFont typeface="Arial" panose="020B0604020202020204" pitchFamily="34" charset="0"/>
              <a:buChar char="•"/>
            </a:pPr>
            <a:r>
              <a:rPr lang="nl-NL" altLang="nl-NL" sz="1600" dirty="0" smtClean="0">
                <a:solidFill>
                  <a:srgbClr val="203864"/>
                </a:solidFill>
                <a:latin typeface="Verdana" panose="020B0604030504040204" pitchFamily="34" charset="0"/>
              </a:rPr>
              <a:t> Europese </a:t>
            </a:r>
            <a:r>
              <a:rPr lang="nl-NL" altLang="nl-NL" sz="1600" dirty="0">
                <a:solidFill>
                  <a:srgbClr val="203864"/>
                </a:solidFill>
                <a:latin typeface="Verdana" panose="020B0604030504040204" pitchFamily="34" charset="0"/>
              </a:rPr>
              <a:t>Raad – Frieda De Vos</a:t>
            </a:r>
          </a:p>
          <a:p>
            <a:pPr lvl="1" fontAlgn="base">
              <a:lnSpc>
                <a:spcPct val="114000"/>
              </a:lnSpc>
              <a:spcBef>
                <a:spcPct val="0"/>
              </a:spcBef>
              <a:spcAft>
                <a:spcPct val="0"/>
              </a:spcAft>
              <a:buFont typeface="Arial" panose="020B0604020202020204" pitchFamily="34" charset="0"/>
              <a:buChar char="•"/>
            </a:pPr>
            <a:r>
              <a:rPr lang="nl-NL" altLang="nl-NL" sz="1600" dirty="0" smtClean="0">
                <a:solidFill>
                  <a:srgbClr val="203864"/>
                </a:solidFill>
                <a:latin typeface="Verdana" panose="020B0604030504040204" pitchFamily="34" charset="0"/>
              </a:rPr>
              <a:t> Europees </a:t>
            </a:r>
            <a:r>
              <a:rPr lang="nl-NL" altLang="nl-NL" sz="1600" dirty="0">
                <a:solidFill>
                  <a:srgbClr val="203864"/>
                </a:solidFill>
                <a:latin typeface="Verdana" panose="020B0604030504040204" pitchFamily="34" charset="0"/>
              </a:rPr>
              <a:t>Parlement – Pauline van </a:t>
            </a:r>
            <a:r>
              <a:rPr lang="nl-NL" altLang="nl-NL" sz="1600" dirty="0" err="1">
                <a:solidFill>
                  <a:srgbClr val="203864"/>
                </a:solidFill>
                <a:latin typeface="Verdana" panose="020B0604030504040204" pitchFamily="34" charset="0"/>
              </a:rPr>
              <a:t>Heeckeren</a:t>
            </a:r>
            <a:endParaRPr lang="nl-NL" altLang="nl-NL" sz="1600" dirty="0">
              <a:solidFill>
                <a:srgbClr val="203864"/>
              </a:solidFill>
              <a:latin typeface="Verdana" panose="020B0604030504040204" pitchFamily="34" charset="0"/>
            </a:endParaRPr>
          </a:p>
          <a:p>
            <a:pPr lvl="1" fontAlgn="base">
              <a:lnSpc>
                <a:spcPct val="114000"/>
              </a:lnSpc>
              <a:spcBef>
                <a:spcPct val="0"/>
              </a:spcBef>
              <a:spcAft>
                <a:spcPct val="0"/>
              </a:spcAft>
              <a:buFont typeface="Arial" panose="020B0604020202020204" pitchFamily="34" charset="0"/>
              <a:buChar char="•"/>
            </a:pPr>
            <a:r>
              <a:rPr lang="nl-NL" altLang="nl-NL" sz="1600" dirty="0" smtClean="0">
                <a:solidFill>
                  <a:srgbClr val="203864"/>
                </a:solidFill>
                <a:latin typeface="Verdana" panose="020B0604030504040204" pitchFamily="34" charset="0"/>
              </a:rPr>
              <a:t> Hof </a:t>
            </a:r>
            <a:r>
              <a:rPr lang="nl-NL" altLang="nl-NL" sz="1600" dirty="0">
                <a:solidFill>
                  <a:srgbClr val="203864"/>
                </a:solidFill>
                <a:latin typeface="Verdana" panose="020B0604030504040204" pitchFamily="34" charset="0"/>
              </a:rPr>
              <a:t>van Justitie van de EU – Lieve </a:t>
            </a:r>
            <a:r>
              <a:rPr lang="nl-NL" altLang="nl-NL" sz="1600" dirty="0" err="1">
                <a:solidFill>
                  <a:srgbClr val="203864"/>
                </a:solidFill>
                <a:latin typeface="Verdana" panose="020B0604030504040204" pitchFamily="34" charset="0"/>
              </a:rPr>
              <a:t>Anckaert</a:t>
            </a:r>
            <a:endParaRPr lang="nl-NL" altLang="nl-NL" sz="1600" dirty="0">
              <a:solidFill>
                <a:srgbClr val="203864"/>
              </a:solidFill>
              <a:latin typeface="Verdana" panose="020B0604030504040204" pitchFamily="34" charset="0"/>
            </a:endParaRPr>
          </a:p>
          <a:p>
            <a:pPr lvl="1" fontAlgn="base">
              <a:lnSpc>
                <a:spcPct val="114000"/>
              </a:lnSpc>
              <a:spcBef>
                <a:spcPct val="0"/>
              </a:spcBef>
              <a:spcAft>
                <a:spcPct val="0"/>
              </a:spcAft>
              <a:buFont typeface="Arial" panose="020B0604020202020204" pitchFamily="34" charset="0"/>
              <a:buChar char="•"/>
            </a:pPr>
            <a:r>
              <a:rPr lang="nl-NL" altLang="nl-NL" sz="1600" dirty="0" smtClean="0">
                <a:solidFill>
                  <a:srgbClr val="203864"/>
                </a:solidFill>
                <a:latin typeface="Verdana" panose="020B0604030504040204" pitchFamily="34" charset="0"/>
              </a:rPr>
              <a:t> Europese </a:t>
            </a:r>
            <a:r>
              <a:rPr lang="nl-NL" altLang="nl-NL" sz="1600" dirty="0">
                <a:solidFill>
                  <a:srgbClr val="203864"/>
                </a:solidFill>
                <a:latin typeface="Verdana" panose="020B0604030504040204" pitchFamily="34" charset="0"/>
              </a:rPr>
              <a:t>Rekenkamer – Ingrid van </a:t>
            </a:r>
            <a:r>
              <a:rPr lang="nl-NL" altLang="nl-NL" sz="1600" dirty="0" smtClean="0">
                <a:solidFill>
                  <a:srgbClr val="203864"/>
                </a:solidFill>
                <a:latin typeface="Verdana" panose="020B0604030504040204" pitchFamily="34" charset="0"/>
              </a:rPr>
              <a:t>Gent</a:t>
            </a:r>
            <a:r>
              <a:rPr lang="nl-NL" altLang="nl-NL" sz="1600" dirty="0">
                <a:solidFill>
                  <a:srgbClr val="203864"/>
                </a:solidFill>
                <a:latin typeface="Verdana" panose="020B0604030504040204" pitchFamily="34" charset="0"/>
              </a:rPr>
              <a:t/>
            </a:r>
            <a:br>
              <a:rPr lang="nl-NL" altLang="nl-NL" sz="1600" dirty="0">
                <a:solidFill>
                  <a:srgbClr val="203864"/>
                </a:solidFill>
                <a:latin typeface="Verdana" panose="020B0604030504040204" pitchFamily="34" charset="0"/>
              </a:rPr>
            </a:br>
            <a:endParaRPr lang="nl-NL" altLang="nl-NL" sz="1600" dirty="0">
              <a:solidFill>
                <a:srgbClr val="203864"/>
              </a:solidFill>
              <a:latin typeface="Verdana" panose="020B0604030504040204" pitchFamily="34" charset="0"/>
            </a:endParaRPr>
          </a:p>
          <a:p>
            <a:pPr lvl="0" fontAlgn="base">
              <a:lnSpc>
                <a:spcPct val="114000"/>
              </a:lnSpc>
              <a:spcBef>
                <a:spcPct val="0"/>
              </a:spcBef>
              <a:spcAft>
                <a:spcPct val="0"/>
              </a:spcAft>
              <a:buFont typeface="Arial" panose="020B0604020202020204" pitchFamily="34" charset="0"/>
              <a:buChar char="•"/>
            </a:pPr>
            <a:r>
              <a:rPr lang="nl-NL" altLang="nl-NL" sz="1600" b="1" dirty="0" smtClean="0">
                <a:solidFill>
                  <a:srgbClr val="203864"/>
                </a:solidFill>
                <a:latin typeface="Verdana" panose="020B0604030504040204" pitchFamily="34" charset="0"/>
              </a:rPr>
              <a:t> Europese </a:t>
            </a:r>
            <a:r>
              <a:rPr lang="nl-NL" altLang="nl-NL" sz="1600" b="1" dirty="0">
                <a:solidFill>
                  <a:srgbClr val="203864"/>
                </a:solidFill>
                <a:latin typeface="Verdana" panose="020B0604030504040204" pitchFamily="34" charset="0"/>
              </a:rPr>
              <a:t>lidstaten</a:t>
            </a:r>
          </a:p>
          <a:p>
            <a:pPr lvl="1" fontAlgn="base">
              <a:lnSpc>
                <a:spcPct val="114000"/>
              </a:lnSpc>
              <a:spcBef>
                <a:spcPct val="0"/>
              </a:spcBef>
              <a:spcAft>
                <a:spcPct val="0"/>
              </a:spcAft>
              <a:buFont typeface="Arial" panose="020B0604020202020204" pitchFamily="34" charset="0"/>
              <a:buChar char="•"/>
            </a:pPr>
            <a:r>
              <a:rPr lang="nl-NL" altLang="nl-NL" sz="1600" dirty="0" smtClean="0">
                <a:solidFill>
                  <a:srgbClr val="203864"/>
                </a:solidFill>
                <a:latin typeface="Verdana" panose="020B0604030504040204" pitchFamily="34" charset="0"/>
              </a:rPr>
              <a:t> Nederlandse </a:t>
            </a:r>
            <a:r>
              <a:rPr lang="nl-NL" altLang="nl-NL" sz="1600" dirty="0">
                <a:solidFill>
                  <a:srgbClr val="203864"/>
                </a:solidFill>
                <a:latin typeface="Verdana" panose="020B0604030504040204" pitchFamily="34" charset="0"/>
              </a:rPr>
              <a:t>overheid (BuZa) – Michel Verhagen</a:t>
            </a:r>
          </a:p>
          <a:p>
            <a:pPr lvl="1" fontAlgn="base">
              <a:lnSpc>
                <a:spcPct val="114000"/>
              </a:lnSpc>
              <a:spcBef>
                <a:spcPct val="0"/>
              </a:spcBef>
              <a:spcAft>
                <a:spcPct val="0"/>
              </a:spcAft>
              <a:buFont typeface="Arial" panose="020B0604020202020204" pitchFamily="34" charset="0"/>
              <a:buChar char="•"/>
            </a:pPr>
            <a:r>
              <a:rPr lang="nl-NL" altLang="nl-NL" sz="1600" dirty="0" smtClean="0">
                <a:solidFill>
                  <a:srgbClr val="203864"/>
                </a:solidFill>
                <a:latin typeface="Verdana" panose="020B0604030504040204" pitchFamily="34" charset="0"/>
              </a:rPr>
              <a:t> Belgische </a:t>
            </a:r>
            <a:r>
              <a:rPr lang="nl-NL" altLang="nl-NL" sz="1600" dirty="0">
                <a:solidFill>
                  <a:srgbClr val="203864"/>
                </a:solidFill>
                <a:latin typeface="Verdana" panose="020B0604030504040204" pitchFamily="34" charset="0"/>
              </a:rPr>
              <a:t>overheid (Min. Just) – Ingrid </a:t>
            </a:r>
            <a:r>
              <a:rPr lang="nl-NL" altLang="nl-NL" sz="1600" dirty="0" err="1">
                <a:solidFill>
                  <a:srgbClr val="203864"/>
                </a:solidFill>
                <a:latin typeface="Verdana" panose="020B0604030504040204" pitchFamily="34" charset="0"/>
              </a:rPr>
              <a:t>Perpet</a:t>
            </a:r>
            <a:r>
              <a:rPr lang="nl-NL" altLang="nl-NL" sz="1600" dirty="0">
                <a:solidFill>
                  <a:srgbClr val="203864"/>
                </a:solidFill>
                <a:latin typeface="Verdana" panose="020B0604030504040204" pitchFamily="34" charset="0"/>
              </a:rPr>
              <a:t> (teruggetreden)</a:t>
            </a:r>
          </a:p>
          <a:p>
            <a:pPr lvl="1" fontAlgn="base">
              <a:lnSpc>
                <a:spcPct val="114000"/>
              </a:lnSpc>
              <a:spcBef>
                <a:spcPct val="0"/>
              </a:spcBef>
              <a:spcAft>
                <a:spcPct val="0"/>
              </a:spcAft>
              <a:buFont typeface="Arial" panose="020B0604020202020204" pitchFamily="34" charset="0"/>
              <a:buChar char="•"/>
            </a:pPr>
            <a:r>
              <a:rPr lang="nl-NL" altLang="nl-NL" sz="1600" dirty="0" smtClean="0">
                <a:solidFill>
                  <a:srgbClr val="203864"/>
                </a:solidFill>
                <a:latin typeface="Verdana" panose="020B0604030504040204" pitchFamily="34" charset="0"/>
              </a:rPr>
              <a:t> Vlaamse </a:t>
            </a:r>
            <a:r>
              <a:rPr lang="nl-NL" altLang="nl-NL" sz="1600" dirty="0">
                <a:solidFill>
                  <a:srgbClr val="203864"/>
                </a:solidFill>
                <a:latin typeface="Verdana" panose="020B0604030504040204" pitchFamily="34" charset="0"/>
              </a:rPr>
              <a:t>overheid (vert. Kans.) – Hugo </a:t>
            </a:r>
            <a:r>
              <a:rPr lang="nl-NL" altLang="nl-NL" sz="1600" dirty="0" err="1">
                <a:solidFill>
                  <a:srgbClr val="203864"/>
                </a:solidFill>
                <a:latin typeface="Verdana" panose="020B0604030504040204" pitchFamily="34" charset="0"/>
              </a:rPr>
              <a:t>Zwaenepoel</a:t>
            </a:r>
            <a:r>
              <a:rPr lang="nl-NL" altLang="nl-NL" sz="1600" dirty="0">
                <a:solidFill>
                  <a:srgbClr val="203864"/>
                </a:solidFill>
                <a:latin typeface="Verdana" panose="020B0604030504040204" pitchFamily="34" charset="0"/>
              </a:rPr>
              <a:t/>
            </a:r>
            <a:br>
              <a:rPr lang="nl-NL" altLang="nl-NL" sz="1600" dirty="0">
                <a:solidFill>
                  <a:srgbClr val="203864"/>
                </a:solidFill>
                <a:latin typeface="Verdana" panose="020B0604030504040204" pitchFamily="34" charset="0"/>
              </a:rPr>
            </a:br>
            <a:endParaRPr lang="nl-NL" altLang="nl-NL" sz="1600" dirty="0">
              <a:solidFill>
                <a:srgbClr val="203864"/>
              </a:solidFill>
              <a:latin typeface="Verdana" panose="020B0604030504040204" pitchFamily="34" charset="0"/>
            </a:endParaRPr>
          </a:p>
          <a:p>
            <a:pPr lvl="0" fontAlgn="base">
              <a:lnSpc>
                <a:spcPct val="114000"/>
              </a:lnSpc>
              <a:spcBef>
                <a:spcPct val="0"/>
              </a:spcBef>
              <a:spcAft>
                <a:spcPct val="0"/>
              </a:spcAft>
              <a:buFont typeface="Arial" panose="020B0604020202020204" pitchFamily="34" charset="0"/>
              <a:buChar char="•"/>
            </a:pPr>
            <a:r>
              <a:rPr lang="nl-NL" altLang="nl-NL" sz="1600" b="1" dirty="0" smtClean="0">
                <a:solidFill>
                  <a:srgbClr val="203864"/>
                </a:solidFill>
                <a:latin typeface="Verdana" panose="020B0604030504040204" pitchFamily="34" charset="0"/>
              </a:rPr>
              <a:t> Raadgevende </a:t>
            </a:r>
            <a:r>
              <a:rPr lang="nl-NL" altLang="nl-NL" sz="1600" b="1" dirty="0">
                <a:solidFill>
                  <a:srgbClr val="203864"/>
                </a:solidFill>
                <a:latin typeface="Verdana" panose="020B0604030504040204" pitchFamily="34" charset="0"/>
              </a:rPr>
              <a:t>partijen</a:t>
            </a:r>
          </a:p>
          <a:p>
            <a:pPr lvl="1" fontAlgn="base">
              <a:lnSpc>
                <a:spcPct val="114000"/>
              </a:lnSpc>
              <a:spcBef>
                <a:spcPct val="0"/>
              </a:spcBef>
              <a:spcAft>
                <a:spcPct val="0"/>
              </a:spcAft>
              <a:buFont typeface="Arial" panose="020B0604020202020204" pitchFamily="34" charset="0"/>
              <a:buChar char="•"/>
            </a:pPr>
            <a:r>
              <a:rPr lang="nl-NL" altLang="nl-NL" sz="1600" dirty="0" smtClean="0">
                <a:solidFill>
                  <a:srgbClr val="203864"/>
                </a:solidFill>
                <a:latin typeface="Verdana" panose="020B0604030504040204" pitchFamily="34" charset="0"/>
              </a:rPr>
              <a:t> NL-Term</a:t>
            </a:r>
            <a:endParaRPr lang="nl-NL" altLang="nl-NL" sz="1600" dirty="0">
              <a:solidFill>
                <a:srgbClr val="203864"/>
              </a:solidFill>
              <a:latin typeface="Verdana" panose="020B0604030504040204" pitchFamily="34" charset="0"/>
            </a:endParaRPr>
          </a:p>
          <a:p>
            <a:pPr lvl="1" fontAlgn="base">
              <a:lnSpc>
                <a:spcPct val="114000"/>
              </a:lnSpc>
              <a:spcBef>
                <a:spcPct val="0"/>
              </a:spcBef>
              <a:spcAft>
                <a:spcPct val="0"/>
              </a:spcAft>
              <a:buFont typeface="Arial" panose="020B0604020202020204" pitchFamily="34" charset="0"/>
              <a:buChar char="•"/>
            </a:pPr>
            <a:r>
              <a:rPr lang="nl-NL" altLang="nl-NL" sz="1600" dirty="0" smtClean="0">
                <a:solidFill>
                  <a:srgbClr val="203864"/>
                </a:solidFill>
                <a:latin typeface="Verdana" panose="020B0604030504040204" pitchFamily="34" charset="0"/>
              </a:rPr>
              <a:t> Steunpunt </a:t>
            </a:r>
            <a:r>
              <a:rPr lang="nl-NL" altLang="nl-NL" sz="1600" dirty="0">
                <a:solidFill>
                  <a:srgbClr val="203864"/>
                </a:solidFill>
                <a:latin typeface="Verdana" panose="020B0604030504040204" pitchFamily="34" charset="0"/>
              </a:rPr>
              <a:t>Nederlandstalige </a:t>
            </a:r>
            <a:r>
              <a:rPr lang="nl-NL" altLang="nl-NL" sz="1600" dirty="0" smtClean="0">
                <a:solidFill>
                  <a:srgbClr val="203864"/>
                </a:solidFill>
                <a:latin typeface="Verdana" panose="020B0604030504040204" pitchFamily="34" charset="0"/>
              </a:rPr>
              <a:t>Terminologie</a:t>
            </a:r>
          </a:p>
          <a:p>
            <a:pPr lvl="1" fontAlgn="base">
              <a:lnSpc>
                <a:spcPct val="114000"/>
              </a:lnSpc>
              <a:spcBef>
                <a:spcPct val="0"/>
              </a:spcBef>
              <a:spcAft>
                <a:spcPct val="0"/>
              </a:spcAft>
              <a:buFont typeface="Arial" panose="020B0604020202020204" pitchFamily="34" charset="0"/>
              <a:buChar char="•"/>
            </a:pPr>
            <a:endParaRPr lang="nl-NL" altLang="nl-NL" sz="1600" dirty="0" smtClean="0">
              <a:solidFill>
                <a:srgbClr val="203864"/>
              </a:solidFill>
              <a:latin typeface="Verdana" panose="020B0604030504040204" pitchFamily="34" charset="0"/>
            </a:endParaRPr>
          </a:p>
          <a:p>
            <a:pPr fontAlgn="base">
              <a:lnSpc>
                <a:spcPct val="114000"/>
              </a:lnSpc>
              <a:spcBef>
                <a:spcPct val="0"/>
              </a:spcBef>
              <a:spcAft>
                <a:spcPct val="0"/>
              </a:spcAft>
              <a:buFont typeface="Arial" panose="020B0604020202020204" pitchFamily="34" charset="0"/>
              <a:buChar char="•"/>
            </a:pPr>
            <a:r>
              <a:rPr lang="nl-NL" altLang="nl-NL" sz="1600" b="1" dirty="0">
                <a:solidFill>
                  <a:srgbClr val="203864"/>
                </a:solidFill>
                <a:latin typeface="Verdana" panose="020B0604030504040204" pitchFamily="34" charset="0"/>
              </a:rPr>
              <a:t> </a:t>
            </a:r>
            <a:r>
              <a:rPr lang="nl-NL" altLang="nl-NL" sz="1600" b="1" dirty="0" smtClean="0">
                <a:solidFill>
                  <a:srgbClr val="203864"/>
                </a:solidFill>
                <a:latin typeface="Verdana" panose="020B0604030504040204" pitchFamily="34" charset="0"/>
              </a:rPr>
              <a:t>Geassocieerde partner</a:t>
            </a:r>
          </a:p>
          <a:p>
            <a:pPr lvl="1" fontAlgn="base">
              <a:lnSpc>
                <a:spcPct val="114000"/>
              </a:lnSpc>
              <a:spcBef>
                <a:spcPct val="0"/>
              </a:spcBef>
              <a:spcAft>
                <a:spcPct val="0"/>
              </a:spcAft>
              <a:buFont typeface="Arial" panose="020B0604020202020204" pitchFamily="34" charset="0"/>
              <a:buChar char="•"/>
            </a:pPr>
            <a:r>
              <a:rPr lang="nl-NL" altLang="nl-NL" sz="1600" dirty="0" smtClean="0">
                <a:solidFill>
                  <a:srgbClr val="203864"/>
                </a:solidFill>
                <a:latin typeface="Verdana" panose="020B0604030504040204" pitchFamily="34" charset="0"/>
              </a:rPr>
              <a:t> </a:t>
            </a:r>
            <a:r>
              <a:rPr lang="nl-NL" altLang="nl-NL" sz="1600" dirty="0" err="1" smtClean="0">
                <a:solidFill>
                  <a:srgbClr val="203864"/>
                </a:solidFill>
                <a:latin typeface="Verdana" panose="020B0604030504040204" pitchFamily="34" charset="0"/>
              </a:rPr>
              <a:t>Criti</a:t>
            </a:r>
            <a:r>
              <a:rPr lang="nl-NL" altLang="nl-NL" sz="1600" dirty="0" smtClean="0">
                <a:solidFill>
                  <a:srgbClr val="203864"/>
                </a:solidFill>
                <a:latin typeface="Verdana" panose="020B0604030504040204" pitchFamily="34" charset="0"/>
              </a:rPr>
              <a:t> (vertaaldienst </a:t>
            </a:r>
            <a:r>
              <a:rPr lang="nl-NL" altLang="nl-NL" sz="1600" dirty="0" err="1" smtClean="0">
                <a:solidFill>
                  <a:srgbClr val="203864"/>
                </a:solidFill>
                <a:latin typeface="Verdana" panose="020B0604030504040204" pitchFamily="34" charset="0"/>
              </a:rPr>
              <a:t>Caricom</a:t>
            </a:r>
            <a:r>
              <a:rPr lang="nl-NL" altLang="nl-NL" sz="1600" dirty="0" smtClean="0">
                <a:solidFill>
                  <a:srgbClr val="203864"/>
                </a:solidFill>
                <a:latin typeface="Verdana" panose="020B0604030504040204" pitchFamily="34" charset="0"/>
              </a:rPr>
              <a:t>)</a:t>
            </a:r>
            <a:endParaRPr lang="nl-NL" altLang="nl-NL" sz="1600" dirty="0">
              <a:solidFill>
                <a:srgbClr val="203864"/>
              </a:solidFill>
              <a:latin typeface="Verdana" panose="020B0604030504040204" pitchFamily="34" charset="0"/>
            </a:endParaRPr>
          </a:p>
          <a:p>
            <a:pPr lvl="1" fontAlgn="base">
              <a:lnSpc>
                <a:spcPct val="114000"/>
              </a:lnSpc>
              <a:spcBef>
                <a:spcPct val="0"/>
              </a:spcBef>
              <a:spcAft>
                <a:spcPct val="0"/>
              </a:spcAft>
              <a:buFont typeface="Arial" panose="020B0604020202020204" pitchFamily="34" charset="0"/>
              <a:buChar char="•"/>
            </a:pPr>
            <a:endParaRPr lang="nl-NL" altLang="nl-NL" sz="1600" dirty="0">
              <a:solidFill>
                <a:srgbClr val="0F5494"/>
              </a:solidFill>
              <a:latin typeface="Verdana" panose="020B0604030504040204" pitchFamily="34" charset="0"/>
            </a:endParaRPr>
          </a:p>
        </p:txBody>
      </p:sp>
    </p:spTree>
    <p:extLst>
      <p:ext uri="{BB962C8B-B14F-4D97-AF65-F5344CB8AC3E}">
        <p14:creationId xmlns:p14="http://schemas.microsoft.com/office/powerpoint/2010/main" val="38957210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t>
            </a:r>
            <a:r>
              <a:rPr lang="en-US" dirty="0" err="1" smtClean="0"/>
              <a:t>dit</a:t>
            </a:r>
            <a:r>
              <a:rPr lang="en-US" dirty="0" smtClean="0"/>
              <a:t> </a:t>
            </a:r>
            <a:r>
              <a:rPr lang="en-US" dirty="0" err="1" smtClean="0"/>
              <a:t>een</a:t>
            </a:r>
            <a:r>
              <a:rPr lang="en-US" dirty="0" smtClean="0"/>
              <a:t> term?</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smtClean="0"/>
              <a:t>Cybercriminaliteit</a:t>
            </a:r>
            <a:endParaRPr lang="en-US" dirty="0" smtClean="0"/>
          </a:p>
          <a:p>
            <a:pPr marL="0" indent="0">
              <a:buNone/>
            </a:pPr>
            <a:r>
              <a:rPr lang="en-US" dirty="0"/>
              <a:t>"</a:t>
            </a:r>
            <a:r>
              <a:rPr lang="en-US" b="1" dirty="0"/>
              <a:t>Cyber-</a:t>
            </a:r>
            <a:r>
              <a:rPr lang="en-US" dirty="0"/>
              <a:t>" is </a:t>
            </a:r>
            <a:r>
              <a:rPr lang="en-US" dirty="0" err="1"/>
              <a:t>een</a:t>
            </a:r>
            <a:r>
              <a:rPr lang="en-US" dirty="0"/>
              <a:t> </a:t>
            </a:r>
            <a:r>
              <a:rPr lang="en-US" dirty="0" err="1"/>
              <a:t>voorvoegsel</a:t>
            </a:r>
            <a:r>
              <a:rPr lang="en-US" dirty="0"/>
              <a:t> </a:t>
            </a:r>
            <a:r>
              <a:rPr lang="en-US" dirty="0" err="1"/>
              <a:t>dat</a:t>
            </a:r>
            <a:r>
              <a:rPr lang="en-US" dirty="0"/>
              <a:t> </a:t>
            </a:r>
            <a:r>
              <a:rPr lang="en-US" dirty="0" err="1"/>
              <a:t>gebruikt</a:t>
            </a:r>
            <a:r>
              <a:rPr lang="en-US" dirty="0"/>
              <a:t> </a:t>
            </a:r>
            <a:r>
              <a:rPr lang="en-US" dirty="0" err="1"/>
              <a:t>wordt</a:t>
            </a:r>
            <a:r>
              <a:rPr lang="en-US" dirty="0"/>
              <a:t> </a:t>
            </a:r>
            <a:r>
              <a:rPr lang="en-US" dirty="0" err="1"/>
              <a:t>voor</a:t>
            </a:r>
            <a:r>
              <a:rPr lang="en-US" dirty="0"/>
              <a:t> </a:t>
            </a:r>
            <a:r>
              <a:rPr lang="en-US" dirty="0" err="1"/>
              <a:t>iets</a:t>
            </a:r>
            <a:r>
              <a:rPr lang="en-US" dirty="0"/>
              <a:t> </a:t>
            </a:r>
            <a:r>
              <a:rPr lang="en-US" dirty="0" err="1"/>
              <a:t>dat</a:t>
            </a:r>
            <a:r>
              <a:rPr lang="en-US" dirty="0"/>
              <a:t> met </a:t>
            </a:r>
            <a:r>
              <a:rPr lang="en-US" dirty="0" err="1"/>
              <a:t>internettechnologie</a:t>
            </a:r>
            <a:r>
              <a:rPr lang="en-US" dirty="0"/>
              <a:t> </a:t>
            </a:r>
            <a:r>
              <a:rPr lang="en-US" dirty="0" err="1"/>
              <a:t>samenhangt</a:t>
            </a:r>
            <a:r>
              <a:rPr lang="en-US" dirty="0" smtClean="0"/>
              <a:t>.</a:t>
            </a:r>
          </a:p>
          <a:p>
            <a:pPr marL="0" indent="0">
              <a:buNone/>
            </a:pPr>
            <a:r>
              <a:rPr lang="en-US" dirty="0" err="1" smtClean="0"/>
              <a:t>Een</a:t>
            </a:r>
            <a:r>
              <a:rPr lang="en-US" dirty="0" smtClean="0"/>
              <a:t> </a:t>
            </a:r>
            <a:r>
              <a:rPr lang="en-US" dirty="0" err="1" smtClean="0"/>
              <a:t>synoniem</a:t>
            </a:r>
            <a:r>
              <a:rPr lang="en-US" dirty="0" smtClean="0"/>
              <a:t> van </a:t>
            </a:r>
            <a:r>
              <a:rPr lang="en-US" dirty="0" err="1" smtClean="0"/>
              <a:t>cybercriminaliteit</a:t>
            </a:r>
            <a:r>
              <a:rPr lang="en-US" dirty="0" smtClean="0"/>
              <a:t> is </a:t>
            </a:r>
            <a:r>
              <a:rPr lang="en-US" dirty="0" err="1" smtClean="0"/>
              <a:t>computercriminaliteit</a:t>
            </a:r>
            <a:r>
              <a:rPr lang="en-US" dirty="0" smtClean="0"/>
              <a:t>?</a:t>
            </a:r>
          </a:p>
          <a:p>
            <a:pPr marL="0" indent="0">
              <a:buNone/>
            </a:pPr>
            <a:r>
              <a:rPr lang="en-US" dirty="0" smtClean="0">
                <a:solidFill>
                  <a:srgbClr val="FF0000"/>
                </a:solidFill>
              </a:rPr>
              <a:t>Cyber</a:t>
            </a:r>
            <a:r>
              <a:rPr lang="en-US" dirty="0" smtClean="0"/>
              <a:t>space, </a:t>
            </a:r>
            <a:r>
              <a:rPr lang="en-US" dirty="0" err="1" smtClean="0">
                <a:solidFill>
                  <a:srgbClr val="FF0000"/>
                </a:solidFill>
              </a:rPr>
              <a:t>cyber</a:t>
            </a:r>
            <a:r>
              <a:rPr lang="en-US" dirty="0" err="1" smtClean="0"/>
              <a:t>oorlog,</a:t>
            </a:r>
            <a:r>
              <a:rPr lang="en-US" dirty="0" err="1" smtClean="0">
                <a:solidFill>
                  <a:srgbClr val="FF0000"/>
                </a:solidFill>
              </a:rPr>
              <a:t>cyber</a:t>
            </a:r>
            <a:r>
              <a:rPr lang="en-US" dirty="0" err="1" smtClean="0"/>
              <a:t>pesten</a:t>
            </a:r>
            <a:r>
              <a:rPr lang="en-US" dirty="0" smtClean="0"/>
              <a:t>, </a:t>
            </a:r>
            <a:r>
              <a:rPr lang="en-US" dirty="0" err="1" smtClean="0">
                <a:solidFill>
                  <a:srgbClr val="FF0000"/>
                </a:solidFill>
              </a:rPr>
              <a:t>cyber</a:t>
            </a:r>
            <a:r>
              <a:rPr lang="en-US" dirty="0" err="1" smtClean="0"/>
              <a:t>seks</a:t>
            </a:r>
            <a:r>
              <a:rPr lang="en-US" dirty="0" smtClean="0"/>
              <a:t>, </a:t>
            </a:r>
          </a:p>
          <a:p>
            <a:pPr marL="0" indent="0">
              <a:buNone/>
            </a:pPr>
            <a:r>
              <a:rPr lang="en-US" dirty="0" err="1" smtClean="0">
                <a:solidFill>
                  <a:srgbClr val="FF0000"/>
                </a:solidFill>
              </a:rPr>
              <a:t>Cyber</a:t>
            </a:r>
            <a:r>
              <a:rPr lang="en-US" dirty="0" err="1" smtClean="0"/>
              <a:t>gothic</a:t>
            </a:r>
            <a:r>
              <a:rPr lang="en-US" dirty="0" smtClean="0"/>
              <a:t>, </a:t>
            </a:r>
            <a:r>
              <a:rPr lang="en-US" dirty="0" smtClean="0">
                <a:solidFill>
                  <a:srgbClr val="FF0000"/>
                </a:solidFill>
              </a:rPr>
              <a:t>cyber</a:t>
            </a:r>
            <a:r>
              <a:rPr lang="en-US" dirty="0" smtClean="0"/>
              <a:t>punk, </a:t>
            </a:r>
            <a:r>
              <a:rPr lang="en-US" dirty="0" err="1" smtClean="0">
                <a:solidFill>
                  <a:srgbClr val="FF0000"/>
                </a:solidFill>
              </a:rPr>
              <a:t>cyber</a:t>
            </a:r>
            <a:r>
              <a:rPr lang="en-US" dirty="0" err="1" smtClean="0"/>
              <a:t>metal</a:t>
            </a:r>
            <a:endParaRPr lang="en-US" dirty="0" smtClean="0"/>
          </a:p>
          <a:p>
            <a:pPr marL="0" indent="0">
              <a:buNone/>
            </a:pPr>
            <a:r>
              <a:rPr lang="en-US" b="1" dirty="0">
                <a:solidFill>
                  <a:srgbClr val="FF0000"/>
                </a:solidFill>
              </a:rPr>
              <a:t>Cybernetica</a:t>
            </a:r>
            <a:r>
              <a:rPr lang="en-US" dirty="0"/>
              <a:t>, de </a:t>
            </a:r>
            <a:r>
              <a:rPr lang="en-US" dirty="0" err="1"/>
              <a:t>wetenschap</a:t>
            </a:r>
            <a:r>
              <a:rPr lang="en-US" dirty="0"/>
              <a:t> die </a:t>
            </a:r>
            <a:r>
              <a:rPr lang="en-US" dirty="0" err="1"/>
              <a:t>zich</a:t>
            </a:r>
            <a:r>
              <a:rPr lang="en-US" dirty="0"/>
              <a:t> </a:t>
            </a:r>
            <a:r>
              <a:rPr lang="en-US" dirty="0" err="1"/>
              <a:t>bezighoudt</a:t>
            </a:r>
            <a:r>
              <a:rPr lang="en-US" dirty="0"/>
              <a:t> met </a:t>
            </a:r>
            <a:r>
              <a:rPr lang="en-US" dirty="0" err="1"/>
              <a:t>besturing</a:t>
            </a:r>
            <a:r>
              <a:rPr lang="en-US" dirty="0"/>
              <a:t> van </a:t>
            </a:r>
            <a:r>
              <a:rPr lang="en-US" dirty="0" err="1"/>
              <a:t>biologische</a:t>
            </a:r>
            <a:r>
              <a:rPr lang="en-US" dirty="0"/>
              <a:t> en </a:t>
            </a:r>
            <a:r>
              <a:rPr lang="en-US" dirty="0" err="1"/>
              <a:t>mechanische</a:t>
            </a:r>
            <a:r>
              <a:rPr lang="en-US" dirty="0"/>
              <a:t> </a:t>
            </a:r>
            <a:r>
              <a:rPr lang="en-US" dirty="0" err="1"/>
              <a:t>systemen</a:t>
            </a:r>
            <a:r>
              <a:rPr lang="en-US" dirty="0"/>
              <a:t> met </a:t>
            </a:r>
            <a:r>
              <a:rPr lang="en-US" dirty="0" err="1"/>
              <a:t>terugkoppeling</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841422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endParaRPr kumimoji="0" lang="nl-NL" sz="20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6" name="Tijdelijke aanduiding voor inhoud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nl-NL" sz="4000" b="0"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4" name="Rectangle 31"/>
          <p:cNvSpPr/>
          <p:nvPr/>
        </p:nvSpPr>
        <p:spPr>
          <a:xfrm>
            <a:off x="2935437" y="1312863"/>
            <a:ext cx="2538413" cy="457200"/>
          </a:xfrm>
          <a:prstGeom prst="rect">
            <a:avLst/>
          </a:prstGeom>
          <a:solidFill>
            <a:srgbClr val="0F5494"/>
          </a:solidFill>
          <a:ln w="25400" cap="flat" cmpd="sng" algn="ctr">
            <a:solidFill>
              <a:srgbClr val="2855AE"/>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2400" b="1" i="0" u="none" strike="noStrike" kern="0" cap="none" spc="100" normalizeH="0" baseline="0" noProof="0" dirty="0">
                <a:ln>
                  <a:noFill/>
                </a:ln>
                <a:solidFill>
                  <a:srgbClr val="FFFFFF"/>
                </a:solidFill>
                <a:effectLst/>
                <a:uLnTx/>
                <a:uFillTx/>
                <a:latin typeface="Verdana"/>
                <a:ea typeface="+mn-ea"/>
                <a:cs typeface="+mn-cs"/>
              </a:rPr>
              <a:t>KERNGROEP</a:t>
            </a:r>
            <a:endParaRPr kumimoji="0" lang="nl-NL" sz="2400" b="1" i="0" u="none" strike="noStrike" kern="0" cap="none" spc="100" normalizeH="0" baseline="0" noProof="0" dirty="0">
              <a:ln>
                <a:noFill/>
              </a:ln>
              <a:solidFill>
                <a:srgbClr val="FFFFFF"/>
              </a:solidFill>
              <a:effectLst/>
              <a:uLnTx/>
              <a:uFillTx/>
              <a:latin typeface="Verdana"/>
              <a:ea typeface="+mn-ea"/>
              <a:cs typeface="+mn-cs"/>
            </a:endParaRPr>
          </a:p>
        </p:txBody>
      </p:sp>
      <p:grpSp>
        <p:nvGrpSpPr>
          <p:cNvPr id="7" name="Group 32"/>
          <p:cNvGrpSpPr/>
          <p:nvPr/>
        </p:nvGrpSpPr>
        <p:grpSpPr>
          <a:xfrm>
            <a:off x="4928921" y="2708920"/>
            <a:ext cx="3191166" cy="720080"/>
            <a:chOff x="4660776" y="3094112"/>
            <a:chExt cx="3734064" cy="720080"/>
          </a:xfrm>
          <a:solidFill>
            <a:srgbClr val="3E6FD2"/>
          </a:solidFill>
        </p:grpSpPr>
        <p:sp>
          <p:nvSpPr>
            <p:cNvPr id="8" name="Rectangle 33"/>
            <p:cNvSpPr/>
            <p:nvPr/>
          </p:nvSpPr>
          <p:spPr>
            <a:xfrm>
              <a:off x="5059294" y="3356992"/>
              <a:ext cx="3335546" cy="457200"/>
            </a:xfrm>
            <a:prstGeom prst="rect">
              <a:avLst/>
            </a:prstGeom>
            <a:solidFill>
              <a:srgbClr val="0F5494"/>
            </a:solidFill>
            <a:ln w="25400" cap="flat" cmpd="sng" algn="ctr">
              <a:solidFill>
                <a:srgbClr val="2855AE"/>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1800" b="0" i="0" u="none" strike="noStrike" kern="0" cap="none" spc="0" normalizeH="0" baseline="0" noProof="0" dirty="0">
                  <a:ln>
                    <a:noFill/>
                  </a:ln>
                  <a:solidFill>
                    <a:srgbClr val="FFFFFF"/>
                  </a:solidFill>
                  <a:effectLst/>
                  <a:uLnTx/>
                  <a:uFillTx/>
                  <a:latin typeface="Verdana"/>
                  <a:ea typeface="+mn-ea"/>
                  <a:cs typeface="+mn-cs"/>
                </a:rPr>
                <a:t>WG </a:t>
              </a:r>
              <a:r>
                <a:rPr kumimoji="0" lang="fr-BE" sz="1800" b="0" i="0" u="none" strike="noStrike" kern="0" cap="none" spc="0" normalizeH="0" baseline="0" noProof="0" dirty="0" err="1">
                  <a:ln>
                    <a:noFill/>
                  </a:ln>
                  <a:solidFill>
                    <a:srgbClr val="FFFFFF"/>
                  </a:solidFill>
                  <a:effectLst/>
                  <a:uLnTx/>
                  <a:uFillTx/>
                  <a:latin typeface="Verdana"/>
                  <a:ea typeface="+mn-ea"/>
                  <a:cs typeface="+mn-cs"/>
                </a:rPr>
                <a:t>Corruptie</a:t>
              </a:r>
              <a:r>
                <a:rPr kumimoji="0" lang="fr-BE" sz="1800" b="0" i="0" u="none" strike="noStrike" kern="0" cap="none" spc="0" normalizeH="0" baseline="0" noProof="0" dirty="0">
                  <a:ln>
                    <a:noFill/>
                  </a:ln>
                  <a:solidFill>
                    <a:srgbClr val="FFFFFF"/>
                  </a:solidFill>
                  <a:effectLst/>
                  <a:uLnTx/>
                  <a:uFillTx/>
                  <a:latin typeface="Verdana"/>
                  <a:ea typeface="+mn-ea"/>
                  <a:cs typeface="+mn-cs"/>
                </a:rPr>
                <a:t> - PROEFPROJECT</a:t>
              </a:r>
              <a:endParaRPr kumimoji="0" lang="nl-NL" sz="1800" b="0" i="0" u="none" strike="noStrike" kern="0" cap="none" spc="0" normalizeH="0" baseline="0" noProof="0" dirty="0">
                <a:ln>
                  <a:noFill/>
                </a:ln>
                <a:solidFill>
                  <a:srgbClr val="FFFFFF"/>
                </a:solidFill>
                <a:effectLst/>
                <a:uLnTx/>
                <a:uFillTx/>
                <a:latin typeface="Verdana"/>
                <a:ea typeface="+mn-ea"/>
                <a:cs typeface="+mn-cs"/>
              </a:endParaRPr>
            </a:p>
          </p:txBody>
        </p:sp>
        <p:cxnSp>
          <p:nvCxnSpPr>
            <p:cNvPr id="9" name="Elbow Connector 34"/>
            <p:cNvCxnSpPr/>
            <p:nvPr/>
          </p:nvCxnSpPr>
          <p:spPr>
            <a:xfrm rot="16200000" flipH="1">
              <a:off x="4586486" y="3168402"/>
              <a:ext cx="508620" cy="360040"/>
            </a:xfrm>
            <a:prstGeom prst="bentConnector3">
              <a:avLst>
                <a:gd name="adj1" fmla="val 102363"/>
              </a:avLst>
            </a:prstGeom>
            <a:grpFill/>
            <a:ln w="25400" cap="flat" cmpd="sng" algn="ctr">
              <a:solidFill>
                <a:srgbClr val="2855AE"/>
              </a:solidFill>
              <a:prstDash val="solid"/>
            </a:ln>
            <a:effectLst/>
          </p:spPr>
        </p:cxnSp>
      </p:grpSp>
      <p:grpSp>
        <p:nvGrpSpPr>
          <p:cNvPr id="10" name="Group 35"/>
          <p:cNvGrpSpPr/>
          <p:nvPr/>
        </p:nvGrpSpPr>
        <p:grpSpPr>
          <a:xfrm>
            <a:off x="2719487" y="1772817"/>
            <a:ext cx="2970330" cy="268237"/>
            <a:chOff x="2256155" y="2230016"/>
            <a:chExt cx="3323957" cy="268237"/>
          </a:xfrm>
          <a:solidFill>
            <a:srgbClr val="3E6FD2"/>
          </a:solidFill>
        </p:grpSpPr>
        <p:cxnSp>
          <p:nvCxnSpPr>
            <p:cNvPr id="11" name="Straight Connector 36"/>
            <p:cNvCxnSpPr/>
            <p:nvPr/>
          </p:nvCxnSpPr>
          <p:spPr>
            <a:xfrm>
              <a:off x="2256155" y="2492896"/>
              <a:ext cx="3323957" cy="5357"/>
            </a:xfrm>
            <a:prstGeom prst="line">
              <a:avLst/>
            </a:prstGeom>
            <a:grpFill/>
            <a:ln w="25400" cap="flat" cmpd="sng" algn="ctr">
              <a:solidFill>
                <a:srgbClr val="3166CF"/>
              </a:solidFill>
              <a:prstDash val="solid"/>
            </a:ln>
            <a:effectLst/>
          </p:spPr>
        </p:cxnSp>
        <p:cxnSp>
          <p:nvCxnSpPr>
            <p:cNvPr id="12" name="Straight Connector 37"/>
            <p:cNvCxnSpPr/>
            <p:nvPr/>
          </p:nvCxnSpPr>
          <p:spPr>
            <a:xfrm>
              <a:off x="3918133" y="2230016"/>
              <a:ext cx="0" cy="262880"/>
            </a:xfrm>
            <a:prstGeom prst="line">
              <a:avLst/>
            </a:prstGeom>
            <a:grpFill/>
            <a:ln w="25400" cap="flat" cmpd="sng" algn="ctr">
              <a:solidFill>
                <a:srgbClr val="3166CF"/>
              </a:solidFill>
              <a:prstDash val="solid"/>
            </a:ln>
            <a:effectLst/>
          </p:spPr>
        </p:cxnSp>
      </p:grpSp>
      <p:cxnSp>
        <p:nvCxnSpPr>
          <p:cNvPr id="13" name="Straight Connector 38"/>
          <p:cNvCxnSpPr/>
          <p:nvPr/>
        </p:nvCxnSpPr>
        <p:spPr>
          <a:xfrm>
            <a:off x="2728268" y="2035176"/>
            <a:ext cx="0" cy="263525"/>
          </a:xfrm>
          <a:prstGeom prst="line">
            <a:avLst/>
          </a:prstGeom>
          <a:noFill/>
          <a:ln w="25400" cap="flat" cmpd="sng" algn="ctr">
            <a:solidFill>
              <a:srgbClr val="3166CF"/>
            </a:solidFill>
            <a:prstDash val="solid"/>
          </a:ln>
          <a:effectLst/>
        </p:spPr>
      </p:cxnSp>
      <p:cxnSp>
        <p:nvCxnSpPr>
          <p:cNvPr id="14" name="Straight Connector 39"/>
          <p:cNvCxnSpPr/>
          <p:nvPr/>
        </p:nvCxnSpPr>
        <p:spPr>
          <a:xfrm>
            <a:off x="5689352" y="2041526"/>
            <a:ext cx="0" cy="257175"/>
          </a:xfrm>
          <a:prstGeom prst="line">
            <a:avLst/>
          </a:prstGeom>
          <a:noFill/>
          <a:ln w="25400" cap="flat" cmpd="sng" algn="ctr">
            <a:solidFill>
              <a:srgbClr val="3166CF"/>
            </a:solidFill>
            <a:prstDash val="solid"/>
          </a:ln>
          <a:effectLst/>
        </p:spPr>
      </p:cxnSp>
      <p:grpSp>
        <p:nvGrpSpPr>
          <p:cNvPr id="15" name="Group 40"/>
          <p:cNvGrpSpPr/>
          <p:nvPr/>
        </p:nvGrpSpPr>
        <p:grpSpPr>
          <a:xfrm>
            <a:off x="4928921" y="3763890"/>
            <a:ext cx="3176906" cy="745231"/>
            <a:chOff x="4660776" y="3717033"/>
            <a:chExt cx="3734064" cy="745231"/>
          </a:xfrm>
          <a:solidFill>
            <a:srgbClr val="668DDC"/>
          </a:solidFill>
        </p:grpSpPr>
        <p:sp>
          <p:nvSpPr>
            <p:cNvPr id="16" name="Rectangle 41"/>
            <p:cNvSpPr/>
            <p:nvPr/>
          </p:nvSpPr>
          <p:spPr>
            <a:xfrm>
              <a:off x="5059294" y="4005064"/>
              <a:ext cx="3335546" cy="457200"/>
            </a:xfrm>
            <a:prstGeom prst="rect">
              <a:avLst/>
            </a:prstGeom>
            <a:grpFill/>
            <a:ln w="25400" cap="flat" cmpd="sng" algn="ctr">
              <a:solidFill>
                <a:srgbClr val="2855AE"/>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2000" b="0" i="0" u="none" strike="noStrike" kern="0" cap="none" spc="0" normalizeH="0" baseline="0" noProof="0" dirty="0">
                  <a:ln>
                    <a:noFill/>
                  </a:ln>
                  <a:solidFill>
                    <a:srgbClr val="FFFFFF"/>
                  </a:solidFill>
                  <a:effectLst/>
                  <a:uLnTx/>
                  <a:uFillTx/>
                  <a:latin typeface="Verdana"/>
                  <a:ea typeface="+mn-ea"/>
                  <a:cs typeface="+mn-cs"/>
                </a:rPr>
                <a:t>WG </a:t>
              </a:r>
              <a:r>
                <a:rPr kumimoji="0" lang="fr-BE" sz="2000" b="0" i="0" u="none" strike="noStrike" kern="0" cap="none" spc="0" normalizeH="0" baseline="0" noProof="0" dirty="0" err="1">
                  <a:ln>
                    <a:noFill/>
                  </a:ln>
                  <a:solidFill>
                    <a:srgbClr val="FFFFFF"/>
                  </a:solidFill>
                  <a:effectLst/>
                  <a:uLnTx/>
                  <a:uFillTx/>
                  <a:latin typeface="Verdana"/>
                  <a:ea typeface="+mn-ea"/>
                  <a:cs typeface="+mn-cs"/>
                </a:rPr>
                <a:t>Cybercriminaliteit</a:t>
              </a:r>
              <a:endParaRPr kumimoji="0" lang="nl-NL" sz="2000" b="0" i="0" u="none" strike="noStrike" kern="0" cap="none" spc="0" normalizeH="0" baseline="0" noProof="0" dirty="0">
                <a:ln>
                  <a:noFill/>
                </a:ln>
                <a:solidFill>
                  <a:srgbClr val="FFFFFF"/>
                </a:solidFill>
                <a:effectLst/>
                <a:uLnTx/>
                <a:uFillTx/>
                <a:latin typeface="Verdana"/>
                <a:ea typeface="+mn-ea"/>
                <a:cs typeface="+mn-cs"/>
              </a:endParaRPr>
            </a:p>
          </p:txBody>
        </p:sp>
        <p:cxnSp>
          <p:nvCxnSpPr>
            <p:cNvPr id="17" name="Elbow Connector 42"/>
            <p:cNvCxnSpPr/>
            <p:nvPr/>
          </p:nvCxnSpPr>
          <p:spPr>
            <a:xfrm rot="16200000" flipH="1">
              <a:off x="4586486" y="3791323"/>
              <a:ext cx="508620" cy="360040"/>
            </a:xfrm>
            <a:prstGeom prst="bentConnector3">
              <a:avLst>
                <a:gd name="adj1" fmla="val 102363"/>
              </a:avLst>
            </a:prstGeom>
            <a:grpFill/>
            <a:ln w="25400" cap="flat" cmpd="sng" algn="ctr">
              <a:solidFill>
                <a:srgbClr val="2855AE"/>
              </a:solidFill>
              <a:prstDash val="sysDash"/>
            </a:ln>
            <a:effectLst/>
          </p:spPr>
        </p:cxnSp>
      </p:grpSp>
      <p:grpSp>
        <p:nvGrpSpPr>
          <p:cNvPr id="18" name="Group 46"/>
          <p:cNvGrpSpPr/>
          <p:nvPr/>
        </p:nvGrpSpPr>
        <p:grpSpPr>
          <a:xfrm>
            <a:off x="4928921" y="4852020"/>
            <a:ext cx="3176906" cy="737220"/>
            <a:chOff x="4660776" y="5637946"/>
            <a:chExt cx="3734064" cy="737220"/>
          </a:xfrm>
          <a:solidFill>
            <a:srgbClr val="668DDC"/>
          </a:solidFill>
        </p:grpSpPr>
        <p:sp>
          <p:nvSpPr>
            <p:cNvPr id="19" name="Rectangle 47"/>
            <p:cNvSpPr/>
            <p:nvPr/>
          </p:nvSpPr>
          <p:spPr>
            <a:xfrm>
              <a:off x="5059294" y="5917966"/>
              <a:ext cx="3335546" cy="457200"/>
            </a:xfrm>
            <a:prstGeom prst="rect">
              <a:avLst/>
            </a:prstGeom>
            <a:grpFill/>
            <a:ln w="25400" cap="flat" cmpd="sng" algn="ctr">
              <a:solidFill>
                <a:srgbClr val="2855AE"/>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2000" b="0" i="0" u="none" strike="noStrike" kern="0" cap="none" spc="0" normalizeH="0" baseline="0" noProof="0" dirty="0">
                  <a:ln>
                    <a:noFill/>
                  </a:ln>
                  <a:solidFill>
                    <a:srgbClr val="FFFFFF"/>
                  </a:solidFill>
                  <a:effectLst/>
                  <a:uLnTx/>
                  <a:uFillTx/>
                  <a:latin typeface="Verdana"/>
                  <a:ea typeface="+mn-ea"/>
                  <a:cs typeface="+mn-cs"/>
                </a:rPr>
                <a:t>WG </a:t>
              </a:r>
              <a:r>
                <a:rPr kumimoji="0" lang="fr-BE" sz="2000" b="0" i="0" u="none" strike="noStrike" kern="0" cap="none" spc="0" normalizeH="0" baseline="0" noProof="0" dirty="0" err="1">
                  <a:ln>
                    <a:noFill/>
                  </a:ln>
                  <a:solidFill>
                    <a:srgbClr val="FFFFFF"/>
                  </a:solidFill>
                  <a:effectLst/>
                  <a:uLnTx/>
                  <a:uFillTx/>
                  <a:latin typeface="Verdana"/>
                  <a:ea typeface="+mn-ea"/>
                  <a:cs typeface="+mn-cs"/>
                </a:rPr>
                <a:t>Luchtvervoer</a:t>
              </a:r>
              <a:endParaRPr kumimoji="0" lang="nl-NL" sz="2000" b="0" i="0" u="none" strike="noStrike" kern="0" cap="none" spc="0" normalizeH="0" baseline="0" noProof="0" dirty="0">
                <a:ln>
                  <a:noFill/>
                </a:ln>
                <a:solidFill>
                  <a:srgbClr val="FFFFFF"/>
                </a:solidFill>
                <a:effectLst/>
                <a:uLnTx/>
                <a:uFillTx/>
                <a:latin typeface="Verdana"/>
                <a:ea typeface="+mn-ea"/>
                <a:cs typeface="+mn-cs"/>
              </a:endParaRPr>
            </a:p>
          </p:txBody>
        </p:sp>
        <p:cxnSp>
          <p:nvCxnSpPr>
            <p:cNvPr id="20" name="Elbow Connector 48"/>
            <p:cNvCxnSpPr/>
            <p:nvPr/>
          </p:nvCxnSpPr>
          <p:spPr>
            <a:xfrm rot="16200000" flipH="1">
              <a:off x="4586486" y="5712236"/>
              <a:ext cx="508620" cy="360040"/>
            </a:xfrm>
            <a:prstGeom prst="bentConnector3">
              <a:avLst>
                <a:gd name="adj1" fmla="val 102363"/>
              </a:avLst>
            </a:prstGeom>
            <a:grpFill/>
            <a:ln w="25400" cap="flat" cmpd="sng" algn="ctr">
              <a:solidFill>
                <a:srgbClr val="2855AE"/>
              </a:solidFill>
              <a:prstDash val="sysDash"/>
            </a:ln>
            <a:effectLst/>
          </p:spPr>
        </p:cxnSp>
      </p:grpSp>
      <p:sp>
        <p:nvSpPr>
          <p:cNvPr id="21" name="Rectangle 49"/>
          <p:cNvSpPr/>
          <p:nvPr/>
        </p:nvSpPr>
        <p:spPr>
          <a:xfrm>
            <a:off x="1473808" y="2298700"/>
            <a:ext cx="2511029" cy="457200"/>
          </a:xfrm>
          <a:prstGeom prst="rect">
            <a:avLst/>
          </a:prstGeom>
          <a:solidFill>
            <a:srgbClr val="0F5494"/>
          </a:solidFill>
          <a:ln w="25400" cap="flat" cmpd="sng" algn="ctr">
            <a:solidFill>
              <a:srgbClr val="2855AE"/>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2000" b="0" i="0" u="none" strike="noStrike" kern="0" cap="none" spc="0" normalizeH="0" baseline="0" noProof="0" dirty="0" err="1">
                <a:ln>
                  <a:noFill/>
                </a:ln>
                <a:solidFill>
                  <a:srgbClr val="FFFFFF"/>
                </a:solidFill>
                <a:effectLst/>
                <a:uLnTx/>
                <a:uFillTx/>
                <a:latin typeface="Verdana"/>
                <a:ea typeface="+mn-ea"/>
                <a:cs typeface="+mn-cs"/>
              </a:rPr>
              <a:t>Technische</a:t>
            </a:r>
            <a:r>
              <a:rPr kumimoji="0" lang="fr-BE" sz="2000" b="0" i="0" u="none" strike="noStrike" kern="0" cap="none" spc="0" normalizeH="0" baseline="0" noProof="0" dirty="0">
                <a:ln>
                  <a:noFill/>
                </a:ln>
                <a:solidFill>
                  <a:srgbClr val="FFFFFF"/>
                </a:solidFill>
                <a:effectLst/>
                <a:uLnTx/>
                <a:uFillTx/>
                <a:latin typeface="Verdana"/>
                <a:ea typeface="+mn-ea"/>
                <a:cs typeface="+mn-cs"/>
              </a:rPr>
              <a:t> </a:t>
            </a:r>
            <a:r>
              <a:rPr kumimoji="0" lang="fr-BE" sz="2000" b="0" i="0" u="none" strike="noStrike" kern="0" cap="none" spc="0" normalizeH="0" baseline="0" noProof="0" dirty="0" err="1">
                <a:ln>
                  <a:noFill/>
                </a:ln>
                <a:solidFill>
                  <a:srgbClr val="FFFFFF"/>
                </a:solidFill>
                <a:effectLst/>
                <a:uLnTx/>
                <a:uFillTx/>
                <a:latin typeface="Verdana"/>
                <a:ea typeface="+mn-ea"/>
                <a:cs typeface="+mn-cs"/>
              </a:rPr>
              <a:t>werkgroep</a:t>
            </a:r>
            <a:endParaRPr kumimoji="0" lang="nl-NL" sz="2000" b="0" i="0" u="none" strike="noStrike" kern="0" cap="none" spc="0" normalizeH="0" baseline="0" noProof="0" dirty="0">
              <a:ln>
                <a:noFill/>
              </a:ln>
              <a:solidFill>
                <a:srgbClr val="FFFFFF"/>
              </a:solidFill>
              <a:effectLst/>
              <a:uLnTx/>
              <a:uFillTx/>
              <a:latin typeface="Verdana"/>
              <a:ea typeface="+mn-ea"/>
              <a:cs typeface="+mn-cs"/>
            </a:endParaRPr>
          </a:p>
        </p:txBody>
      </p:sp>
      <p:sp>
        <p:nvSpPr>
          <p:cNvPr id="22" name="Rectangle 50"/>
          <p:cNvSpPr/>
          <p:nvPr/>
        </p:nvSpPr>
        <p:spPr>
          <a:xfrm>
            <a:off x="4484440" y="2298700"/>
            <a:ext cx="2880122" cy="457200"/>
          </a:xfrm>
          <a:prstGeom prst="rect">
            <a:avLst/>
          </a:prstGeom>
          <a:solidFill>
            <a:srgbClr val="0F5494"/>
          </a:solidFill>
          <a:ln w="25400" cap="flat" cmpd="sng" algn="ctr">
            <a:solidFill>
              <a:srgbClr val="2855AE"/>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2000" b="0" i="0" u="none" strike="noStrike" kern="0" cap="none" spc="0" normalizeH="0" baseline="0" noProof="0" dirty="0" err="1">
                <a:ln>
                  <a:noFill/>
                </a:ln>
                <a:solidFill>
                  <a:srgbClr val="FFFFFF"/>
                </a:solidFill>
                <a:effectLst/>
                <a:uLnTx/>
                <a:uFillTx/>
                <a:latin typeface="Verdana"/>
                <a:ea typeface="+mn-ea"/>
                <a:cs typeface="+mn-cs"/>
              </a:rPr>
              <a:t>Thematische</a:t>
            </a:r>
            <a:r>
              <a:rPr kumimoji="0" lang="fr-BE" sz="2000" b="0" i="0" u="none" strike="noStrike" kern="0" cap="none" spc="0" normalizeH="0" baseline="0" noProof="0" dirty="0">
                <a:ln>
                  <a:noFill/>
                </a:ln>
                <a:solidFill>
                  <a:srgbClr val="FFFFFF"/>
                </a:solidFill>
                <a:effectLst/>
                <a:uLnTx/>
                <a:uFillTx/>
                <a:latin typeface="Verdana"/>
                <a:ea typeface="+mn-ea"/>
                <a:cs typeface="+mn-cs"/>
              </a:rPr>
              <a:t> </a:t>
            </a:r>
            <a:r>
              <a:rPr kumimoji="0" lang="fr-BE" sz="2000" b="0" i="0" u="none" strike="noStrike" kern="0" cap="none" spc="0" normalizeH="0" baseline="0" noProof="0" dirty="0" err="1">
                <a:ln>
                  <a:noFill/>
                </a:ln>
                <a:solidFill>
                  <a:srgbClr val="FFFFFF"/>
                </a:solidFill>
                <a:effectLst/>
                <a:uLnTx/>
                <a:uFillTx/>
                <a:latin typeface="Verdana"/>
                <a:ea typeface="+mn-ea"/>
                <a:cs typeface="+mn-cs"/>
              </a:rPr>
              <a:t>werkgroepen</a:t>
            </a:r>
            <a:endParaRPr kumimoji="0" lang="nl-NL" sz="2000" b="0" i="0" u="none" strike="noStrike" kern="0" cap="none" spc="0" normalizeH="0" baseline="0" noProof="0" dirty="0">
              <a:ln>
                <a:noFill/>
              </a:ln>
              <a:solidFill>
                <a:srgbClr val="FFFFFF"/>
              </a:solidFill>
              <a:effectLst/>
              <a:uLnTx/>
              <a:uFillTx/>
              <a:latin typeface="Verdana"/>
              <a:ea typeface="+mn-ea"/>
              <a:cs typeface="+mn-cs"/>
            </a:endParaRPr>
          </a:p>
        </p:txBody>
      </p:sp>
      <p:grpSp>
        <p:nvGrpSpPr>
          <p:cNvPr id="23" name="Group 51"/>
          <p:cNvGrpSpPr/>
          <p:nvPr/>
        </p:nvGrpSpPr>
        <p:grpSpPr>
          <a:xfrm>
            <a:off x="4928921" y="4293097"/>
            <a:ext cx="3176906" cy="745231"/>
            <a:chOff x="4660776" y="4365105"/>
            <a:chExt cx="3734064" cy="745231"/>
          </a:xfrm>
          <a:solidFill>
            <a:srgbClr val="668DDC"/>
          </a:solidFill>
        </p:grpSpPr>
        <p:sp>
          <p:nvSpPr>
            <p:cNvPr id="24" name="Rectangle 52"/>
            <p:cNvSpPr/>
            <p:nvPr/>
          </p:nvSpPr>
          <p:spPr>
            <a:xfrm>
              <a:off x="5059294" y="4653136"/>
              <a:ext cx="3335546" cy="457200"/>
            </a:xfrm>
            <a:prstGeom prst="rect">
              <a:avLst/>
            </a:prstGeom>
            <a:grpFill/>
            <a:ln w="25400" cap="flat" cmpd="sng" algn="ctr">
              <a:solidFill>
                <a:srgbClr val="2855AE"/>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2000" b="0" i="0" u="none" strike="noStrike" kern="0" cap="none" spc="0" normalizeH="0" baseline="0" noProof="0" dirty="0">
                  <a:ln>
                    <a:noFill/>
                  </a:ln>
                  <a:solidFill>
                    <a:srgbClr val="FFFFFF"/>
                  </a:solidFill>
                  <a:effectLst/>
                  <a:uLnTx/>
                  <a:uFillTx/>
                  <a:latin typeface="Verdana"/>
                  <a:ea typeface="+mn-ea"/>
                  <a:cs typeface="+mn-cs"/>
                </a:rPr>
                <a:t>WG </a:t>
              </a:r>
              <a:r>
                <a:rPr kumimoji="0" lang="fr-BE" sz="2000" b="0" i="0" u="none" strike="noStrike" kern="0" cap="none" spc="0" normalizeH="0" baseline="0" noProof="0" dirty="0" err="1">
                  <a:ln>
                    <a:noFill/>
                  </a:ln>
                  <a:solidFill>
                    <a:srgbClr val="FFFFFF"/>
                  </a:solidFill>
                  <a:effectLst/>
                  <a:uLnTx/>
                  <a:uFillTx/>
                  <a:latin typeface="Verdana"/>
                  <a:ea typeface="+mn-ea"/>
                  <a:cs typeface="+mn-cs"/>
                </a:rPr>
                <a:t>Asiel</a:t>
              </a:r>
              <a:r>
                <a:rPr kumimoji="0" lang="fr-BE" sz="2000" b="0" i="0" u="none" strike="noStrike" kern="0" cap="none" spc="0" normalizeH="0" baseline="0" noProof="0" dirty="0">
                  <a:ln>
                    <a:noFill/>
                  </a:ln>
                  <a:solidFill>
                    <a:srgbClr val="FFFFFF"/>
                  </a:solidFill>
                  <a:effectLst/>
                  <a:uLnTx/>
                  <a:uFillTx/>
                  <a:latin typeface="Verdana"/>
                  <a:ea typeface="+mn-ea"/>
                  <a:cs typeface="+mn-cs"/>
                </a:rPr>
                <a:t> en </a:t>
              </a:r>
              <a:r>
                <a:rPr kumimoji="0" lang="fr-BE" sz="2000" b="0" i="0" u="none" strike="noStrike" kern="0" cap="none" spc="0" normalizeH="0" baseline="0" noProof="0" dirty="0" err="1">
                  <a:ln>
                    <a:noFill/>
                  </a:ln>
                  <a:solidFill>
                    <a:srgbClr val="FFFFFF"/>
                  </a:solidFill>
                  <a:effectLst/>
                  <a:uLnTx/>
                  <a:uFillTx/>
                  <a:latin typeface="Verdana"/>
                  <a:ea typeface="+mn-ea"/>
                  <a:cs typeface="+mn-cs"/>
                </a:rPr>
                <a:t>Migratie</a:t>
              </a:r>
              <a:endParaRPr kumimoji="0" lang="nl-NL" sz="2000" b="0" i="0" u="none" strike="noStrike" kern="0" cap="none" spc="0" normalizeH="0" baseline="0" noProof="0" dirty="0">
                <a:ln>
                  <a:noFill/>
                </a:ln>
                <a:solidFill>
                  <a:srgbClr val="FFFFFF"/>
                </a:solidFill>
                <a:effectLst/>
                <a:uLnTx/>
                <a:uFillTx/>
                <a:latin typeface="Verdana"/>
                <a:ea typeface="+mn-ea"/>
                <a:cs typeface="+mn-cs"/>
              </a:endParaRPr>
            </a:p>
          </p:txBody>
        </p:sp>
        <p:cxnSp>
          <p:nvCxnSpPr>
            <p:cNvPr id="25" name="Elbow Connector 53"/>
            <p:cNvCxnSpPr/>
            <p:nvPr/>
          </p:nvCxnSpPr>
          <p:spPr>
            <a:xfrm rot="16200000" flipH="1">
              <a:off x="4586486" y="4439395"/>
              <a:ext cx="508620" cy="360040"/>
            </a:xfrm>
            <a:prstGeom prst="bentConnector3">
              <a:avLst>
                <a:gd name="adj1" fmla="val 102363"/>
              </a:avLst>
            </a:prstGeom>
            <a:grpFill/>
            <a:ln w="25400" cap="flat" cmpd="sng" algn="ctr">
              <a:solidFill>
                <a:srgbClr val="2855AE"/>
              </a:solidFill>
              <a:prstDash val="sysDash"/>
            </a:ln>
            <a:effectLst/>
          </p:spPr>
        </p:cxnSp>
      </p:grpSp>
      <p:grpSp>
        <p:nvGrpSpPr>
          <p:cNvPr id="26" name="Group 54"/>
          <p:cNvGrpSpPr/>
          <p:nvPr/>
        </p:nvGrpSpPr>
        <p:grpSpPr>
          <a:xfrm>
            <a:off x="4928921" y="5440660"/>
            <a:ext cx="3191166" cy="749796"/>
            <a:chOff x="4508376" y="6074186"/>
            <a:chExt cx="3750826" cy="749796"/>
          </a:xfrm>
          <a:solidFill>
            <a:srgbClr val="668DDC"/>
          </a:solidFill>
        </p:grpSpPr>
        <p:sp>
          <p:nvSpPr>
            <p:cNvPr id="27" name="Rectangle 55"/>
            <p:cNvSpPr/>
            <p:nvPr/>
          </p:nvSpPr>
          <p:spPr>
            <a:xfrm>
              <a:off x="4923656" y="6366782"/>
              <a:ext cx="3335546" cy="457200"/>
            </a:xfrm>
            <a:prstGeom prst="rect">
              <a:avLst/>
            </a:prstGeom>
            <a:grpFill/>
            <a:ln w="25400" cap="flat" cmpd="sng" algn="ctr">
              <a:solidFill>
                <a:srgbClr val="2855AE"/>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2000" b="0" i="0" u="none" strike="noStrike" kern="0" cap="none" spc="0" normalizeH="0" baseline="0" noProof="0" dirty="0">
                  <a:ln>
                    <a:noFill/>
                  </a:ln>
                  <a:solidFill>
                    <a:srgbClr val="FFFFFF"/>
                  </a:solidFill>
                  <a:effectLst/>
                  <a:uLnTx/>
                  <a:uFillTx/>
                  <a:latin typeface="Verdana"/>
                  <a:ea typeface="+mn-ea"/>
                  <a:cs typeface="+mn-cs"/>
                </a:rPr>
                <a:t>WG …</a:t>
              </a:r>
              <a:endParaRPr kumimoji="0" lang="nl-NL" sz="2000" b="0" i="0" u="none" strike="noStrike" kern="0" cap="none" spc="0" normalizeH="0" baseline="0" noProof="0" dirty="0">
                <a:ln>
                  <a:noFill/>
                </a:ln>
                <a:solidFill>
                  <a:srgbClr val="FFFFFF"/>
                </a:solidFill>
                <a:effectLst/>
                <a:uLnTx/>
                <a:uFillTx/>
                <a:latin typeface="Verdana"/>
                <a:ea typeface="+mn-ea"/>
                <a:cs typeface="+mn-cs"/>
              </a:endParaRPr>
            </a:p>
          </p:txBody>
        </p:sp>
        <p:cxnSp>
          <p:nvCxnSpPr>
            <p:cNvPr id="28" name="Elbow Connector 56"/>
            <p:cNvCxnSpPr/>
            <p:nvPr/>
          </p:nvCxnSpPr>
          <p:spPr>
            <a:xfrm rot="16200000" flipH="1">
              <a:off x="4434086" y="6148476"/>
              <a:ext cx="508620" cy="360040"/>
            </a:xfrm>
            <a:prstGeom prst="bentConnector3">
              <a:avLst>
                <a:gd name="adj1" fmla="val 102363"/>
              </a:avLst>
            </a:prstGeom>
            <a:grpFill/>
            <a:ln w="25400" cap="flat" cmpd="sng" algn="ctr">
              <a:solidFill>
                <a:srgbClr val="2855AE"/>
              </a:solidFill>
              <a:prstDash val="sysDash"/>
            </a:ln>
            <a:effectLst/>
          </p:spPr>
        </p:cxnSp>
      </p:grpSp>
      <p:sp>
        <p:nvSpPr>
          <p:cNvPr id="29" name="Rectangle 62"/>
          <p:cNvSpPr/>
          <p:nvPr/>
        </p:nvSpPr>
        <p:spPr>
          <a:xfrm>
            <a:off x="1638846" y="4700588"/>
            <a:ext cx="2847975" cy="457200"/>
          </a:xfrm>
          <a:prstGeom prst="rect">
            <a:avLst/>
          </a:prstGeom>
          <a:solidFill>
            <a:srgbClr val="0F5494"/>
          </a:solidFill>
          <a:ln w="25400" cap="flat" cmpd="sng" algn="ctr">
            <a:solidFill>
              <a:srgbClr val="2855AE"/>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1800" b="0" i="0" u="none" strike="noStrike" kern="0" cap="none" spc="0" normalizeH="0" baseline="0" noProof="0" dirty="0">
                <a:ln>
                  <a:noFill/>
                </a:ln>
                <a:solidFill>
                  <a:srgbClr val="FFFFFF"/>
                </a:solidFill>
                <a:effectLst/>
                <a:uLnTx/>
                <a:uFillTx/>
                <a:latin typeface="Verdana"/>
                <a:ea typeface="+mn-ea"/>
                <a:cs typeface="+mn-cs"/>
              </a:rPr>
              <a:t>WG </a:t>
            </a:r>
            <a:r>
              <a:rPr kumimoji="0" lang="fr-BE" sz="1800" b="0" i="0" u="none" strike="noStrike" kern="0" cap="none" spc="0" normalizeH="0" baseline="0" noProof="0" dirty="0" err="1">
                <a:ln>
                  <a:noFill/>
                </a:ln>
                <a:solidFill>
                  <a:srgbClr val="FFFFFF"/>
                </a:solidFill>
                <a:effectLst/>
                <a:uLnTx/>
                <a:uFillTx/>
                <a:latin typeface="Verdana"/>
                <a:ea typeface="+mn-ea"/>
                <a:cs typeface="+mn-cs"/>
              </a:rPr>
              <a:t>Multilaterale</a:t>
            </a:r>
            <a:r>
              <a:rPr kumimoji="0" lang="fr-BE" sz="1800" b="0" i="0" u="none" strike="noStrike" kern="0" cap="none" spc="0" normalizeH="0" baseline="0" noProof="0" dirty="0">
                <a:ln>
                  <a:noFill/>
                </a:ln>
                <a:solidFill>
                  <a:srgbClr val="FFFFFF"/>
                </a:solidFill>
                <a:effectLst/>
                <a:uLnTx/>
                <a:uFillTx/>
                <a:latin typeface="Verdana"/>
                <a:ea typeface="+mn-ea"/>
                <a:cs typeface="+mn-cs"/>
              </a:rPr>
              <a:t> </a:t>
            </a:r>
            <a:r>
              <a:rPr kumimoji="0" lang="fr-BE" sz="1800" b="0" i="0" u="none" strike="noStrike" kern="0" cap="none" spc="0" normalizeH="0" baseline="0" noProof="0" dirty="0" err="1">
                <a:ln>
                  <a:noFill/>
                </a:ln>
                <a:solidFill>
                  <a:srgbClr val="FFFFFF"/>
                </a:solidFill>
                <a:effectLst/>
                <a:uLnTx/>
                <a:uFillTx/>
                <a:latin typeface="Verdana"/>
                <a:ea typeface="+mn-ea"/>
                <a:cs typeface="+mn-cs"/>
              </a:rPr>
              <a:t>Verdragen</a:t>
            </a:r>
            <a:endParaRPr kumimoji="0" lang="nl-NL"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30" name="Rectangle 5"/>
          <p:cNvSpPr/>
          <p:nvPr/>
        </p:nvSpPr>
        <p:spPr>
          <a:xfrm>
            <a:off x="1653134" y="2924176"/>
            <a:ext cx="2362200" cy="1200329"/>
          </a:xfrm>
          <a:prstGeom prst="rect">
            <a:avLst/>
          </a:prstGeom>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dirty="0">
                <a:ln>
                  <a:noFill/>
                </a:ln>
                <a:solidFill>
                  <a:srgbClr val="0F5494"/>
                </a:solidFill>
                <a:effectLst/>
                <a:uLnTx/>
                <a:uFillTx/>
              </a:rPr>
              <a:t>Opdracht</a:t>
            </a:r>
          </a:p>
          <a:p>
            <a:pPr marL="0" marR="0" lvl="0" indent="0" defTabSz="914400" eaLnBrk="1" fontAlgn="base" latinLnBrk="0" hangingPunct="1">
              <a:lnSpc>
                <a:spcPct val="100000"/>
              </a:lnSpc>
              <a:spcBef>
                <a:spcPct val="0"/>
              </a:spcBef>
              <a:spcAft>
                <a:spcPct val="0"/>
              </a:spcAft>
              <a:buClrTx/>
              <a:buSzTx/>
              <a:buFontTx/>
              <a:buNone/>
              <a:tabLst/>
              <a:defRPr/>
            </a:pPr>
            <a:endParaRPr kumimoji="0" lang="nl-NL" sz="1200" b="0" i="0" u="none" strike="noStrike" kern="0" cap="none" spc="0" normalizeH="0" baseline="0" noProof="0" dirty="0">
              <a:ln>
                <a:noFill/>
              </a:ln>
              <a:solidFill>
                <a:srgbClr val="0F5494"/>
              </a:solidFill>
              <a:effectLst/>
              <a:uLnTx/>
              <a:uFillTx/>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1200" b="0" i="0" u="none" strike="noStrike" kern="0" cap="none" spc="0" normalizeH="0" baseline="0" noProof="0" dirty="0" smtClean="0">
                <a:ln>
                  <a:noFill/>
                </a:ln>
                <a:solidFill>
                  <a:srgbClr val="0F5494"/>
                </a:solidFill>
                <a:effectLst/>
                <a:uLnTx/>
                <a:uFillTx/>
              </a:rPr>
              <a:t>Methodologie, datamodellen</a:t>
            </a:r>
            <a:r>
              <a:rPr kumimoji="0" lang="nl-NL" sz="1200" b="0" i="0" u="none" strike="noStrike" kern="0" cap="none" spc="0" normalizeH="0" baseline="0" noProof="0" dirty="0">
                <a:ln>
                  <a:noFill/>
                </a:ln>
                <a:solidFill>
                  <a:srgbClr val="0F5494"/>
                </a:solidFill>
                <a:effectLst/>
                <a:uLnTx/>
                <a:uFillTx/>
              </a:rPr>
              <a:t>, </a:t>
            </a:r>
            <a:r>
              <a:rPr kumimoji="0" lang="nl-NL" sz="1200" b="0" i="0" u="none" strike="noStrike" kern="0" cap="none" spc="0" normalizeH="0" baseline="0" noProof="0" dirty="0" smtClean="0">
                <a:ln>
                  <a:noFill/>
                </a:ln>
                <a:solidFill>
                  <a:srgbClr val="0F5494"/>
                </a:solidFill>
                <a:effectLst/>
                <a:uLnTx/>
                <a:uFillTx/>
              </a:rPr>
              <a:t>tools, validatieprocedures;</a:t>
            </a:r>
            <a:endParaRPr kumimoji="0" lang="nl-NL" sz="1200" b="0" i="0" u="none" strike="noStrike" kern="0" cap="none" spc="0" normalizeH="0" baseline="0" noProof="0" dirty="0">
              <a:ln>
                <a:noFill/>
              </a:ln>
              <a:solidFill>
                <a:srgbClr val="0F5494"/>
              </a:solidFill>
              <a:effectLst/>
              <a:uLnTx/>
              <a:uFillTx/>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BE" sz="1200" b="0" i="0" u="none" strike="noStrike" kern="0" cap="none" spc="0" normalizeH="0" baseline="0" noProof="0" dirty="0" err="1" smtClean="0">
                <a:ln>
                  <a:noFill/>
                </a:ln>
                <a:solidFill>
                  <a:srgbClr val="0F5494"/>
                </a:solidFill>
                <a:effectLst/>
                <a:uLnTx/>
                <a:uFillTx/>
              </a:rPr>
              <a:t>Technische</a:t>
            </a:r>
            <a:r>
              <a:rPr kumimoji="0" lang="fr-BE" sz="1200" b="0" i="0" u="none" strike="noStrike" kern="0" cap="none" spc="0" normalizeH="0" baseline="0" noProof="0" dirty="0" smtClean="0">
                <a:ln>
                  <a:noFill/>
                </a:ln>
                <a:solidFill>
                  <a:srgbClr val="0F5494"/>
                </a:solidFill>
                <a:effectLst/>
                <a:uLnTx/>
                <a:uFillTx/>
              </a:rPr>
              <a:t> </a:t>
            </a:r>
            <a:r>
              <a:rPr kumimoji="0" lang="fr-BE" sz="1200" b="0" i="0" u="none" strike="noStrike" kern="0" cap="none" spc="0" normalizeH="0" baseline="0" noProof="0" dirty="0" err="1">
                <a:ln>
                  <a:noFill/>
                </a:ln>
                <a:solidFill>
                  <a:srgbClr val="0F5494"/>
                </a:solidFill>
                <a:effectLst/>
                <a:uLnTx/>
                <a:uFillTx/>
              </a:rPr>
              <a:t>ondersteuning</a:t>
            </a:r>
            <a:r>
              <a:rPr kumimoji="0" lang="fr-BE" sz="1200" b="0" i="0" u="none" strike="noStrike" kern="0" cap="none" spc="0" normalizeH="0" baseline="0" noProof="0" dirty="0">
                <a:ln>
                  <a:noFill/>
                </a:ln>
                <a:solidFill>
                  <a:srgbClr val="0F5494"/>
                </a:solidFill>
                <a:effectLst/>
                <a:uLnTx/>
                <a:uFillTx/>
              </a:rPr>
              <a:t> </a:t>
            </a:r>
            <a:r>
              <a:rPr kumimoji="0" lang="fr-BE" sz="1200" b="0" i="0" u="none" strike="noStrike" kern="0" cap="none" spc="0" normalizeH="0" baseline="0" noProof="0" dirty="0" err="1">
                <a:ln>
                  <a:noFill/>
                </a:ln>
                <a:solidFill>
                  <a:srgbClr val="0F5494"/>
                </a:solidFill>
                <a:effectLst/>
                <a:uLnTx/>
                <a:uFillTx/>
              </a:rPr>
              <a:t>bij</a:t>
            </a:r>
            <a:r>
              <a:rPr kumimoji="0" lang="fr-BE" sz="1200" b="0" i="0" u="none" strike="noStrike" kern="0" cap="none" spc="0" normalizeH="0" baseline="0" noProof="0" dirty="0">
                <a:ln>
                  <a:noFill/>
                </a:ln>
                <a:solidFill>
                  <a:srgbClr val="0F5494"/>
                </a:solidFill>
                <a:effectLst/>
                <a:uLnTx/>
                <a:uFillTx/>
              </a:rPr>
              <a:t> </a:t>
            </a:r>
            <a:r>
              <a:rPr kumimoji="0" lang="fr-BE" sz="1200" b="0" i="0" u="none" strike="noStrike" kern="0" cap="none" spc="0" normalizeH="0" baseline="0" noProof="0" dirty="0" err="1">
                <a:ln>
                  <a:noFill/>
                </a:ln>
                <a:solidFill>
                  <a:srgbClr val="0F5494"/>
                </a:solidFill>
                <a:effectLst/>
                <a:uLnTx/>
                <a:uFillTx/>
              </a:rPr>
              <a:t>projecten</a:t>
            </a:r>
            <a:endParaRPr kumimoji="0" lang="nl-NL" sz="1200" b="0" i="0" u="none" strike="noStrike" kern="0" cap="none" spc="0" normalizeH="0" baseline="0" noProof="0" dirty="0">
              <a:ln>
                <a:noFill/>
              </a:ln>
              <a:solidFill>
                <a:srgbClr val="0F5494"/>
              </a:solidFill>
              <a:effectLst/>
              <a:uLnTx/>
              <a:uFillTx/>
            </a:endParaRPr>
          </a:p>
        </p:txBody>
      </p:sp>
      <p:grpSp>
        <p:nvGrpSpPr>
          <p:cNvPr id="31" name="Group 61"/>
          <p:cNvGrpSpPr/>
          <p:nvPr/>
        </p:nvGrpSpPr>
        <p:grpSpPr>
          <a:xfrm>
            <a:off x="4928921" y="3212977"/>
            <a:ext cx="3176906" cy="745231"/>
            <a:chOff x="4660776" y="3717033"/>
            <a:chExt cx="3734064" cy="745231"/>
          </a:xfrm>
          <a:solidFill>
            <a:srgbClr val="668DDC"/>
          </a:solidFill>
        </p:grpSpPr>
        <p:sp>
          <p:nvSpPr>
            <p:cNvPr id="32" name="Rectangle 63"/>
            <p:cNvSpPr/>
            <p:nvPr/>
          </p:nvSpPr>
          <p:spPr>
            <a:xfrm>
              <a:off x="5059294" y="4005064"/>
              <a:ext cx="3335546" cy="457200"/>
            </a:xfrm>
            <a:prstGeom prst="rect">
              <a:avLst/>
            </a:prstGeom>
            <a:grpFill/>
            <a:ln w="25400" cap="flat" cmpd="sng" algn="ctr">
              <a:solidFill>
                <a:srgbClr val="2855AE"/>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BE" sz="2000" b="0" i="0" u="none" strike="noStrike" kern="0" cap="none" spc="0" normalizeH="0" baseline="0" noProof="0" dirty="0">
                  <a:ln>
                    <a:noFill/>
                  </a:ln>
                  <a:solidFill>
                    <a:srgbClr val="FFFFFF"/>
                  </a:solidFill>
                  <a:effectLst/>
                  <a:uLnTx/>
                  <a:uFillTx/>
                  <a:latin typeface="Verdana"/>
                  <a:ea typeface="+mn-ea"/>
                  <a:cs typeface="+mn-cs"/>
                </a:rPr>
                <a:t>WG Douane</a:t>
              </a:r>
              <a:endParaRPr kumimoji="0" lang="nl-NL" sz="2000" b="0" i="0" u="none" strike="noStrike" kern="0" cap="none" spc="0" normalizeH="0" baseline="0" noProof="0" dirty="0">
                <a:ln>
                  <a:noFill/>
                </a:ln>
                <a:solidFill>
                  <a:srgbClr val="FFFFFF"/>
                </a:solidFill>
                <a:effectLst/>
                <a:uLnTx/>
                <a:uFillTx/>
                <a:latin typeface="Verdana"/>
                <a:ea typeface="+mn-ea"/>
                <a:cs typeface="+mn-cs"/>
              </a:endParaRPr>
            </a:p>
          </p:txBody>
        </p:sp>
        <p:cxnSp>
          <p:nvCxnSpPr>
            <p:cNvPr id="33" name="Elbow Connector 65"/>
            <p:cNvCxnSpPr/>
            <p:nvPr/>
          </p:nvCxnSpPr>
          <p:spPr>
            <a:xfrm rot="16200000" flipH="1">
              <a:off x="4586486" y="3791323"/>
              <a:ext cx="508620" cy="360040"/>
            </a:xfrm>
            <a:prstGeom prst="bentConnector3">
              <a:avLst>
                <a:gd name="adj1" fmla="val 102363"/>
              </a:avLst>
            </a:prstGeom>
            <a:grpFill/>
            <a:ln w="25400" cap="flat" cmpd="sng" algn="ctr">
              <a:solidFill>
                <a:srgbClr val="2855AE"/>
              </a:solidFill>
              <a:prstDash val="sysDash"/>
            </a:ln>
            <a:effectLst/>
          </p:spPr>
        </p:cxnSp>
      </p:grpSp>
      <p:cxnSp>
        <p:nvCxnSpPr>
          <p:cNvPr id="34" name="Straight Connector 7"/>
          <p:cNvCxnSpPr>
            <a:cxnSpLocks noChangeShapeType="1"/>
          </p:cNvCxnSpPr>
          <p:nvPr/>
        </p:nvCxnSpPr>
        <p:spPr bwMode="auto">
          <a:xfrm>
            <a:off x="4285606" y="2035175"/>
            <a:ext cx="6858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9"/>
          <p:cNvCxnSpPr>
            <a:cxnSpLocks noChangeShapeType="1"/>
          </p:cNvCxnSpPr>
          <p:nvPr/>
        </p:nvCxnSpPr>
        <p:spPr bwMode="auto">
          <a:xfrm>
            <a:off x="4206476" y="2041526"/>
            <a:ext cx="0" cy="2659063"/>
          </a:xfrm>
          <a:prstGeom prst="line">
            <a:avLst/>
          </a:prstGeom>
          <a:noFill/>
          <a:ln w="28575" algn="ctr">
            <a:solidFill>
              <a:srgbClr val="2D5EC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ctangle 66"/>
          <p:cNvSpPr/>
          <p:nvPr/>
        </p:nvSpPr>
        <p:spPr>
          <a:xfrm>
            <a:off x="1665040" y="5256214"/>
            <a:ext cx="2362200" cy="830997"/>
          </a:xfrm>
          <a:prstGeom prst="rect">
            <a:avLst/>
          </a:prstGeom>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dirty="0">
                <a:ln>
                  <a:noFill/>
                </a:ln>
                <a:solidFill>
                  <a:srgbClr val="0F5494"/>
                </a:solidFill>
                <a:effectLst/>
                <a:uLnTx/>
                <a:uFillTx/>
              </a:rPr>
              <a:t>Opdracht</a:t>
            </a:r>
          </a:p>
          <a:p>
            <a:pPr marL="0" marR="0" lvl="0" indent="0" defTabSz="914400" eaLnBrk="1" fontAlgn="base" latinLnBrk="0" hangingPunct="1">
              <a:lnSpc>
                <a:spcPct val="100000"/>
              </a:lnSpc>
              <a:spcBef>
                <a:spcPct val="0"/>
              </a:spcBef>
              <a:spcAft>
                <a:spcPct val="0"/>
              </a:spcAft>
              <a:buClrTx/>
              <a:buSzTx/>
              <a:buFontTx/>
              <a:buNone/>
              <a:tabLst/>
              <a:defRPr/>
            </a:pPr>
            <a:endParaRPr kumimoji="0" lang="nl-NL" sz="1200" b="0" i="0" u="none" strike="noStrike" kern="0" cap="none" spc="0" normalizeH="0" baseline="0" noProof="0" dirty="0">
              <a:ln>
                <a:noFill/>
              </a:ln>
              <a:solidFill>
                <a:srgbClr val="0F5494"/>
              </a:solidFill>
              <a:effectLst/>
              <a:uLnTx/>
              <a:uFillTx/>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BE" sz="1200" b="0" i="0" u="none" strike="noStrike" kern="0" cap="none" spc="0" normalizeH="0" baseline="0" noProof="0" dirty="0" err="1" smtClean="0">
                <a:ln>
                  <a:noFill/>
                </a:ln>
                <a:solidFill>
                  <a:srgbClr val="0F5494"/>
                </a:solidFill>
                <a:effectLst/>
                <a:uLnTx/>
                <a:uFillTx/>
              </a:rPr>
              <a:t>Samenwerking</a:t>
            </a:r>
            <a:r>
              <a:rPr kumimoji="0" lang="fr-BE" sz="1200" b="0" i="0" u="none" strike="noStrike" kern="0" cap="none" spc="0" normalizeH="0" baseline="0" noProof="0" dirty="0" smtClean="0">
                <a:ln>
                  <a:noFill/>
                </a:ln>
                <a:solidFill>
                  <a:srgbClr val="0F5494"/>
                </a:solidFill>
                <a:effectLst/>
                <a:uLnTx/>
                <a:uFillTx/>
              </a:rPr>
              <a:t> </a:t>
            </a:r>
            <a:r>
              <a:rPr kumimoji="0" lang="fr-BE" sz="1200" b="0" i="0" u="none" strike="noStrike" kern="0" cap="none" spc="0" normalizeH="0" baseline="0" noProof="0" dirty="0" err="1">
                <a:ln>
                  <a:noFill/>
                </a:ln>
                <a:solidFill>
                  <a:srgbClr val="0F5494"/>
                </a:solidFill>
                <a:effectLst/>
                <a:uLnTx/>
                <a:uFillTx/>
              </a:rPr>
              <a:t>bij</a:t>
            </a:r>
            <a:r>
              <a:rPr kumimoji="0" lang="fr-BE" sz="1200" b="0" i="0" u="none" strike="noStrike" kern="0" cap="none" spc="0" normalizeH="0" baseline="0" noProof="0" dirty="0">
                <a:ln>
                  <a:noFill/>
                </a:ln>
                <a:solidFill>
                  <a:srgbClr val="0F5494"/>
                </a:solidFill>
                <a:effectLst/>
                <a:uLnTx/>
                <a:uFillTx/>
              </a:rPr>
              <a:t> de </a:t>
            </a:r>
            <a:r>
              <a:rPr kumimoji="0" lang="fr-BE" sz="1200" b="0" i="0" u="none" strike="noStrike" kern="0" cap="none" spc="0" normalizeH="0" baseline="0" noProof="0" dirty="0" err="1">
                <a:ln>
                  <a:noFill/>
                </a:ln>
                <a:solidFill>
                  <a:srgbClr val="0F5494"/>
                </a:solidFill>
                <a:effectLst/>
                <a:uLnTx/>
                <a:uFillTx/>
              </a:rPr>
              <a:t>vertaling</a:t>
            </a:r>
            <a:r>
              <a:rPr kumimoji="0" lang="fr-BE" sz="1200" b="0" i="0" u="none" strike="noStrike" kern="0" cap="none" spc="0" normalizeH="0" baseline="0" noProof="0" dirty="0">
                <a:ln>
                  <a:noFill/>
                </a:ln>
                <a:solidFill>
                  <a:srgbClr val="0F5494"/>
                </a:solidFill>
                <a:effectLst/>
                <a:uLnTx/>
                <a:uFillTx/>
              </a:rPr>
              <a:t> </a:t>
            </a:r>
            <a:br>
              <a:rPr kumimoji="0" lang="fr-BE" sz="1200" b="0" i="0" u="none" strike="noStrike" kern="0" cap="none" spc="0" normalizeH="0" baseline="0" noProof="0" dirty="0">
                <a:ln>
                  <a:noFill/>
                </a:ln>
                <a:solidFill>
                  <a:srgbClr val="0F5494"/>
                </a:solidFill>
                <a:effectLst/>
                <a:uLnTx/>
                <a:uFillTx/>
              </a:rPr>
            </a:br>
            <a:r>
              <a:rPr kumimoji="0" lang="fr-BE" sz="1200" b="0" i="0" u="none" strike="noStrike" kern="0" cap="none" spc="0" normalizeH="0" baseline="0" noProof="0" dirty="0">
                <a:ln>
                  <a:noFill/>
                </a:ln>
                <a:solidFill>
                  <a:srgbClr val="0F5494"/>
                </a:solidFill>
                <a:effectLst/>
                <a:uLnTx/>
                <a:uFillTx/>
              </a:rPr>
              <a:t>van </a:t>
            </a:r>
            <a:r>
              <a:rPr kumimoji="0" lang="fr-BE" sz="1200" b="0" i="0" u="none" strike="noStrike" kern="0" cap="none" spc="0" normalizeH="0" baseline="0" noProof="0" dirty="0" err="1">
                <a:ln>
                  <a:noFill/>
                </a:ln>
                <a:solidFill>
                  <a:srgbClr val="0F5494"/>
                </a:solidFill>
                <a:effectLst/>
                <a:uLnTx/>
                <a:uFillTx/>
              </a:rPr>
              <a:t>multilaterale</a:t>
            </a:r>
            <a:r>
              <a:rPr kumimoji="0" lang="fr-BE" sz="1200" b="0" i="0" u="none" strike="noStrike" kern="0" cap="none" spc="0" normalizeH="0" baseline="0" noProof="0" dirty="0">
                <a:ln>
                  <a:noFill/>
                </a:ln>
                <a:solidFill>
                  <a:srgbClr val="0F5494"/>
                </a:solidFill>
                <a:effectLst/>
                <a:uLnTx/>
                <a:uFillTx/>
              </a:rPr>
              <a:t> </a:t>
            </a:r>
            <a:r>
              <a:rPr kumimoji="0" lang="fr-BE" sz="1200" b="0" i="0" u="none" strike="noStrike" kern="0" cap="none" spc="0" normalizeH="0" baseline="0" noProof="0" dirty="0" err="1">
                <a:ln>
                  <a:noFill/>
                </a:ln>
                <a:solidFill>
                  <a:srgbClr val="0F5494"/>
                </a:solidFill>
                <a:effectLst/>
                <a:uLnTx/>
                <a:uFillTx/>
              </a:rPr>
              <a:t>verdragen</a:t>
            </a:r>
            <a:endParaRPr kumimoji="0" lang="nl-NL" sz="1200" b="0" i="0" u="none" strike="noStrike" kern="0" cap="none" spc="0" normalizeH="0" baseline="0" noProof="0" dirty="0">
              <a:ln>
                <a:noFill/>
              </a:ln>
              <a:solidFill>
                <a:srgbClr val="0F5494"/>
              </a:solidFill>
              <a:effectLst/>
              <a:uLnTx/>
              <a:uFillTx/>
            </a:endParaRPr>
          </a:p>
        </p:txBody>
      </p:sp>
    </p:spTree>
    <p:extLst>
      <p:ext uri="{BB962C8B-B14F-4D97-AF65-F5344CB8AC3E}">
        <p14:creationId xmlns:p14="http://schemas.microsoft.com/office/powerpoint/2010/main" val="39525176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endParaRPr kumimoji="0" lang="nl-NL" sz="20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6" name="Tijdelijke aanduiding voor inhoud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nl-NL" sz="4000" b="0"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4" name="Tijdelijke aanduiding voor inhoud 2"/>
          <p:cNvSpPr txBox="1">
            <a:spLocks/>
          </p:cNvSpPr>
          <p:nvPr/>
        </p:nvSpPr>
        <p:spPr>
          <a:xfrm>
            <a:off x="7429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400" b="0" i="1" u="none" strike="noStrike" kern="1200" cap="none" spc="0" normalizeH="0" baseline="0" noProof="0" dirty="0" smtClean="0">
                <a:ln>
                  <a:noFill/>
                </a:ln>
                <a:solidFill>
                  <a:srgbClr val="ED7D31"/>
                </a:solidFill>
                <a:effectLst/>
                <a:uLnTx/>
                <a:uFillTx/>
                <a:latin typeface="Times New Roman" panose="02020603050405020304" pitchFamily="18" charset="0"/>
                <a:ea typeface="+mn-ea"/>
                <a:cs typeface="Times New Roman" panose="02020603050405020304" pitchFamily="18" charset="0"/>
              </a:rPr>
              <a:t>2015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400" b="0" i="1" u="none" strike="noStrike" kern="1200" cap="none" spc="0" normalizeH="0" baseline="0" noProof="0" dirty="0" smtClean="0">
                <a:ln>
                  <a:noFill/>
                </a:ln>
                <a:solidFill>
                  <a:srgbClr val="ED7D31"/>
                </a:solidFill>
                <a:effectLst/>
                <a:uLnTx/>
                <a:uFillTx/>
                <a:latin typeface="Times New Roman" panose="02020603050405020304" pitchFamily="18" charset="0"/>
                <a:ea typeface="+mn-ea"/>
                <a:cs typeface="Times New Roman" panose="02020603050405020304" pitchFamily="18" charset="0"/>
              </a:rPr>
              <a:t>Samenwerking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400" b="0" i="1" u="none" strike="noStrike" kern="1200" cap="none" spc="0" normalizeH="0" baseline="0" noProof="0" dirty="0" smtClean="0">
                <a:ln>
                  <a:noFill/>
                </a:ln>
                <a:solidFill>
                  <a:srgbClr val="ED7D31"/>
                </a:solidFill>
                <a:effectLst/>
                <a:uLnTx/>
                <a:uFillTx/>
                <a:latin typeface="Times New Roman" panose="02020603050405020304" pitchFamily="18" charset="0"/>
                <a:ea typeface="+mn-ea"/>
                <a:cs typeface="Times New Roman" panose="02020603050405020304" pitchFamily="18" charset="0"/>
              </a:rPr>
              <a:t>Termraad Nederlands – Opleidingen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BE" sz="4400" i="1" dirty="0" smtClean="0">
              <a:solidFill>
                <a:srgbClr val="ED7D3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4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r>
              <a:rPr lang="en-US" dirty="0" smtClean="0"/>
              <a:t>SAMENWERKING MET OPLEIDINGEN VOOR VERTALERS EN TOLKEN</a:t>
            </a:r>
            <a:endParaRPr lang="en-US" dirty="0"/>
          </a:p>
        </p:txBody>
      </p:sp>
    </p:spTree>
    <p:extLst>
      <p:ext uri="{BB962C8B-B14F-4D97-AF65-F5344CB8AC3E}">
        <p14:creationId xmlns:p14="http://schemas.microsoft.com/office/powerpoint/2010/main" val="87537773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48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endParaRPr kumimoji="0" lang="nl-NL" sz="20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6" name="Tijdelijke aanduiding voor inhoud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nl-NL" sz="4000" b="0"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4" name="Tijdelijke aanduiding voor inhoud 2"/>
          <p:cNvSpPr txBox="1">
            <a:spLocks/>
          </p:cNvSpPr>
          <p:nvPr/>
        </p:nvSpPr>
        <p:spPr>
          <a:xfrm>
            <a:off x="7429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3600" b="0" i="1"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BE" sz="4400" i="1" dirty="0" smtClean="0">
              <a:solidFill>
                <a:sysClr val="windowText" lastClr="00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4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0" name="Content Placeholder 2"/>
          <p:cNvSpPr txBox="1">
            <a:spLocks/>
          </p:cNvSpPr>
          <p:nvPr/>
        </p:nvSpPr>
        <p:spPr bwMode="auto">
          <a:xfrm>
            <a:off x="318046" y="1268526"/>
            <a:ext cx="8825954" cy="536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Bundelen van krachten gedurende meerdere jaren voor een meer systematische verzameling en beschrijving van de terminologie van een vakgebied</a:t>
            </a:r>
          </a:p>
          <a:p>
            <a:pPr marL="0" marR="0" lvl="0" indent="0" algn="l" defTabSz="914400" rtl="0" eaLnBrk="1" fontAlgn="base" latinLnBrk="0" hangingPunct="1">
              <a:lnSpc>
                <a:spcPct val="100000"/>
              </a:lnSpc>
              <a:spcBef>
                <a:spcPct val="20000"/>
              </a:spcBef>
              <a:spcAft>
                <a:spcPct val="0"/>
              </a:spcAft>
              <a:buClr>
                <a:srgbClr val="FF6600"/>
              </a:buClr>
              <a:buSzTx/>
              <a:buFontTx/>
              <a:buNone/>
              <a:tabLst/>
              <a:defRPr/>
            </a:pPr>
            <a:r>
              <a:rPr kumimoji="0" lang="nl-NL" sz="3200" b="0" i="1" u="none" strike="noStrike" kern="0" cap="none" spc="0" normalizeH="0" baseline="0" noProof="0" dirty="0" smtClean="0">
                <a:ln>
                  <a:noFill/>
                </a:ln>
                <a:solidFill>
                  <a:srgbClr val="ED7D31"/>
                </a:solidFill>
                <a:effectLst/>
                <a:uLnTx/>
                <a:uFillTx/>
                <a:latin typeface="Times New Roman" panose="02020603050405020304" pitchFamily="18" charset="0"/>
                <a:cs typeface="Times New Roman" panose="02020603050405020304" pitchFamily="18" charset="0"/>
              </a:rPr>
              <a:t>Wie?</a:t>
            </a:r>
          </a:p>
          <a:p>
            <a:pPr marL="742950" marR="0" lvl="1" indent="-28575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0"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Termraad: EU, BE, NL, terminologieverenigingen, Taalunie</a:t>
            </a:r>
          </a:p>
          <a:p>
            <a:pPr marL="742950" marR="0" lvl="1" indent="-28575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0"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Belgische en Nederlandse</a:t>
            </a:r>
            <a:r>
              <a:rPr kumimoji="0" lang="nl-NL" b="0" i="0" u="none" strike="noStrike" kern="0" cap="none" spc="0" normalizeH="0" noProof="0" dirty="0" smtClean="0">
                <a:ln>
                  <a:noFill/>
                </a:ln>
                <a:solidFill>
                  <a:srgbClr val="203864"/>
                </a:solidFill>
                <a:effectLst/>
                <a:uLnTx/>
                <a:uFillTx/>
                <a:latin typeface="Times New Roman" panose="02020603050405020304" pitchFamily="18" charset="0"/>
                <a:cs typeface="Times New Roman" panose="02020603050405020304" pitchFamily="18" charset="0"/>
              </a:rPr>
              <a:t> vertaal</a:t>
            </a:r>
            <a:r>
              <a:rPr kumimoji="0" lang="nl-NL" b="0" i="0"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opleidingen: studenten + docenten (en onderzoekers)</a:t>
            </a:r>
          </a:p>
          <a:p>
            <a:pPr marL="742950" marR="0" lvl="1" indent="-28575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0"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Deskundigennetwerk (domeinexperts, juristen, …)</a:t>
            </a:r>
          </a:p>
          <a:p>
            <a:pPr marL="57150" marR="0" lvl="0" indent="0" algn="l" defTabSz="914400" rtl="0" eaLnBrk="1" fontAlgn="base" latinLnBrk="0" hangingPunct="1">
              <a:lnSpc>
                <a:spcPct val="100000"/>
              </a:lnSpc>
              <a:spcBef>
                <a:spcPct val="20000"/>
              </a:spcBef>
              <a:spcAft>
                <a:spcPct val="0"/>
              </a:spcAft>
              <a:buClr>
                <a:srgbClr val="FF6600"/>
              </a:buClr>
              <a:buSzTx/>
              <a:buFontTx/>
              <a:buNone/>
              <a:tabLst/>
              <a:defRPr/>
            </a:pPr>
            <a:r>
              <a:rPr kumimoji="0" lang="nl-NL" sz="3200" b="0" i="1" u="none" strike="noStrike" kern="0" cap="none" spc="0" normalizeH="0" baseline="0" noProof="0" dirty="0" smtClean="0">
                <a:ln>
                  <a:noFill/>
                </a:ln>
                <a:solidFill>
                  <a:srgbClr val="ED7D31"/>
                </a:solidFill>
                <a:effectLst/>
                <a:uLnTx/>
                <a:uFillTx/>
                <a:latin typeface="Times New Roman" panose="02020603050405020304" pitchFamily="18" charset="0"/>
                <a:cs typeface="Times New Roman" panose="02020603050405020304" pitchFamily="18" charset="0"/>
              </a:rPr>
              <a:t>Waarom?</a:t>
            </a:r>
          </a:p>
          <a:p>
            <a:pPr marL="715963" marR="0" lvl="1" indent="-28575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0"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Schaalvergroting, zichtbaarheid, imago</a:t>
            </a:r>
          </a:p>
          <a:p>
            <a:pPr marL="715963" marR="0" lvl="1" indent="-28575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0"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Bundelen van deskundigheid</a:t>
            </a:r>
          </a:p>
          <a:p>
            <a:pPr marL="715963" marR="0" lvl="1" indent="-285750" algn="l" defTabSz="914400" rtl="0" eaLnBrk="1" fontAlgn="base" latinLnBrk="0" hangingPunct="1">
              <a:lnSpc>
                <a:spcPct val="100000"/>
              </a:lnSpc>
              <a:spcBef>
                <a:spcPct val="20000"/>
              </a:spcBef>
              <a:spcAft>
                <a:spcPct val="0"/>
              </a:spcAft>
              <a:buClr>
                <a:srgbClr val="FF6600"/>
              </a:buClr>
              <a:buSzTx/>
              <a:buFontTx/>
              <a:buChar char="•"/>
              <a:tabLst/>
              <a:defRPr/>
            </a:pPr>
            <a:r>
              <a:rPr lang="nl-NL" b="0" kern="0" dirty="0" smtClean="0">
                <a:solidFill>
                  <a:srgbClr val="203864"/>
                </a:solidFill>
                <a:latin typeface="Times New Roman" panose="02020603050405020304" pitchFamily="18" charset="0"/>
                <a:cs typeface="Times New Roman" panose="02020603050405020304" pitchFamily="18" charset="0"/>
              </a:rPr>
              <a:t>Toetsen theorie aan praktijk</a:t>
            </a:r>
            <a:endParaRPr kumimoji="0" lang="nl-NL" b="0" i="0"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endParaRPr>
          </a:p>
          <a:p>
            <a:pPr marL="715963" marR="0" lvl="1" indent="-28575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0"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Studenten maken kennis met praktijk en potentiële werkgevers</a:t>
            </a:r>
            <a:endParaRPr kumimoji="0" lang="nl-NL" b="1" i="0"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smtClean="0"/>
              <a:t>SAMENWERKINGSMODEL</a:t>
            </a:r>
            <a:endParaRPr lang="en-US" dirty="0"/>
          </a:p>
        </p:txBody>
      </p:sp>
    </p:spTree>
    <p:extLst>
      <p:ext uri="{BB962C8B-B14F-4D97-AF65-F5344CB8AC3E}">
        <p14:creationId xmlns:p14="http://schemas.microsoft.com/office/powerpoint/2010/main" val="309274173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792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endParaRPr kumimoji="0" lang="nl-NL" sz="20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32" name="Title 1"/>
          <p:cNvSpPr txBox="1">
            <a:spLocks/>
          </p:cNvSpPr>
          <p:nvPr/>
        </p:nvSpPr>
        <p:spPr bwMode="auto">
          <a:xfrm>
            <a:off x="296465" y="707416"/>
            <a:ext cx="850354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0" algn="l" defTabSz="914400" rtl="0" eaLnBrk="1" fontAlgn="base" latinLnBrk="0" hangingPunct="1">
              <a:lnSpc>
                <a:spcPct val="100000"/>
              </a:lnSpc>
              <a:spcBef>
                <a:spcPct val="0"/>
              </a:spcBef>
              <a:spcAft>
                <a:spcPct val="0"/>
              </a:spcAft>
              <a:buClrTx/>
              <a:buSzTx/>
              <a:buFontTx/>
              <a:buNone/>
              <a:tabLst/>
              <a:defRPr/>
            </a:pPr>
            <a:r>
              <a:rPr kumimoji="0" lang="fr-BE" sz="4000" b="1" i="0"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Terminologiescripties en -stages</a:t>
            </a:r>
            <a:endParaRPr kumimoji="0" lang="nl-NL" sz="4000" b="0" i="0" u="none" strike="noStrike" kern="0" cap="none" spc="0" normalizeH="0" baseline="0" noProof="0" dirty="0">
              <a:ln>
                <a:noFill/>
              </a:ln>
              <a:solidFill>
                <a:srgbClr val="203864"/>
              </a:solidFill>
              <a:effectLst/>
              <a:uLnTx/>
              <a:uFillTx/>
              <a:latin typeface="Times New Roman" panose="02020603050405020304" pitchFamily="18" charset="0"/>
              <a:cs typeface="Times New Roman" panose="02020603050405020304" pitchFamily="18" charset="0"/>
            </a:endParaRPr>
          </a:p>
        </p:txBody>
      </p:sp>
      <p:sp>
        <p:nvSpPr>
          <p:cNvPr id="31" name="Tijdelijke aanduiding voor inhoud 2"/>
          <p:cNvSpPr txBox="1">
            <a:spLocks/>
          </p:cNvSpPr>
          <p:nvPr/>
        </p:nvSpPr>
        <p:spPr>
          <a:xfrm>
            <a:off x="628650" y="2189017"/>
            <a:ext cx="7886700" cy="3987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nl-NL" sz="4000" b="0" i="1"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Adobe Fangsong Std R" panose="02020400000000000000" pitchFamily="18" charset="-128"/>
              <a:cs typeface="Times New Roman" panose="02020603050405020304" pitchFamily="18" charset="0"/>
            </a:endParaRPr>
          </a:p>
        </p:txBody>
      </p:sp>
      <p:sp>
        <p:nvSpPr>
          <p:cNvPr id="2" name="Rechthoek 1"/>
          <p:cNvSpPr/>
          <p:nvPr/>
        </p:nvSpPr>
        <p:spPr>
          <a:xfrm>
            <a:off x="1239714" y="2189017"/>
            <a:ext cx="6743803" cy="3724097"/>
          </a:xfrm>
          <a:prstGeom prst="rect">
            <a:avLst/>
          </a:prstGeom>
        </p:spPr>
        <p:txBody>
          <a:bodyPr wrap="square">
            <a:spAutoFit/>
          </a:bodyPr>
          <a:lstStyle/>
          <a:p>
            <a:pPr marL="0" marR="0" lvl="0" indent="0" defTabSz="914400" eaLnBrk="1" fontAlgn="base" latinLnBrk="0" hangingPunct="1">
              <a:lnSpc>
                <a:spcPct val="100000"/>
              </a:lnSpc>
              <a:spcBef>
                <a:spcPct val="20000"/>
              </a:spcBef>
              <a:spcAft>
                <a:spcPct val="0"/>
              </a:spcAft>
              <a:buClr>
                <a:srgbClr val="FF6600"/>
              </a:buClr>
              <a:buSzTx/>
              <a:buFontTx/>
              <a:buNone/>
              <a:tabLst/>
              <a:defRPr/>
            </a:pPr>
            <a:r>
              <a:rPr kumimoji="0" lang="nl-NL" sz="2000" b="0" i="1" u="none" strike="noStrike" kern="0" cap="none" spc="0" normalizeH="0" baseline="0" noProof="0" dirty="0" smtClean="0">
                <a:ln>
                  <a:noFill/>
                </a:ln>
                <a:solidFill>
                  <a:srgbClr val="ED7D31"/>
                </a:solidFill>
                <a:effectLst/>
                <a:uLnTx/>
                <a:uFillTx/>
                <a:latin typeface="Times New Roman" panose="02020603050405020304" pitchFamily="18" charset="0"/>
                <a:cs typeface="Times New Roman" panose="02020603050405020304" pitchFamily="18" charset="0"/>
              </a:rPr>
              <a:t>Voor wie?</a:t>
            </a:r>
          </a:p>
          <a:p>
            <a:pPr marL="342900" marR="0" lvl="0" indent="-342900" defTabSz="914400" eaLnBrk="1" fontAlgn="base" latinLnBrk="0" hangingPunct="1">
              <a:lnSpc>
                <a:spcPct val="100000"/>
              </a:lnSpc>
              <a:spcBef>
                <a:spcPct val="20000"/>
              </a:spcBef>
              <a:spcAft>
                <a:spcPct val="0"/>
              </a:spcAft>
              <a:buClr>
                <a:srgbClr val="FF6600"/>
              </a:buClr>
              <a:buSzTx/>
              <a:buFontTx/>
              <a:buChar char="•"/>
              <a:tabLst/>
              <a:defRPr/>
            </a:pPr>
            <a:r>
              <a:rPr kumimoji="0" lang="nl-NL" sz="2000"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laatstejaars vertaler/tolk (bachelor of master)</a:t>
            </a:r>
          </a:p>
          <a:p>
            <a:pPr marL="342900" marR="0" lvl="0" indent="-342900" defTabSz="914400" eaLnBrk="1" fontAlgn="base" latinLnBrk="0" hangingPunct="1">
              <a:lnSpc>
                <a:spcPct val="100000"/>
              </a:lnSpc>
              <a:spcBef>
                <a:spcPct val="20000"/>
              </a:spcBef>
              <a:spcAft>
                <a:spcPct val="0"/>
              </a:spcAft>
              <a:buClr>
                <a:srgbClr val="FF6600"/>
              </a:buClr>
              <a:buSzTx/>
              <a:buFontTx/>
              <a:buChar char="•"/>
              <a:tabLst/>
              <a:defRPr/>
            </a:pPr>
            <a:r>
              <a:rPr kumimoji="0" lang="nl-NL" sz="2000"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net afgestudeerde vertalers</a:t>
            </a:r>
          </a:p>
          <a:p>
            <a:pPr marL="0" marR="0" lvl="0" indent="0" defTabSz="914400" eaLnBrk="1" fontAlgn="base" latinLnBrk="0" hangingPunct="1">
              <a:lnSpc>
                <a:spcPct val="100000"/>
              </a:lnSpc>
              <a:spcBef>
                <a:spcPct val="20000"/>
              </a:spcBef>
              <a:spcAft>
                <a:spcPct val="0"/>
              </a:spcAft>
              <a:buClr>
                <a:srgbClr val="FF6600"/>
              </a:buClr>
              <a:buSzTx/>
              <a:buFontTx/>
              <a:buNone/>
              <a:tabLst/>
              <a:defRPr/>
            </a:pPr>
            <a:r>
              <a:rPr kumimoji="0" lang="nl-NL" sz="2000" b="0" i="1" u="none" strike="noStrike" kern="0" cap="none" spc="0" normalizeH="0" baseline="0" noProof="0" dirty="0" smtClean="0">
                <a:ln>
                  <a:noFill/>
                </a:ln>
                <a:solidFill>
                  <a:srgbClr val="ED7D31"/>
                </a:solidFill>
                <a:effectLst/>
                <a:uLnTx/>
                <a:uFillTx/>
                <a:latin typeface="Times New Roman" panose="02020603050405020304" pitchFamily="18" charset="0"/>
                <a:cs typeface="Times New Roman" panose="02020603050405020304" pitchFamily="18" charset="0"/>
              </a:rPr>
              <a:t>Welk profiel?</a:t>
            </a:r>
          </a:p>
          <a:p>
            <a:pPr marL="342900" marR="0" lvl="0" indent="-342900" defTabSz="914400" eaLnBrk="1" fontAlgn="base" latinLnBrk="0" hangingPunct="1">
              <a:lnSpc>
                <a:spcPct val="100000"/>
              </a:lnSpc>
              <a:spcBef>
                <a:spcPct val="20000"/>
              </a:spcBef>
              <a:spcAft>
                <a:spcPct val="0"/>
              </a:spcAft>
              <a:buClr>
                <a:srgbClr val="FF6600"/>
              </a:buClr>
              <a:buSzTx/>
              <a:buFontTx/>
              <a:buChar char="•"/>
              <a:tabLst/>
              <a:defRPr/>
            </a:pPr>
            <a:r>
              <a:rPr kumimoji="0" lang="nl-NL" sz="2000"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basisvaardigheden terminologie &amp; datamining</a:t>
            </a:r>
          </a:p>
          <a:p>
            <a:pPr marL="342900" marR="0" lvl="0" indent="-342900" defTabSz="914400" eaLnBrk="1" fontAlgn="base" latinLnBrk="0" hangingPunct="1">
              <a:lnSpc>
                <a:spcPct val="100000"/>
              </a:lnSpc>
              <a:spcBef>
                <a:spcPct val="20000"/>
              </a:spcBef>
              <a:spcAft>
                <a:spcPct val="0"/>
              </a:spcAft>
              <a:buClr>
                <a:srgbClr val="FF6600"/>
              </a:buClr>
              <a:buSzTx/>
              <a:buFontTx/>
              <a:buChar char="•"/>
              <a:tabLst/>
              <a:defRPr/>
            </a:pPr>
            <a:r>
              <a:rPr kumimoji="0" lang="nl-NL" sz="2000"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thematische kennis of interesse</a:t>
            </a:r>
          </a:p>
          <a:p>
            <a:pPr marL="342900" marR="0" lvl="0" indent="-342900" defTabSz="914400" eaLnBrk="1" fontAlgn="base" latinLnBrk="0" hangingPunct="1">
              <a:lnSpc>
                <a:spcPct val="100000"/>
              </a:lnSpc>
              <a:spcBef>
                <a:spcPct val="20000"/>
              </a:spcBef>
              <a:spcAft>
                <a:spcPct val="0"/>
              </a:spcAft>
              <a:buClr>
                <a:srgbClr val="FF6600"/>
              </a:buClr>
              <a:buSzTx/>
              <a:buFontTx/>
              <a:buChar char="•"/>
              <a:tabLst/>
              <a:defRPr/>
            </a:pPr>
            <a:r>
              <a:rPr kumimoji="0" lang="nl-NL" sz="2000"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voorkeur voor combinatie T-stage en T-scriptie</a:t>
            </a:r>
          </a:p>
          <a:p>
            <a:pPr marL="0" marR="0" lvl="0" indent="0" defTabSz="914400" eaLnBrk="1" fontAlgn="base" latinLnBrk="0" hangingPunct="1">
              <a:lnSpc>
                <a:spcPct val="100000"/>
              </a:lnSpc>
              <a:spcBef>
                <a:spcPct val="20000"/>
              </a:spcBef>
              <a:spcAft>
                <a:spcPct val="0"/>
              </a:spcAft>
              <a:buClr>
                <a:srgbClr val="FF6600"/>
              </a:buClr>
              <a:buSzTx/>
              <a:buFontTx/>
              <a:buNone/>
              <a:tabLst/>
              <a:defRPr/>
            </a:pPr>
            <a:r>
              <a:rPr kumimoji="0" lang="nl-NL" sz="2000" b="0" i="1" u="none" strike="noStrike" kern="0" cap="none" spc="0" normalizeH="0" baseline="0" noProof="0" dirty="0" smtClean="0">
                <a:ln>
                  <a:noFill/>
                </a:ln>
                <a:solidFill>
                  <a:srgbClr val="ED7D31"/>
                </a:solidFill>
                <a:effectLst/>
                <a:uLnTx/>
                <a:uFillTx/>
                <a:latin typeface="Times New Roman" panose="02020603050405020304" pitchFamily="18" charset="0"/>
                <a:cs typeface="Times New Roman" panose="02020603050405020304" pitchFamily="18" charset="0"/>
              </a:rPr>
              <a:t>Welke talen?</a:t>
            </a:r>
          </a:p>
          <a:p>
            <a:pPr marL="342900" marR="0" lvl="0" indent="-342900" defTabSz="914400" eaLnBrk="1" fontAlgn="base" latinLnBrk="0" hangingPunct="1">
              <a:lnSpc>
                <a:spcPct val="100000"/>
              </a:lnSpc>
              <a:spcBef>
                <a:spcPct val="20000"/>
              </a:spcBef>
              <a:spcAft>
                <a:spcPct val="0"/>
              </a:spcAft>
              <a:buClr>
                <a:srgbClr val="FF6600"/>
              </a:buClr>
              <a:buSzTx/>
              <a:buFontTx/>
              <a:buChar char="•"/>
              <a:tabLst/>
              <a:defRPr/>
            </a:pPr>
            <a:r>
              <a:rPr kumimoji="0" lang="nl-NL" sz="2000"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basistalen: Engels en Nederlands</a:t>
            </a:r>
          </a:p>
          <a:p>
            <a:pPr marL="342900" marR="0" lvl="0" indent="-342900" defTabSz="914400" eaLnBrk="1" fontAlgn="base" latinLnBrk="0" hangingPunct="1">
              <a:lnSpc>
                <a:spcPct val="100000"/>
              </a:lnSpc>
              <a:spcBef>
                <a:spcPct val="20000"/>
              </a:spcBef>
              <a:spcAft>
                <a:spcPct val="0"/>
              </a:spcAft>
              <a:buClr>
                <a:srgbClr val="FF6600"/>
              </a:buClr>
              <a:buSzTx/>
              <a:buFontTx/>
              <a:buChar char="•"/>
              <a:tabLst/>
              <a:defRPr/>
            </a:pPr>
            <a:r>
              <a:rPr kumimoji="0" lang="nl-NL" sz="2000"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aanvullende talen: in overleg 1 of meerdere EU-talen</a:t>
            </a:r>
            <a:endParaRPr kumimoji="0" lang="nl-NL" sz="2000" b="0" i="1" u="none" strike="noStrike" kern="0" cap="none" spc="0" normalizeH="0" baseline="0" noProof="0" dirty="0">
              <a:ln>
                <a:noFill/>
              </a:ln>
              <a:solidFill>
                <a:srgbClr val="203864"/>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56156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84425"/>
            <a:ext cx="7886700" cy="792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endParaRPr kumimoji="0" lang="nl-NL" sz="20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31" name="Tijdelijke aanduiding voor inhoud 2"/>
          <p:cNvSpPr txBox="1">
            <a:spLocks/>
          </p:cNvSpPr>
          <p:nvPr/>
        </p:nvSpPr>
        <p:spPr>
          <a:xfrm>
            <a:off x="628650" y="2189017"/>
            <a:ext cx="7886700" cy="3987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nl-NL" sz="4000" b="0" i="1"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Adobe Fangsong Std R" panose="02020400000000000000" pitchFamily="18" charset="-128"/>
              <a:cs typeface="Times New Roman" panose="02020603050405020304" pitchFamily="18" charset="0"/>
            </a:endParaRPr>
          </a:p>
        </p:txBody>
      </p:sp>
      <p:sp>
        <p:nvSpPr>
          <p:cNvPr id="9" name="Content Placeholder 2"/>
          <p:cNvSpPr txBox="1">
            <a:spLocks/>
          </p:cNvSpPr>
          <p:nvPr/>
        </p:nvSpPr>
        <p:spPr bwMode="auto">
          <a:xfrm>
            <a:off x="1336430" y="1777207"/>
            <a:ext cx="7178920" cy="39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actuele onderwerpen – nieuwe terminologie</a:t>
            </a:r>
          </a:p>
          <a:p>
            <a:pPr marL="342900" marR="0" lvl="0" indent="-34290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beschrijven termvariatie NL-BE-EU </a:t>
            </a:r>
            <a:b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b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(bv. belangenvermenging vs. belangenverstrengeling)</a:t>
            </a:r>
          </a:p>
          <a:p>
            <a:pPr marL="342900" marR="0" lvl="0" indent="-34290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termvariatie in de tijd (ontstaan + evolutie)</a:t>
            </a:r>
            <a:b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b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(bv. hard disk </a:t>
            </a: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vaste schijf, harde schijf, harddisk)</a:t>
            </a:r>
          </a:p>
          <a:p>
            <a:pPr marL="342900" marR="0" lvl="0" indent="-34290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domeinverlies (financiën, luchtvaart, energie,…)</a:t>
            </a:r>
          </a:p>
          <a:p>
            <a:pPr marL="342900" marR="0" lvl="0" indent="-34290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overdraagbaarheid van terminologiegegevens</a:t>
            </a:r>
          </a:p>
          <a:p>
            <a:pPr marL="342900" marR="0" lvl="0" indent="-34290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analyse van terminologiesoftware (</a:t>
            </a:r>
            <a:r>
              <a:rPr kumimoji="0" lang="nl-NL" b="0" i="1" u="none" strike="noStrike" kern="0" cap="none" spc="0" normalizeH="0" baseline="0" noProof="0" dirty="0" err="1" smtClean="0">
                <a:ln>
                  <a:noFill/>
                </a:ln>
                <a:solidFill>
                  <a:srgbClr val="203864"/>
                </a:solidFill>
                <a:effectLst/>
                <a:uLnTx/>
                <a:uFillTx/>
                <a:latin typeface="Times New Roman" panose="02020603050405020304" pitchFamily="18" charset="0"/>
                <a:cs typeface="Times New Roman" panose="02020603050405020304" pitchFamily="18" charset="0"/>
              </a:rPr>
              <a:t>termextractors</a:t>
            </a: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datamining </a:t>
            </a:r>
          </a:p>
          <a:p>
            <a:pPr marL="342900" marR="0" lvl="0" indent="-342900" algn="l" defTabSz="914400" rtl="0" eaLnBrk="1" fontAlgn="base" latinLnBrk="0" hangingPunct="1">
              <a:lnSpc>
                <a:spcPct val="100000"/>
              </a:lnSpc>
              <a:spcBef>
                <a:spcPct val="20000"/>
              </a:spcBef>
              <a:spcAft>
                <a:spcPct val="0"/>
              </a:spcAft>
              <a:buClr>
                <a:srgbClr val="FF6600"/>
              </a:buClr>
              <a:buSzTx/>
              <a:buFontTx/>
              <a:buChar char="•"/>
              <a:tabLst/>
              <a:defRPr/>
            </a:pPr>
            <a:r>
              <a:rPr kumimoji="0" lang="nl-NL" b="0" i="1" u="none" strike="noStrike" kern="0" cap="none" spc="0" normalizeH="0" baseline="0" noProof="0" dirty="0" smtClean="0">
                <a:ln>
                  <a:noFill/>
                </a:ln>
                <a:solidFill>
                  <a:srgbClr val="203864"/>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base" latinLnBrk="0" hangingPunct="1">
              <a:lnSpc>
                <a:spcPct val="100000"/>
              </a:lnSpc>
              <a:spcBef>
                <a:spcPct val="20000"/>
              </a:spcBef>
              <a:spcAft>
                <a:spcPct val="0"/>
              </a:spcAft>
              <a:buClr>
                <a:srgbClr val="FFFFFF"/>
              </a:buClr>
              <a:buSzTx/>
              <a:buFontTx/>
              <a:buChar char="•"/>
              <a:tabLst/>
              <a:defRPr/>
            </a:pPr>
            <a:endParaRPr kumimoji="0" lang="nl-NL" sz="2400" b="0" i="1" u="none" strike="noStrike" kern="0" cap="none" spc="0" normalizeH="0" baseline="0" noProof="0" dirty="0">
              <a:ln>
                <a:noFill/>
              </a:ln>
              <a:solidFill>
                <a:srgbClr val="0F5494"/>
              </a:solidFill>
              <a:effectLst/>
              <a:uLnTx/>
              <a:uFillTx/>
              <a:latin typeface="Verdana"/>
              <a:ea typeface="+mn-ea"/>
              <a:cs typeface="+mn-cs"/>
            </a:endParaRPr>
          </a:p>
        </p:txBody>
      </p:sp>
      <p:sp>
        <p:nvSpPr>
          <p:cNvPr id="2" name="Title 1"/>
          <p:cNvSpPr>
            <a:spLocks noGrp="1"/>
          </p:cNvSpPr>
          <p:nvPr>
            <p:ph type="title"/>
          </p:nvPr>
        </p:nvSpPr>
        <p:spPr/>
        <p:txBody>
          <a:bodyPr>
            <a:normAutofit fontScale="90000"/>
          </a:bodyPr>
          <a:lstStyle/>
          <a:p>
            <a:r>
              <a:rPr lang="en-US" dirty="0" smtClean="0"/>
              <a:t>INVALSHOEKEN MASTERPROEVEN TERMINOLOGIE</a:t>
            </a:r>
            <a:endParaRPr lang="en-US" dirty="0"/>
          </a:p>
        </p:txBody>
      </p:sp>
    </p:spTree>
    <p:extLst>
      <p:ext uri="{BB962C8B-B14F-4D97-AF65-F5344CB8AC3E}">
        <p14:creationId xmlns:p14="http://schemas.microsoft.com/office/powerpoint/2010/main" val="226445791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 AFSLUITING</a:t>
            </a:r>
            <a:endParaRPr lang="en-US" dirty="0"/>
          </a:p>
        </p:txBody>
      </p:sp>
      <p:sp>
        <p:nvSpPr>
          <p:cNvPr id="3" name="Content Placeholder 2"/>
          <p:cNvSpPr>
            <a:spLocks noGrp="1"/>
          </p:cNvSpPr>
          <p:nvPr>
            <p:ph idx="1"/>
          </p:nvPr>
        </p:nvSpPr>
        <p:spPr/>
        <p:txBody>
          <a:bodyPr/>
          <a:lstStyle/>
          <a:p>
            <a:r>
              <a:rPr lang="en-US" dirty="0" smtClean="0"/>
              <a:t>EUROTAAL: EEN REALITEIT IN JOUW CONTEXT?</a:t>
            </a:r>
          </a:p>
          <a:p>
            <a:r>
              <a:rPr lang="en-US" dirty="0" smtClean="0"/>
              <a:t>HEB JE ERVARING MET EURO-TSJECHISCH?</a:t>
            </a:r>
          </a:p>
          <a:p>
            <a:r>
              <a:rPr lang="en-US" dirty="0" smtClean="0"/>
              <a:t>HEB JE VRAGEN OF BEDENKINGEN?</a:t>
            </a:r>
            <a:endParaRPr lang="en-US" dirty="0"/>
          </a:p>
        </p:txBody>
      </p:sp>
    </p:spTree>
    <p:extLst>
      <p:ext uri="{BB962C8B-B14F-4D97-AF65-F5344CB8AC3E}">
        <p14:creationId xmlns:p14="http://schemas.microsoft.com/office/powerpoint/2010/main" val="336666322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3163"/>
            <a:ext cx="8229600" cy="1143000"/>
          </a:xfrm>
        </p:spPr>
        <p:txBody>
          <a:bodyPr/>
          <a:lstStyle/>
          <a:p>
            <a:r>
              <a:rPr lang="en-US" dirty="0" err="1" smtClean="0"/>
              <a:t>Voor</a:t>
            </a:r>
            <a:r>
              <a:rPr lang="en-US" dirty="0" smtClean="0"/>
              <a:t> </a:t>
            </a:r>
            <a:r>
              <a:rPr lang="en-US" dirty="0" err="1" smtClean="0"/>
              <a:t>jullie</a:t>
            </a:r>
            <a:r>
              <a:rPr lang="en-US" dirty="0" smtClean="0"/>
              <a:t> </a:t>
            </a:r>
            <a:r>
              <a:rPr lang="en-US" dirty="0" err="1" smtClean="0"/>
              <a:t>aandacht</a:t>
            </a:r>
            <a:r>
              <a:rPr lang="en-US" smtClean="0"/>
              <a:t>!</a:t>
            </a:r>
            <a:endParaRPr lang="en-US"/>
          </a:p>
        </p:txBody>
      </p:sp>
      <p:sp>
        <p:nvSpPr>
          <p:cNvPr id="3" name="Content Placeholder 2"/>
          <p:cNvSpPr>
            <a:spLocks noGrp="1"/>
          </p:cNvSpPr>
          <p:nvPr>
            <p:ph idx="1"/>
          </p:nvPr>
        </p:nvSpPr>
        <p:spPr/>
        <p:txBody>
          <a:bodyPr/>
          <a:lstStyle/>
          <a:p>
            <a:pPr marL="0" indent="0">
              <a:buNone/>
            </a:pPr>
            <a:r>
              <a:rPr lang="en-US" dirty="0" smtClean="0"/>
              <a:t>Dank </a:t>
            </a:r>
            <a:r>
              <a:rPr lang="en-US" dirty="0" err="1" smtClean="0"/>
              <a:t>voor</a:t>
            </a:r>
            <a:r>
              <a:rPr lang="en-US" dirty="0" smtClean="0"/>
              <a:t> </a:t>
            </a:r>
            <a:r>
              <a:rPr lang="en-US" dirty="0" err="1" smtClean="0"/>
              <a:t>jullie</a:t>
            </a:r>
            <a:r>
              <a:rPr lang="en-US" dirty="0" smtClean="0"/>
              <a:t> </a:t>
            </a:r>
            <a:r>
              <a:rPr lang="en-US" dirty="0" err="1" smtClean="0"/>
              <a:t>aandacht</a:t>
            </a:r>
            <a:r>
              <a:rPr lang="en-US" dirty="0" smtClean="0"/>
              <a:t>!</a:t>
            </a:r>
            <a:endParaRPr lang="en-US" dirty="0"/>
          </a:p>
        </p:txBody>
      </p:sp>
      <p:pic>
        <p:nvPicPr>
          <p:cNvPr id="4" name="Picture 3"/>
          <p:cNvPicPr>
            <a:picLocks noChangeAspect="1"/>
          </p:cNvPicPr>
          <p:nvPr/>
        </p:nvPicPr>
        <p:blipFill>
          <a:blip r:embed="rId2"/>
          <a:stretch>
            <a:fillRect/>
          </a:stretch>
        </p:blipFill>
        <p:spPr>
          <a:xfrm>
            <a:off x="0" y="187543"/>
            <a:ext cx="9144000" cy="4048664"/>
          </a:xfrm>
          <a:prstGeom prst="rect">
            <a:avLst/>
          </a:prstGeom>
        </p:spPr>
      </p:pic>
    </p:spTree>
    <p:extLst>
      <p:ext uri="{BB962C8B-B14F-4D97-AF65-F5344CB8AC3E}">
        <p14:creationId xmlns:p14="http://schemas.microsoft.com/office/powerpoint/2010/main" val="59562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Zijn</a:t>
            </a:r>
            <a:r>
              <a:rPr lang="en-US" dirty="0" smtClean="0"/>
              <a:t> </a:t>
            </a:r>
            <a:r>
              <a:rPr lang="en-US" dirty="0" err="1" smtClean="0"/>
              <a:t>dit</a:t>
            </a:r>
            <a:r>
              <a:rPr lang="en-US" dirty="0" smtClean="0"/>
              <a:t> </a:t>
            </a:r>
            <a:r>
              <a:rPr lang="en-US" dirty="0" err="1" smtClean="0"/>
              <a:t>termen</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a</a:t>
            </a:r>
            <a:r>
              <a:rPr lang="en-US" dirty="0" err="1" smtClean="0"/>
              <a:t>anvallen</a:t>
            </a:r>
            <a:r>
              <a:rPr lang="en-US" dirty="0" smtClean="0"/>
              <a:t> op </a:t>
            </a:r>
            <a:r>
              <a:rPr lang="en-US" dirty="0" err="1" smtClean="0"/>
              <a:t>informatiesystemen</a:t>
            </a:r>
            <a:endParaRPr lang="en-US" dirty="0" smtClean="0"/>
          </a:p>
          <a:p>
            <a:r>
              <a:rPr lang="en-US" dirty="0" smtClean="0"/>
              <a:t>botnets</a:t>
            </a:r>
          </a:p>
          <a:p>
            <a:pPr marL="0" indent="0">
              <a:buNone/>
            </a:pPr>
            <a:r>
              <a:rPr lang="en-US" i="1" dirty="0" err="1"/>
              <a:t>Er</a:t>
            </a:r>
            <a:r>
              <a:rPr lang="en-US" i="1" dirty="0"/>
              <a:t> </a:t>
            </a:r>
            <a:r>
              <a:rPr lang="en-US" i="1" dirty="0" err="1"/>
              <a:t>zijn</a:t>
            </a:r>
            <a:r>
              <a:rPr lang="en-US" i="1" dirty="0"/>
              <a:t> </a:t>
            </a:r>
            <a:r>
              <a:rPr lang="en-US" i="1" dirty="0" err="1"/>
              <a:t>aanwijzingen</a:t>
            </a:r>
            <a:r>
              <a:rPr lang="en-US" i="1" dirty="0"/>
              <a:t> </a:t>
            </a:r>
            <a:r>
              <a:rPr lang="en-US" i="1" dirty="0" err="1"/>
              <a:t>dat</a:t>
            </a:r>
            <a:r>
              <a:rPr lang="en-US" i="1" dirty="0"/>
              <a:t> </a:t>
            </a:r>
            <a:r>
              <a:rPr lang="en-US" i="1" dirty="0" err="1"/>
              <a:t>grootschalige</a:t>
            </a:r>
            <a:r>
              <a:rPr lang="en-US" i="1" dirty="0"/>
              <a:t> </a:t>
            </a:r>
            <a:r>
              <a:rPr lang="en-US" i="1" dirty="0" err="1">
                <a:solidFill>
                  <a:srgbClr val="FF0000"/>
                </a:solidFill>
              </a:rPr>
              <a:t>aanvallen</a:t>
            </a:r>
            <a:r>
              <a:rPr lang="en-US" i="1" dirty="0">
                <a:solidFill>
                  <a:srgbClr val="FF0000"/>
                </a:solidFill>
              </a:rPr>
              <a:t> op de </a:t>
            </a:r>
            <a:r>
              <a:rPr lang="en-US" i="1" dirty="0" err="1">
                <a:solidFill>
                  <a:srgbClr val="FF0000"/>
                </a:solidFill>
              </a:rPr>
              <a:t>informatiesystemen</a:t>
            </a:r>
            <a:r>
              <a:rPr lang="en-US" i="1" dirty="0"/>
              <a:t> die </a:t>
            </a:r>
            <a:r>
              <a:rPr lang="en-US" i="1" dirty="0" err="1"/>
              <a:t>vaak</a:t>
            </a:r>
            <a:r>
              <a:rPr lang="en-US" i="1" dirty="0"/>
              <a:t> van </a:t>
            </a:r>
            <a:r>
              <a:rPr lang="en-US" i="1" dirty="0" err="1"/>
              <a:t>vitaal</a:t>
            </a:r>
            <a:r>
              <a:rPr lang="en-US" i="1" dirty="0"/>
              <a:t> </a:t>
            </a:r>
            <a:r>
              <a:rPr lang="en-US" i="1" dirty="0" err="1"/>
              <a:t>belang</a:t>
            </a:r>
            <a:r>
              <a:rPr lang="en-US" i="1" dirty="0"/>
              <a:t> </a:t>
            </a:r>
            <a:r>
              <a:rPr lang="en-US" i="1" dirty="0" err="1"/>
              <a:t>kunnen</a:t>
            </a:r>
            <a:r>
              <a:rPr lang="en-US" i="1" dirty="0"/>
              <a:t> </a:t>
            </a:r>
            <a:r>
              <a:rPr lang="en-US" i="1" dirty="0" err="1"/>
              <a:t>zijn</a:t>
            </a:r>
            <a:r>
              <a:rPr lang="en-US" i="1" dirty="0"/>
              <a:t> </a:t>
            </a:r>
            <a:r>
              <a:rPr lang="en-US" i="1" dirty="0" err="1"/>
              <a:t>voor</a:t>
            </a:r>
            <a:r>
              <a:rPr lang="en-US" i="1" dirty="0"/>
              <a:t> </a:t>
            </a:r>
            <a:r>
              <a:rPr lang="en-US" i="1" dirty="0" err="1"/>
              <a:t>staten</a:t>
            </a:r>
            <a:r>
              <a:rPr lang="en-US" i="1" dirty="0"/>
              <a:t> of </a:t>
            </a:r>
            <a:r>
              <a:rPr lang="en-US" i="1" dirty="0" err="1"/>
              <a:t>voor</a:t>
            </a:r>
            <a:r>
              <a:rPr lang="en-US" i="1" dirty="0"/>
              <a:t> </a:t>
            </a:r>
            <a:r>
              <a:rPr lang="en-US" i="1" dirty="0" err="1"/>
              <a:t>specifieke</a:t>
            </a:r>
            <a:r>
              <a:rPr lang="en-US" i="1" dirty="0"/>
              <a:t> </a:t>
            </a:r>
            <a:r>
              <a:rPr lang="en-US" i="1" dirty="0" err="1"/>
              <a:t>onderdelen</a:t>
            </a:r>
            <a:r>
              <a:rPr lang="en-US" i="1" dirty="0"/>
              <a:t> van de </a:t>
            </a:r>
            <a:r>
              <a:rPr lang="en-US" i="1" dirty="0" err="1"/>
              <a:t>publieke</a:t>
            </a:r>
            <a:r>
              <a:rPr lang="en-US" i="1" dirty="0"/>
              <a:t> of </a:t>
            </a:r>
            <a:r>
              <a:rPr lang="en-US" i="1" dirty="0" err="1"/>
              <a:t>particuliere</a:t>
            </a:r>
            <a:r>
              <a:rPr lang="en-US" i="1" dirty="0"/>
              <a:t> sector steeds </a:t>
            </a:r>
            <a:r>
              <a:rPr lang="en-US" i="1" dirty="0" err="1"/>
              <a:t>gevaarlijker</a:t>
            </a:r>
            <a:r>
              <a:rPr lang="en-US" i="1" dirty="0"/>
              <a:t> en </a:t>
            </a:r>
            <a:r>
              <a:rPr lang="en-US" i="1" dirty="0" smtClean="0"/>
              <a:t>frequenter </a:t>
            </a:r>
            <a:r>
              <a:rPr lang="en-US" i="1" dirty="0" err="1"/>
              <a:t>worden</a:t>
            </a:r>
            <a:r>
              <a:rPr lang="en-US" i="1" dirty="0"/>
              <a:t>. </a:t>
            </a:r>
            <a:r>
              <a:rPr lang="en-US" i="1" dirty="0" err="1"/>
              <a:t>Deze</a:t>
            </a:r>
            <a:r>
              <a:rPr lang="en-US" i="1" dirty="0"/>
              <a:t> </a:t>
            </a:r>
            <a:r>
              <a:rPr lang="en-US" i="1" dirty="0" err="1"/>
              <a:t>tendens</a:t>
            </a:r>
            <a:r>
              <a:rPr lang="en-US" i="1" dirty="0"/>
              <a:t> </a:t>
            </a:r>
            <a:r>
              <a:rPr lang="en-US" i="1" dirty="0" err="1"/>
              <a:t>gaat</a:t>
            </a:r>
            <a:r>
              <a:rPr lang="en-US" i="1" dirty="0"/>
              <a:t> </a:t>
            </a:r>
            <a:r>
              <a:rPr lang="en-US" i="1" dirty="0" err="1"/>
              <a:t>gepaard</a:t>
            </a:r>
            <a:r>
              <a:rPr lang="en-US" i="1" dirty="0"/>
              <a:t> met de </a:t>
            </a:r>
            <a:r>
              <a:rPr lang="en-US" i="1" dirty="0" err="1" smtClean="0"/>
              <a:t>ontwikkeling</a:t>
            </a:r>
            <a:r>
              <a:rPr lang="en-US" i="1" dirty="0" smtClean="0"/>
              <a:t> </a:t>
            </a:r>
            <a:r>
              <a:rPr lang="en-US" i="1" dirty="0"/>
              <a:t>van steeds </a:t>
            </a:r>
            <a:r>
              <a:rPr lang="en-US" i="1" dirty="0" err="1"/>
              <a:t>geavanceerder</a:t>
            </a:r>
            <a:r>
              <a:rPr lang="en-US" i="1" dirty="0"/>
              <a:t> </a:t>
            </a:r>
            <a:r>
              <a:rPr lang="en-US" i="1" dirty="0" err="1"/>
              <a:t>methoden</a:t>
            </a:r>
            <a:r>
              <a:rPr lang="en-US" i="1" dirty="0"/>
              <a:t>, </a:t>
            </a:r>
            <a:r>
              <a:rPr lang="en-US" i="1" dirty="0" err="1"/>
              <a:t>zoals</a:t>
            </a:r>
            <a:r>
              <a:rPr lang="en-US" i="1" dirty="0"/>
              <a:t> het </a:t>
            </a:r>
            <a:r>
              <a:rPr lang="en-US" i="1" dirty="0" err="1"/>
              <a:t>creëren</a:t>
            </a:r>
            <a:r>
              <a:rPr lang="en-US" i="1" dirty="0"/>
              <a:t> en </a:t>
            </a:r>
            <a:r>
              <a:rPr lang="en-US" i="1" dirty="0" err="1"/>
              <a:t>gebruiken</a:t>
            </a:r>
            <a:r>
              <a:rPr lang="en-US" i="1" dirty="0"/>
              <a:t> van </a:t>
            </a:r>
            <a:r>
              <a:rPr lang="en-US" i="1" dirty="0" err="1"/>
              <a:t>zogenaamde</a:t>
            </a:r>
            <a:r>
              <a:rPr lang="en-US" i="1" dirty="0"/>
              <a:t> „</a:t>
            </a:r>
            <a:r>
              <a:rPr lang="en-US" i="1" dirty="0">
                <a:solidFill>
                  <a:srgbClr val="FF0000"/>
                </a:solidFill>
              </a:rPr>
              <a:t>botnets</a:t>
            </a:r>
            <a:r>
              <a:rPr lang="en-US" i="1" dirty="0"/>
              <a:t>”, </a:t>
            </a:r>
            <a:r>
              <a:rPr lang="en-US" i="1" dirty="0" err="1"/>
              <a:t>waarbij</a:t>
            </a:r>
            <a:r>
              <a:rPr lang="en-US" i="1" dirty="0"/>
              <a:t> de </a:t>
            </a:r>
            <a:r>
              <a:rPr lang="en-US" i="1" dirty="0" err="1"/>
              <a:t>strafbare</a:t>
            </a:r>
            <a:r>
              <a:rPr lang="en-US" i="1" dirty="0"/>
              <a:t> </a:t>
            </a:r>
            <a:r>
              <a:rPr lang="en-US" i="1" dirty="0" err="1"/>
              <a:t>handeling</a:t>
            </a:r>
            <a:r>
              <a:rPr lang="en-US" i="1" dirty="0"/>
              <a:t> in </a:t>
            </a:r>
            <a:r>
              <a:rPr lang="en-US" i="1" dirty="0" err="1"/>
              <a:t>verschillende</a:t>
            </a:r>
            <a:r>
              <a:rPr lang="en-US" i="1" dirty="0"/>
              <a:t> </a:t>
            </a:r>
            <a:r>
              <a:rPr lang="en-US" i="1" dirty="0" err="1"/>
              <a:t>fasen</a:t>
            </a:r>
            <a:r>
              <a:rPr lang="en-US" i="1" dirty="0"/>
              <a:t> </a:t>
            </a:r>
            <a:r>
              <a:rPr lang="en-US" i="1" dirty="0" err="1"/>
              <a:t>plaatsvindt</a:t>
            </a:r>
            <a:r>
              <a:rPr lang="en-US" i="1" dirty="0"/>
              <a:t> en </a:t>
            </a:r>
            <a:r>
              <a:rPr lang="en-US" i="1" dirty="0" err="1"/>
              <a:t>iedere</a:t>
            </a:r>
            <a:r>
              <a:rPr lang="en-US" i="1" dirty="0"/>
              <a:t> </a:t>
            </a:r>
            <a:r>
              <a:rPr lang="en-US" i="1" dirty="0" err="1"/>
              <a:t>fase</a:t>
            </a:r>
            <a:r>
              <a:rPr lang="en-US" i="1" dirty="0"/>
              <a:t> </a:t>
            </a:r>
            <a:r>
              <a:rPr lang="en-US" i="1" dirty="0" err="1"/>
              <a:t>afzonderlijk</a:t>
            </a:r>
            <a:r>
              <a:rPr lang="en-US" i="1" dirty="0"/>
              <a:t> </a:t>
            </a:r>
            <a:r>
              <a:rPr lang="en-US" i="1" dirty="0" err="1"/>
              <a:t>een</a:t>
            </a:r>
            <a:r>
              <a:rPr lang="en-US" i="1" dirty="0"/>
              <a:t> </a:t>
            </a:r>
            <a:r>
              <a:rPr lang="en-US" i="1" dirty="0" err="1"/>
              <a:t>ernstig</a:t>
            </a:r>
            <a:r>
              <a:rPr lang="en-US" i="1" dirty="0"/>
              <a:t> </a:t>
            </a:r>
            <a:r>
              <a:rPr lang="en-US" i="1" dirty="0" err="1"/>
              <a:t>risico</a:t>
            </a:r>
            <a:r>
              <a:rPr lang="en-US" i="1" dirty="0"/>
              <a:t> </a:t>
            </a:r>
            <a:r>
              <a:rPr lang="en-US" i="1" dirty="0" err="1"/>
              <a:t>voor</a:t>
            </a:r>
            <a:r>
              <a:rPr lang="en-US" i="1" dirty="0"/>
              <a:t> </a:t>
            </a:r>
            <a:r>
              <a:rPr lang="en-US" i="1" dirty="0" err="1" smtClean="0"/>
              <a:t>openbare</a:t>
            </a:r>
            <a:r>
              <a:rPr lang="en-US" i="1" dirty="0" smtClean="0"/>
              <a:t> </a:t>
            </a:r>
            <a:r>
              <a:rPr lang="en-US" i="1" dirty="0" err="1"/>
              <a:t>belangen</a:t>
            </a:r>
            <a:r>
              <a:rPr lang="en-US" i="1" dirty="0"/>
              <a:t> </a:t>
            </a:r>
            <a:r>
              <a:rPr lang="en-US" i="1" dirty="0" err="1"/>
              <a:t>kan</a:t>
            </a:r>
            <a:r>
              <a:rPr lang="en-US" i="1" dirty="0"/>
              <a:t> </a:t>
            </a:r>
            <a:r>
              <a:rPr lang="en-US" i="1" dirty="0" err="1" smtClean="0"/>
              <a:t>opleveren</a:t>
            </a:r>
            <a:r>
              <a:rPr lang="en-US" dirty="0"/>
              <a:t> </a:t>
            </a:r>
            <a:r>
              <a:rPr lang="en-US" dirty="0" smtClean="0"/>
              <a:t>(</a:t>
            </a:r>
            <a:r>
              <a:rPr lang="en-US" dirty="0" err="1" smtClean="0"/>
              <a:t>uit</a:t>
            </a:r>
            <a:r>
              <a:rPr lang="en-US" dirty="0" smtClean="0"/>
              <a:t>: RICHTLIJN </a:t>
            </a:r>
            <a:r>
              <a:rPr lang="en-US" dirty="0"/>
              <a:t>2013/40/EU VAN HET EUROPEES PARLEMENT EN DE </a:t>
            </a:r>
            <a:r>
              <a:rPr lang="en-US" dirty="0" smtClean="0"/>
              <a:t>RAAD)</a:t>
            </a:r>
            <a:endParaRPr lang="en-US" i="1" dirty="0"/>
          </a:p>
        </p:txBody>
      </p:sp>
    </p:spTree>
    <p:extLst>
      <p:ext uri="{BB962C8B-B14F-4D97-AF65-F5344CB8AC3E}">
        <p14:creationId xmlns:p14="http://schemas.microsoft.com/office/powerpoint/2010/main" val="1342470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a:t>
            </a:r>
            <a:r>
              <a:rPr lang="en-US" dirty="0" err="1" smtClean="0"/>
              <a:t>als</a:t>
            </a:r>
            <a:r>
              <a:rPr lang="en-US" dirty="0" smtClean="0"/>
              <a:t> </a:t>
            </a:r>
            <a:r>
              <a:rPr lang="en-US" dirty="0" err="1" smtClean="0"/>
              <a:t>studieobject</a:t>
            </a:r>
            <a:endParaRPr lang="en-US" dirty="0"/>
          </a:p>
        </p:txBody>
      </p:sp>
      <p:sp>
        <p:nvSpPr>
          <p:cNvPr id="3" name="Content Placeholder 2"/>
          <p:cNvSpPr>
            <a:spLocks noGrp="1"/>
          </p:cNvSpPr>
          <p:nvPr>
            <p:ph idx="1"/>
          </p:nvPr>
        </p:nvSpPr>
        <p:spPr/>
        <p:txBody>
          <a:bodyPr/>
          <a:lstStyle/>
          <a:p>
            <a:pPr marL="0" indent="0">
              <a:buNone/>
            </a:pPr>
            <a:r>
              <a:rPr lang="nl-BE" dirty="0"/>
              <a:t>Studie van </a:t>
            </a:r>
            <a:r>
              <a:rPr lang="nl-BE" dirty="0" smtClean="0"/>
              <a:t>vaktaal en terminologie</a:t>
            </a:r>
            <a:endParaRPr lang="nl-BE" dirty="0"/>
          </a:p>
          <a:p>
            <a:pPr lvl="1"/>
            <a:r>
              <a:rPr lang="nl-BE" dirty="0" smtClean="0"/>
              <a:t> beschrijvend </a:t>
            </a:r>
            <a:endParaRPr lang="nl-BE" dirty="0"/>
          </a:p>
          <a:p>
            <a:pPr lvl="1"/>
            <a:r>
              <a:rPr lang="nl-BE" dirty="0" smtClean="0"/>
              <a:t>nagaan </a:t>
            </a:r>
            <a:r>
              <a:rPr lang="nl-BE" dirty="0"/>
              <a:t>(bv door teksten terminologisch te analyseren) hoe termen ontstaan en worden gebruikt</a:t>
            </a:r>
          </a:p>
          <a:p>
            <a:endParaRPr lang="en-US" dirty="0"/>
          </a:p>
        </p:txBody>
      </p:sp>
    </p:spTree>
    <p:extLst>
      <p:ext uri="{BB962C8B-B14F-4D97-AF65-F5344CB8AC3E}">
        <p14:creationId xmlns:p14="http://schemas.microsoft.com/office/powerpoint/2010/main" val="25216444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Termen</a:t>
            </a:r>
            <a:r>
              <a:rPr lang="en-US" dirty="0" smtClean="0"/>
              <a:t> in context</a:t>
            </a:r>
            <a:endParaRPr lang="en-US" dirty="0"/>
          </a:p>
        </p:txBody>
      </p:sp>
      <p:sp>
        <p:nvSpPr>
          <p:cNvPr id="3" name="Content Placeholder 2"/>
          <p:cNvSpPr>
            <a:spLocks noGrp="1"/>
          </p:cNvSpPr>
          <p:nvPr>
            <p:ph idx="1"/>
          </p:nvPr>
        </p:nvSpPr>
        <p:spPr/>
        <p:txBody>
          <a:bodyPr>
            <a:normAutofit fontScale="92500" lnSpcReduction="20000"/>
          </a:bodyPr>
          <a:lstStyle/>
          <a:p>
            <a:r>
              <a:rPr lang="nl-NL" dirty="0" smtClean="0"/>
              <a:t>Tekstuele context: een term komt tot leven in een tekst</a:t>
            </a:r>
          </a:p>
          <a:p>
            <a:r>
              <a:rPr lang="nl-NL" dirty="0" smtClean="0"/>
              <a:t>Maatschappelijke en juridisch context: Nederland en (federaal) België  en Vlaanderen</a:t>
            </a:r>
          </a:p>
          <a:p>
            <a:r>
              <a:rPr lang="nl-NL" dirty="0" smtClean="0"/>
              <a:t>Cognitieve context: de rol van termcreatie in een proces van (steeds beter en anders) begrijpen</a:t>
            </a:r>
          </a:p>
          <a:p>
            <a:r>
              <a:rPr lang="nl-NL" dirty="0" smtClean="0"/>
              <a:t>Linguïstische context (talen zoals het Tsjechisch, het Nederlands, het Engels)</a:t>
            </a:r>
          </a:p>
          <a:p>
            <a:r>
              <a:rPr lang="nl-NL" dirty="0" smtClean="0"/>
              <a:t>Culturele context (we leren begrijpen in een talige en culturele omgeving)</a:t>
            </a:r>
            <a:endParaRPr lang="nl-NL" dirty="0"/>
          </a:p>
        </p:txBody>
      </p:sp>
    </p:spTree>
    <p:extLst>
      <p:ext uri="{BB962C8B-B14F-4D97-AF65-F5344CB8AC3E}">
        <p14:creationId xmlns:p14="http://schemas.microsoft.com/office/powerpoint/2010/main" val="13071026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hlinkClick r:id="rId2"/>
              </a:rPr>
              <a:t>http://eur-lex.europa.eu/legal-content/EN/ALL/?uri=CELEX%</a:t>
            </a:r>
            <a:r>
              <a:rPr lang="en-US" sz="2000" dirty="0" smtClean="0">
                <a:hlinkClick r:id="rId2"/>
              </a:rPr>
              <a:t>3A32013L0040</a:t>
            </a:r>
            <a:r>
              <a:rPr lang="en-US" sz="2000" dirty="0" smtClean="0"/>
              <a:t> </a:t>
            </a:r>
            <a:br>
              <a:rPr lang="en-US" sz="2000" dirty="0" smtClean="0"/>
            </a:br>
            <a:endParaRPr lang="en-US" sz="2000" dirty="0"/>
          </a:p>
        </p:txBody>
      </p:sp>
      <p:sp>
        <p:nvSpPr>
          <p:cNvPr id="3" name="Content Placeholder 2"/>
          <p:cNvSpPr>
            <a:spLocks noGrp="1"/>
          </p:cNvSpPr>
          <p:nvPr>
            <p:ph idx="1"/>
          </p:nvPr>
        </p:nvSpPr>
        <p:spPr/>
        <p:txBody>
          <a:bodyPr/>
          <a:lstStyle/>
          <a:p>
            <a:pPr marL="0" indent="0">
              <a:buNone/>
            </a:pPr>
            <a:r>
              <a:rPr lang="en-US" dirty="0"/>
              <a:t>DIRECTIVE 2013/40/EU OF THE EUROPEAN PARLIAMENT AND OF THE COUNCIL </a:t>
            </a:r>
          </a:p>
          <a:p>
            <a:pPr marL="0" indent="0">
              <a:buNone/>
            </a:pPr>
            <a:r>
              <a:rPr lang="en-US" dirty="0"/>
              <a:t>of 12 August 2013 </a:t>
            </a:r>
            <a:r>
              <a:rPr lang="en-US" dirty="0" smtClean="0"/>
              <a:t>on </a:t>
            </a:r>
            <a:r>
              <a:rPr lang="en-US" b="1" dirty="0">
                <a:solidFill>
                  <a:srgbClr val="FF0000"/>
                </a:solidFill>
              </a:rPr>
              <a:t>attacks against information systems </a:t>
            </a:r>
            <a:r>
              <a:rPr lang="en-US" dirty="0"/>
              <a:t>and replacing Council Framework Decision 2005/222/</a:t>
            </a:r>
            <a:r>
              <a:rPr lang="en-US" dirty="0" smtClean="0"/>
              <a:t>JHA</a:t>
            </a:r>
          </a:p>
          <a:p>
            <a:pPr marL="0" indent="0">
              <a:buNone/>
            </a:pPr>
            <a:r>
              <a:rPr lang="en-US" b="1" dirty="0" err="1">
                <a:solidFill>
                  <a:srgbClr val="FF0000"/>
                </a:solidFill>
              </a:rPr>
              <a:t>aanvallen</a:t>
            </a:r>
            <a:r>
              <a:rPr lang="en-US" b="1" dirty="0">
                <a:solidFill>
                  <a:srgbClr val="FF0000"/>
                </a:solidFill>
              </a:rPr>
              <a:t> op </a:t>
            </a:r>
            <a:r>
              <a:rPr lang="en-US" b="1" dirty="0" err="1">
                <a:solidFill>
                  <a:srgbClr val="FF0000"/>
                </a:solidFill>
              </a:rPr>
              <a:t>informatiesystemen</a:t>
            </a:r>
            <a:endParaRPr lang="en-US" b="1" dirty="0">
              <a:solidFill>
                <a:srgbClr val="FF0000"/>
              </a:solidFill>
            </a:endParaRPr>
          </a:p>
        </p:txBody>
      </p:sp>
    </p:spTree>
    <p:extLst>
      <p:ext uri="{BB962C8B-B14F-4D97-AF65-F5344CB8AC3E}">
        <p14:creationId xmlns:p14="http://schemas.microsoft.com/office/powerpoint/2010/main" val="36469436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556</TotalTime>
  <Words>2321</Words>
  <Application>Microsoft Macintosh PowerPoint</Application>
  <PresentationFormat>On-screen Show (4:3)</PresentationFormat>
  <Paragraphs>364</Paragraphs>
  <Slides>56</Slides>
  <Notes>23</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 Euro-Nederlands en meertalige primaire termvorming in de Europese context</vt:lpstr>
      <vt:lpstr>Overzicht</vt:lpstr>
      <vt:lpstr>Inleiding</vt:lpstr>
      <vt:lpstr>Een term, wat is dat?</vt:lpstr>
      <vt:lpstr>Is dit een term?</vt:lpstr>
      <vt:lpstr>Zijn dit termen?</vt:lpstr>
      <vt:lpstr>Term als studieobject</vt:lpstr>
      <vt:lpstr>Termen in context</vt:lpstr>
      <vt:lpstr>http://eur-lex.europa.eu/legal-content/EN/ALL/?uri=CELEX%3A32013L0040  </vt:lpstr>
      <vt:lpstr>Wat is hier de</vt:lpstr>
      <vt:lpstr>Eur-Lex</vt:lpstr>
      <vt:lpstr>Twee talen op één scherm</vt:lpstr>
      <vt:lpstr>PowerPoint Presentation</vt:lpstr>
      <vt:lpstr>2. Stellingen over de impact van het Engels en primaire en secundaire termvorming </vt:lpstr>
      <vt:lpstr>Stelling 1</vt:lpstr>
      <vt:lpstr>Dit impliceert</vt:lpstr>
      <vt:lpstr>PowerPoint Presentation</vt:lpstr>
      <vt:lpstr>Stelling 2</vt:lpstr>
      <vt:lpstr>Stelling 3</vt:lpstr>
      <vt:lpstr>Stelling 4</vt:lpstr>
      <vt:lpstr>De juiste term zoeken  </vt:lpstr>
      <vt:lpstr>Primaire termvorming</vt:lpstr>
      <vt:lpstr>Secundaire termvorming</vt:lpstr>
      <vt:lpstr>De Franse Taalpolitiek</vt:lpstr>
      <vt:lpstr>Belangrijke vaststelling</vt:lpstr>
      <vt:lpstr>3. Euro-Nederlands en Noord-Zuidvariatie  (met dank aan Jeroen Aspeslagh, Terminoloog bij EC, voor de voorbeelden  Contactgegevens: jeroen.aspeslagh@ec.europa.eu ) </vt:lpstr>
      <vt:lpstr>Nederlands in Noord en Zuid en Europa</vt:lpstr>
      <vt:lpstr>ENKELE STELLINGEN</vt:lpstr>
      <vt:lpstr>PowerPoint Presentation</vt:lpstr>
      <vt:lpstr>PowerPoint Presentation</vt:lpstr>
      <vt:lpstr>PowerPoint Presentation</vt:lpstr>
      <vt:lpstr>ENKELE RECENTE VOORBEELDEN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WEERGAVE IN IATE</vt:lpstr>
      <vt:lpstr>PowerPoint Presentation</vt:lpstr>
      <vt:lpstr>PowerPoint Presentation</vt:lpstr>
      <vt:lpstr>PowerPoint Presentation</vt:lpstr>
      <vt:lpstr>PowerPoint Presentation</vt:lpstr>
      <vt:lpstr>PowerPoint Presentation</vt:lpstr>
      <vt:lpstr>BEHOEFTE AAN OVERLEG</vt:lpstr>
      <vt:lpstr>PowerPoint Presentation</vt:lpstr>
      <vt:lpstr>PowerPoint Presentation</vt:lpstr>
      <vt:lpstr>SAMENWERKING MET OPLEIDINGEN VOOR VERTALERS EN TOLKEN</vt:lpstr>
      <vt:lpstr>SAMENWERKINGSMODEL</vt:lpstr>
      <vt:lpstr>PowerPoint Presentation</vt:lpstr>
      <vt:lpstr>INVALSHOEKEN MASTERPROEVEN TERMINOLOGIE</vt:lpstr>
      <vt:lpstr>TER AFSLUITING</vt:lpstr>
      <vt:lpstr>Voor jullie aandacht!</vt:lpstr>
    </vt:vector>
  </TitlesOfParts>
  <Company>VUB - LW - TTKA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Euro-Nederlands en meertalige primaire termvorming in de Europese context. </dc:title>
  <dc:creator>Rita Temmerman</dc:creator>
  <cp:lastModifiedBy>Rita Temmerman</cp:lastModifiedBy>
  <cp:revision>55</cp:revision>
  <dcterms:created xsi:type="dcterms:W3CDTF">2016-02-17T13:38:31Z</dcterms:created>
  <dcterms:modified xsi:type="dcterms:W3CDTF">2016-03-07T08:58:38Z</dcterms:modified>
</cp:coreProperties>
</file>