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322" r:id="rId2"/>
    <p:sldId id="256" r:id="rId3"/>
    <p:sldId id="366" r:id="rId4"/>
    <p:sldId id="258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35" r:id="rId14"/>
    <p:sldId id="476" r:id="rId15"/>
    <p:sldId id="450" r:id="rId16"/>
    <p:sldId id="470" r:id="rId17"/>
    <p:sldId id="471" r:id="rId18"/>
    <p:sldId id="475" r:id="rId19"/>
    <p:sldId id="472" r:id="rId20"/>
    <p:sldId id="457" r:id="rId21"/>
    <p:sldId id="458" r:id="rId22"/>
    <p:sldId id="459" r:id="rId23"/>
    <p:sldId id="460" r:id="rId24"/>
    <p:sldId id="439" r:id="rId25"/>
    <p:sldId id="440" r:id="rId26"/>
    <p:sldId id="437" r:id="rId27"/>
    <p:sldId id="449" r:id="rId28"/>
    <p:sldId id="324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62" r:id="rId50"/>
    <p:sldId id="363" r:id="rId51"/>
    <p:sldId id="364" r:id="rId52"/>
    <p:sldId id="365" r:id="rId53"/>
    <p:sldId id="474" r:id="rId54"/>
    <p:sldId id="303" r:id="rId55"/>
    <p:sldId id="304" r:id="rId56"/>
    <p:sldId id="305" r:id="rId57"/>
    <p:sldId id="307" r:id="rId58"/>
    <p:sldId id="309" r:id="rId59"/>
    <p:sldId id="310" r:id="rId60"/>
    <p:sldId id="311" r:id="rId61"/>
    <p:sldId id="312" r:id="rId62"/>
    <p:sldId id="374" r:id="rId63"/>
    <p:sldId id="423" r:id="rId64"/>
    <p:sldId id="424" r:id="rId65"/>
    <p:sldId id="425" r:id="rId66"/>
    <p:sldId id="426" r:id="rId67"/>
    <p:sldId id="473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86D02-CCB6-A84D-A977-A52E3D70679C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77A3F-31F4-884A-87B5-DB9B6AFF0B4E}">
      <dgm:prSet phldrT="[Text]" custT="1"/>
      <dgm:spPr/>
      <dgm:t>
        <a:bodyPr/>
        <a:lstStyle/>
        <a:p>
          <a:r>
            <a:rPr lang="en-US" sz="1400" dirty="0" err="1" smtClean="0"/>
            <a:t>Sensoriële</a:t>
          </a:r>
          <a:r>
            <a:rPr lang="en-US" sz="1400" dirty="0" smtClean="0"/>
            <a:t> </a:t>
          </a:r>
          <a:r>
            <a:rPr lang="en-US" sz="1400" dirty="0" err="1" smtClean="0"/>
            <a:t>ervaring</a:t>
          </a:r>
          <a:endParaRPr lang="en-US" sz="1400" dirty="0"/>
        </a:p>
      </dgm:t>
    </dgm:pt>
    <dgm:pt modelId="{34002020-27BB-7F46-94B6-60C1AE878CBC}" type="parTrans" cxnId="{BC4ADDB3-BEA3-F64A-B025-A33C657453E4}">
      <dgm:prSet/>
      <dgm:spPr/>
      <dgm:t>
        <a:bodyPr/>
        <a:lstStyle/>
        <a:p>
          <a:endParaRPr lang="en-US"/>
        </a:p>
      </dgm:t>
    </dgm:pt>
    <dgm:pt modelId="{3B21C8C1-97C1-794F-9551-8038965D7ECB}" type="sibTrans" cxnId="{BC4ADDB3-BEA3-F64A-B025-A33C657453E4}">
      <dgm:prSet/>
      <dgm:spPr/>
      <dgm:t>
        <a:bodyPr/>
        <a:lstStyle/>
        <a:p>
          <a:endParaRPr lang="en-US"/>
        </a:p>
      </dgm:t>
    </dgm:pt>
    <dgm:pt modelId="{E196F4E1-2FD5-9F44-AABB-0C2DFE13A85F}">
      <dgm:prSet phldrT="[Text]"/>
      <dgm:spPr/>
      <dgm:t>
        <a:bodyPr/>
        <a:lstStyle/>
        <a:p>
          <a:r>
            <a:rPr lang="en-US" dirty="0" err="1" smtClean="0"/>
            <a:t>gezicht</a:t>
          </a:r>
          <a:endParaRPr lang="en-US" dirty="0"/>
        </a:p>
      </dgm:t>
    </dgm:pt>
    <dgm:pt modelId="{7737B114-C8C7-1745-BD28-25928BE5F2A6}" type="parTrans" cxnId="{7CC9334F-6020-414C-B043-86DDCE9CC46D}">
      <dgm:prSet/>
      <dgm:spPr/>
      <dgm:t>
        <a:bodyPr/>
        <a:lstStyle/>
        <a:p>
          <a:endParaRPr lang="en-US"/>
        </a:p>
      </dgm:t>
    </dgm:pt>
    <dgm:pt modelId="{1536A244-69E1-F648-A909-C997193CA470}" type="sibTrans" cxnId="{7CC9334F-6020-414C-B043-86DDCE9CC46D}">
      <dgm:prSet/>
      <dgm:spPr/>
      <dgm:t>
        <a:bodyPr/>
        <a:lstStyle/>
        <a:p>
          <a:endParaRPr lang="en-US"/>
        </a:p>
      </dgm:t>
    </dgm:pt>
    <dgm:pt modelId="{7F64CD2B-CB2E-D242-A63A-3CAA4CB5D09F}">
      <dgm:prSet phldrT="[Text]" custT="1"/>
      <dgm:spPr/>
      <dgm:t>
        <a:bodyPr/>
        <a:lstStyle/>
        <a:p>
          <a:r>
            <a:rPr lang="en-US" sz="1800" dirty="0" smtClean="0"/>
            <a:t> gamey</a:t>
          </a:r>
          <a:endParaRPr lang="en-US" sz="1800" dirty="0"/>
        </a:p>
      </dgm:t>
    </dgm:pt>
    <dgm:pt modelId="{EB2B4ADC-FD15-3A47-96C4-7987820113E1}" type="parTrans" cxnId="{4C90A102-D0C8-D245-80AA-B21E48CC958B}">
      <dgm:prSet/>
      <dgm:spPr/>
      <dgm:t>
        <a:bodyPr/>
        <a:lstStyle/>
        <a:p>
          <a:endParaRPr lang="en-US"/>
        </a:p>
      </dgm:t>
    </dgm:pt>
    <dgm:pt modelId="{4534224D-8392-9C4F-91F3-88A082FF80C8}" type="sibTrans" cxnId="{4C90A102-D0C8-D245-80AA-B21E48CC958B}">
      <dgm:prSet/>
      <dgm:spPr/>
      <dgm:t>
        <a:bodyPr/>
        <a:lstStyle/>
        <a:p>
          <a:endParaRPr lang="en-US"/>
        </a:p>
      </dgm:t>
    </dgm:pt>
    <dgm:pt modelId="{4AFDD0A0-347B-F14B-AD8F-F38B617F4D4E}">
      <dgm:prSet phldrT="[Text]" custT="1"/>
      <dgm:spPr/>
      <dgm:t>
        <a:bodyPr/>
        <a:lstStyle/>
        <a:p>
          <a:r>
            <a:rPr lang="en-US" sz="1800" dirty="0" smtClean="0"/>
            <a:t> bittersweet</a:t>
          </a:r>
          <a:endParaRPr lang="en-US" sz="1800" dirty="0"/>
        </a:p>
      </dgm:t>
    </dgm:pt>
    <dgm:pt modelId="{86D62E7F-9A5C-FE45-8197-F279FDCB47BF}" type="parTrans" cxnId="{1809E533-F4A7-4D4F-8762-B18674B3C0C2}">
      <dgm:prSet/>
      <dgm:spPr/>
      <dgm:t>
        <a:bodyPr/>
        <a:lstStyle/>
        <a:p>
          <a:endParaRPr lang="en-US"/>
        </a:p>
      </dgm:t>
    </dgm:pt>
    <dgm:pt modelId="{3C93148C-E0C2-914F-8673-FDD6E175F688}" type="sibTrans" cxnId="{1809E533-F4A7-4D4F-8762-B18674B3C0C2}">
      <dgm:prSet/>
      <dgm:spPr/>
      <dgm:t>
        <a:bodyPr/>
        <a:lstStyle/>
        <a:p>
          <a:endParaRPr lang="en-US"/>
        </a:p>
      </dgm:t>
    </dgm:pt>
    <dgm:pt modelId="{3FC5447B-E002-A342-96E9-D709A1D0B5F0}">
      <dgm:prSet phldrT="[Text]" custT="1"/>
      <dgm:spPr/>
      <dgm:t>
        <a:bodyPr/>
        <a:lstStyle/>
        <a:p>
          <a:r>
            <a:rPr lang="en-US" sz="1000" dirty="0" smtClean="0"/>
            <a:t> </a:t>
          </a:r>
          <a:r>
            <a:rPr lang="en-US" sz="1200" dirty="0" err="1" smtClean="0"/>
            <a:t>Equivalenten</a:t>
          </a:r>
          <a:r>
            <a:rPr lang="en-US" sz="1200" dirty="0" smtClean="0"/>
            <a:t> in </a:t>
          </a:r>
          <a:r>
            <a:rPr lang="en-US" sz="1200" dirty="0" err="1" smtClean="0"/>
            <a:t>taal</a:t>
          </a:r>
          <a:r>
            <a:rPr lang="en-US" sz="1200" dirty="0" smtClean="0"/>
            <a:t> B</a:t>
          </a:r>
          <a:endParaRPr lang="en-US" sz="1200" dirty="0"/>
        </a:p>
      </dgm:t>
    </dgm:pt>
    <dgm:pt modelId="{BB5D17E3-4FB6-FA48-9A85-922466DB764A}" type="parTrans" cxnId="{6B1E3A3C-4918-764F-811C-6D9988B934B1}">
      <dgm:prSet/>
      <dgm:spPr/>
      <dgm:t>
        <a:bodyPr/>
        <a:lstStyle/>
        <a:p>
          <a:endParaRPr lang="en-US"/>
        </a:p>
      </dgm:t>
    </dgm:pt>
    <dgm:pt modelId="{7F36AF26-9027-B54A-9D29-7C2A5969C0D5}" type="sibTrans" cxnId="{6B1E3A3C-4918-764F-811C-6D9988B934B1}">
      <dgm:prSet/>
      <dgm:spPr/>
      <dgm:t>
        <a:bodyPr/>
        <a:lstStyle/>
        <a:p>
          <a:endParaRPr lang="en-US"/>
        </a:p>
      </dgm:t>
    </dgm:pt>
    <dgm:pt modelId="{16A1B51E-788A-9C47-B220-C55716E6CC70}">
      <dgm:prSet phldrT="[Text]"/>
      <dgm:spPr/>
      <dgm:t>
        <a:bodyPr/>
        <a:lstStyle/>
        <a:p>
          <a:r>
            <a:rPr lang="en-US" dirty="0" err="1" smtClean="0"/>
            <a:t>gefaisandeerd</a:t>
          </a:r>
          <a:endParaRPr lang="en-US" dirty="0" smtClean="0"/>
        </a:p>
        <a:p>
          <a:r>
            <a:rPr lang="en-US" dirty="0" err="1" smtClean="0"/>
            <a:t>bitterzoet</a:t>
          </a:r>
          <a:endParaRPr lang="en-US" dirty="0"/>
        </a:p>
      </dgm:t>
    </dgm:pt>
    <dgm:pt modelId="{A7F2352D-F3F7-5248-8D44-78B7DA3E0C5E}" type="parTrans" cxnId="{788D45F4-4C4D-3F47-B60A-2A1FFD2B3C01}">
      <dgm:prSet/>
      <dgm:spPr/>
      <dgm:t>
        <a:bodyPr/>
        <a:lstStyle/>
        <a:p>
          <a:endParaRPr lang="en-US"/>
        </a:p>
      </dgm:t>
    </dgm:pt>
    <dgm:pt modelId="{341EE4BB-1EA4-8E46-BC2E-19815DF43BD5}" type="sibTrans" cxnId="{788D45F4-4C4D-3F47-B60A-2A1FFD2B3C01}">
      <dgm:prSet/>
      <dgm:spPr/>
      <dgm:t>
        <a:bodyPr/>
        <a:lstStyle/>
        <a:p>
          <a:endParaRPr lang="en-US"/>
        </a:p>
      </dgm:t>
    </dgm:pt>
    <dgm:pt modelId="{7007A41A-6CC9-EB4B-A5FB-B1FC00FB0242}">
      <dgm:prSet phldrT="[Text]"/>
      <dgm:spPr/>
      <dgm:t>
        <a:bodyPr/>
        <a:lstStyle/>
        <a:p>
          <a:r>
            <a:rPr lang="en-US" dirty="0" err="1" smtClean="0"/>
            <a:t>smaak</a:t>
          </a:r>
          <a:endParaRPr lang="en-US" dirty="0"/>
        </a:p>
      </dgm:t>
    </dgm:pt>
    <dgm:pt modelId="{0CF56182-E7B1-644E-BF3B-489833BB68CB}" type="parTrans" cxnId="{806684B1-2F50-BF49-ACC3-77B1CD86BAEA}">
      <dgm:prSet/>
      <dgm:spPr/>
      <dgm:t>
        <a:bodyPr/>
        <a:lstStyle/>
        <a:p>
          <a:endParaRPr lang="en-US"/>
        </a:p>
      </dgm:t>
    </dgm:pt>
    <dgm:pt modelId="{8BAC89AA-6AD1-2944-8D87-586F89BF6302}" type="sibTrans" cxnId="{806684B1-2F50-BF49-ACC3-77B1CD86BAEA}">
      <dgm:prSet/>
      <dgm:spPr/>
      <dgm:t>
        <a:bodyPr/>
        <a:lstStyle/>
        <a:p>
          <a:endParaRPr lang="en-US"/>
        </a:p>
      </dgm:t>
    </dgm:pt>
    <dgm:pt modelId="{B42B9921-FF65-2948-B813-EC8C4A749D3B}">
      <dgm:prSet phldrT="[Text]"/>
      <dgm:spPr/>
      <dgm:t>
        <a:bodyPr/>
        <a:lstStyle/>
        <a:p>
          <a:r>
            <a:rPr lang="en-US" dirty="0" err="1" smtClean="0"/>
            <a:t>gevoel</a:t>
          </a:r>
          <a:endParaRPr lang="en-US" dirty="0"/>
        </a:p>
      </dgm:t>
    </dgm:pt>
    <dgm:pt modelId="{4A1C77CE-4D47-0245-97C7-EF20A7161494}" type="parTrans" cxnId="{5CF20C53-58E4-914E-8A56-D4F98585C53E}">
      <dgm:prSet/>
      <dgm:spPr/>
      <dgm:t>
        <a:bodyPr/>
        <a:lstStyle/>
        <a:p>
          <a:endParaRPr lang="en-US"/>
        </a:p>
      </dgm:t>
    </dgm:pt>
    <dgm:pt modelId="{2E662FB6-2DD0-B84D-BE45-B6B92ABBF237}" type="sibTrans" cxnId="{5CF20C53-58E4-914E-8A56-D4F98585C53E}">
      <dgm:prSet/>
      <dgm:spPr/>
      <dgm:t>
        <a:bodyPr/>
        <a:lstStyle/>
        <a:p>
          <a:endParaRPr lang="en-US"/>
        </a:p>
      </dgm:t>
    </dgm:pt>
    <dgm:pt modelId="{BD9873E4-E417-7D40-ACC3-92EB195FE7C4}">
      <dgm:prSet phldrT="[Text]"/>
      <dgm:spPr/>
      <dgm:t>
        <a:bodyPr/>
        <a:lstStyle/>
        <a:p>
          <a:r>
            <a:rPr lang="en-US" dirty="0" err="1" smtClean="0"/>
            <a:t>gehoor</a:t>
          </a:r>
          <a:endParaRPr lang="en-US" dirty="0"/>
        </a:p>
      </dgm:t>
    </dgm:pt>
    <dgm:pt modelId="{0039D2D0-AE74-6E45-9B59-754D9D75825E}" type="parTrans" cxnId="{BA7F4ED5-659A-3444-8A57-61D6E455DBC0}">
      <dgm:prSet/>
      <dgm:spPr/>
      <dgm:t>
        <a:bodyPr/>
        <a:lstStyle/>
        <a:p>
          <a:endParaRPr lang="en-US"/>
        </a:p>
      </dgm:t>
    </dgm:pt>
    <dgm:pt modelId="{4DCC5629-147C-1144-B17E-3F8546FD20DD}" type="sibTrans" cxnId="{BA7F4ED5-659A-3444-8A57-61D6E455DBC0}">
      <dgm:prSet/>
      <dgm:spPr/>
      <dgm:t>
        <a:bodyPr/>
        <a:lstStyle/>
        <a:p>
          <a:endParaRPr lang="en-US"/>
        </a:p>
      </dgm:t>
    </dgm:pt>
    <dgm:pt modelId="{AB959685-249E-4646-B1BF-665485F5E904}">
      <dgm:prSet phldrT="[Text]"/>
      <dgm:spPr/>
      <dgm:t>
        <a:bodyPr/>
        <a:lstStyle/>
        <a:p>
          <a:r>
            <a:rPr lang="en-US" dirty="0" err="1" smtClean="0"/>
            <a:t>geur</a:t>
          </a:r>
          <a:endParaRPr lang="en-US" dirty="0"/>
        </a:p>
      </dgm:t>
    </dgm:pt>
    <dgm:pt modelId="{E14C1C16-EB32-E243-B085-78E2AD5B999F}" type="parTrans" cxnId="{9F1FA092-C17F-B54E-AB70-8260AA35F0C4}">
      <dgm:prSet/>
      <dgm:spPr/>
      <dgm:t>
        <a:bodyPr/>
        <a:lstStyle/>
        <a:p>
          <a:endParaRPr lang="en-US"/>
        </a:p>
      </dgm:t>
    </dgm:pt>
    <dgm:pt modelId="{EE44B8A1-8A18-3040-8230-618F16EDED44}" type="sibTrans" cxnId="{9F1FA092-C17F-B54E-AB70-8260AA35F0C4}">
      <dgm:prSet/>
      <dgm:spPr/>
      <dgm:t>
        <a:bodyPr/>
        <a:lstStyle/>
        <a:p>
          <a:endParaRPr lang="en-US"/>
        </a:p>
      </dgm:t>
    </dgm:pt>
    <dgm:pt modelId="{CBCCE92E-7EA3-0E4F-B042-9791C8FF3F00}">
      <dgm:prSet phldrT="[Text]" custT="1"/>
      <dgm:spPr/>
      <dgm:t>
        <a:bodyPr/>
        <a:lstStyle/>
        <a:p>
          <a:r>
            <a:rPr lang="en-US" sz="1400" dirty="0" smtClean="0"/>
            <a:t>Woorden in </a:t>
          </a:r>
          <a:r>
            <a:rPr lang="en-US" sz="1400" dirty="0" err="1" smtClean="0"/>
            <a:t>taal</a:t>
          </a:r>
          <a:r>
            <a:rPr lang="en-US" sz="1400" dirty="0" smtClean="0"/>
            <a:t> A</a:t>
          </a:r>
          <a:endParaRPr lang="en-US" sz="1400" dirty="0"/>
        </a:p>
      </dgm:t>
    </dgm:pt>
    <dgm:pt modelId="{F1396A84-3D31-AE49-9069-1502340C8A2B}" type="sibTrans" cxnId="{3D48BED3-9A7F-6649-ADF6-A6CC45B9F657}">
      <dgm:prSet/>
      <dgm:spPr/>
      <dgm:t>
        <a:bodyPr/>
        <a:lstStyle/>
        <a:p>
          <a:endParaRPr lang="en-US"/>
        </a:p>
      </dgm:t>
    </dgm:pt>
    <dgm:pt modelId="{500A7BB9-1E55-5146-93FA-5326E72B2E77}" type="parTrans" cxnId="{3D48BED3-9A7F-6649-ADF6-A6CC45B9F657}">
      <dgm:prSet/>
      <dgm:spPr/>
      <dgm:t>
        <a:bodyPr/>
        <a:lstStyle/>
        <a:p>
          <a:endParaRPr lang="en-US"/>
        </a:p>
      </dgm:t>
    </dgm:pt>
    <dgm:pt modelId="{7BD066BD-ABAF-FA42-8FE9-1C17EEA0E12F}" type="pres">
      <dgm:prSet presAssocID="{6A786D02-CCB6-A84D-A977-A52E3D7067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318D0-7240-FD4D-8E7A-ACF10B0D1FD0}" type="pres">
      <dgm:prSet presAssocID="{A0777A3F-31F4-884A-87B5-DB9B6AFF0B4E}" presName="compNode" presStyleCnt="0"/>
      <dgm:spPr/>
    </dgm:pt>
    <dgm:pt modelId="{DE51DDB0-DE0B-774A-9B15-6DE2A3FADC99}" type="pres">
      <dgm:prSet presAssocID="{A0777A3F-31F4-884A-87B5-DB9B6AFF0B4E}" presName="noGeometry" presStyleCnt="0"/>
      <dgm:spPr/>
    </dgm:pt>
    <dgm:pt modelId="{21E40E76-7DB4-A840-9ACB-2A1C3F237AB8}" type="pres">
      <dgm:prSet presAssocID="{A0777A3F-31F4-884A-87B5-DB9B6AFF0B4E}" presName="childTextVisible" presStyleLbl="bgAccFollowNode1" presStyleIdx="0" presStyleCnt="3" custLinFactNeighborX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04101-BE62-5148-88AF-886CF272935F}" type="pres">
      <dgm:prSet presAssocID="{A0777A3F-31F4-884A-87B5-DB9B6AFF0B4E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1110EBC5-1644-8B4A-B45A-53A05745E3B0}" type="pres">
      <dgm:prSet presAssocID="{A0777A3F-31F4-884A-87B5-DB9B6AFF0B4E}" presName="parentText" presStyleLbl="node1" presStyleIdx="0" presStyleCnt="3" custScaleX="114426" custScaleY="116518" custLinFactNeighborX="-75" custLinFactNeighborY="3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169E-D116-3443-B99F-61628BEB6FC3}" type="pres">
      <dgm:prSet presAssocID="{A0777A3F-31F4-884A-87B5-DB9B6AFF0B4E}" presName="aSpace" presStyleCnt="0"/>
      <dgm:spPr/>
    </dgm:pt>
    <dgm:pt modelId="{1C04237A-0058-5F4E-8D33-1ABDA8CA016E}" type="pres">
      <dgm:prSet presAssocID="{CBCCE92E-7EA3-0E4F-B042-9791C8FF3F00}" presName="compNode" presStyleCnt="0"/>
      <dgm:spPr/>
    </dgm:pt>
    <dgm:pt modelId="{608C9A2B-BB1F-A543-9BB8-64629995C406}" type="pres">
      <dgm:prSet presAssocID="{CBCCE92E-7EA3-0E4F-B042-9791C8FF3F00}" presName="noGeometry" presStyleCnt="0"/>
      <dgm:spPr/>
    </dgm:pt>
    <dgm:pt modelId="{EA57B23D-CFD0-594E-8310-4CC77FF0062C}" type="pres">
      <dgm:prSet presAssocID="{CBCCE92E-7EA3-0E4F-B042-9791C8FF3F00}" presName="childTextVisible" presStyleLbl="bgAccFollowNode1" presStyleIdx="1" presStyleCnt="3" custScaleX="126483" custScaleY="104488" custLinFactNeighborX="-430" custLinFactNeighborY="-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8A3E-FDAF-E74B-81AE-C4337A443ABA}" type="pres">
      <dgm:prSet presAssocID="{CBCCE92E-7EA3-0E4F-B042-9791C8FF3F0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23B65FD-9D0E-E745-84DC-0B3EE5BC6A27}" type="pres">
      <dgm:prSet presAssocID="{CBCCE92E-7EA3-0E4F-B042-9791C8FF3F00}" presName="parentText" presStyleLbl="node1" presStyleIdx="1" presStyleCnt="3" custLinFactNeighborX="4663" custLinFactNeighborY="-125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A6AD7-149C-E642-A32A-227D24691BBC}" type="pres">
      <dgm:prSet presAssocID="{CBCCE92E-7EA3-0E4F-B042-9791C8FF3F00}" presName="aSpace" presStyleCnt="0"/>
      <dgm:spPr/>
    </dgm:pt>
    <dgm:pt modelId="{350AA295-D641-7240-B1E5-B2D90DB90C10}" type="pres">
      <dgm:prSet presAssocID="{3FC5447B-E002-A342-96E9-D709A1D0B5F0}" presName="compNode" presStyleCnt="0"/>
      <dgm:spPr/>
    </dgm:pt>
    <dgm:pt modelId="{513E2AC1-BB10-8441-886D-2F3BCFDA44F6}" type="pres">
      <dgm:prSet presAssocID="{3FC5447B-E002-A342-96E9-D709A1D0B5F0}" presName="noGeometry" presStyleCnt="0"/>
      <dgm:spPr/>
    </dgm:pt>
    <dgm:pt modelId="{8F549215-FBD0-6749-A3AB-DF7B12220ED8}" type="pres">
      <dgm:prSet presAssocID="{3FC5447B-E002-A342-96E9-D709A1D0B5F0}" presName="childTextVisible" presStyleLbl="bgAccFollowNode1" presStyleIdx="2" presStyleCnt="3" custScaleX="118807" custLinFactNeighborX="20058" custLinFactNeighborY="-6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8BFF4-8CC0-2C46-9B6F-446167970909}" type="pres">
      <dgm:prSet presAssocID="{3FC5447B-E002-A342-96E9-D709A1D0B5F0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84B2FE2-F129-0049-AD76-B258EF330E20}" type="pres">
      <dgm:prSet presAssocID="{3FC5447B-E002-A342-96E9-D709A1D0B5F0}" presName="parentText" presStyleLbl="node1" presStyleIdx="2" presStyleCnt="3" custScaleX="109676" custLinFactNeighborX="-19881" custLinFactNeighborY="-122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86FAC-7454-1F41-AA86-21432F1A262D}" type="presOf" srcId="{BD9873E4-E417-7D40-ACC3-92EB195FE7C4}" destId="{21E40E76-7DB4-A840-9ACB-2A1C3F237AB8}" srcOrd="0" destOrd="4" presId="urn:microsoft.com/office/officeart/2005/8/layout/hProcess6"/>
    <dgm:cxn modelId="{9A661829-6D31-874C-85C9-B0BB248F8D2F}" type="presOf" srcId="{7F64CD2B-CB2E-D242-A63A-3CAA4CB5D09F}" destId="{5C3A8A3E-FDAF-E74B-81AE-C4337A443ABA}" srcOrd="1" destOrd="0" presId="urn:microsoft.com/office/officeart/2005/8/layout/hProcess6"/>
    <dgm:cxn modelId="{6FCE21C7-06B1-3149-963A-5B4957A21518}" type="presOf" srcId="{16A1B51E-788A-9C47-B220-C55716E6CC70}" destId="{8F549215-FBD0-6749-A3AB-DF7B12220ED8}" srcOrd="0" destOrd="0" presId="urn:microsoft.com/office/officeart/2005/8/layout/hProcess6"/>
    <dgm:cxn modelId="{7CE683CF-95D9-E240-B9F0-585706601DD0}" type="presOf" srcId="{E196F4E1-2FD5-9F44-AABB-0C2DFE13A85F}" destId="{21E40E76-7DB4-A840-9ACB-2A1C3F237AB8}" srcOrd="0" destOrd="0" presId="urn:microsoft.com/office/officeart/2005/8/layout/hProcess6"/>
    <dgm:cxn modelId="{447EE16B-A15F-CD4D-B8C6-53CB5395609A}" type="presOf" srcId="{AB959685-249E-4646-B1BF-665485F5E904}" destId="{C6C04101-BE62-5148-88AF-886CF272935F}" srcOrd="1" destOrd="1" presId="urn:microsoft.com/office/officeart/2005/8/layout/hProcess6"/>
    <dgm:cxn modelId="{58702693-39B7-4C4C-B8EE-D7A7D89018BA}" type="presOf" srcId="{7007A41A-6CC9-EB4B-A5FB-B1FC00FB0242}" destId="{21E40E76-7DB4-A840-9ACB-2A1C3F237AB8}" srcOrd="0" destOrd="2" presId="urn:microsoft.com/office/officeart/2005/8/layout/hProcess6"/>
    <dgm:cxn modelId="{ADA0BEA2-266F-6543-ADB6-5BDDACBB7795}" type="presOf" srcId="{B42B9921-FF65-2948-B813-EC8C4A749D3B}" destId="{21E40E76-7DB4-A840-9ACB-2A1C3F237AB8}" srcOrd="0" destOrd="3" presId="urn:microsoft.com/office/officeart/2005/8/layout/hProcess6"/>
    <dgm:cxn modelId="{679EA5DE-547C-7240-B504-83AA9B7ABBEB}" type="presOf" srcId="{4AFDD0A0-347B-F14B-AD8F-F38B617F4D4E}" destId="{EA57B23D-CFD0-594E-8310-4CC77FF0062C}" srcOrd="0" destOrd="1" presId="urn:microsoft.com/office/officeart/2005/8/layout/hProcess6"/>
    <dgm:cxn modelId="{BC4ADDB3-BEA3-F64A-B025-A33C657453E4}" srcId="{6A786D02-CCB6-A84D-A977-A52E3D70679C}" destId="{A0777A3F-31F4-884A-87B5-DB9B6AFF0B4E}" srcOrd="0" destOrd="0" parTransId="{34002020-27BB-7F46-94B6-60C1AE878CBC}" sibTransId="{3B21C8C1-97C1-794F-9551-8038965D7ECB}"/>
    <dgm:cxn modelId="{4C90A102-D0C8-D245-80AA-B21E48CC958B}" srcId="{CBCCE92E-7EA3-0E4F-B042-9791C8FF3F00}" destId="{7F64CD2B-CB2E-D242-A63A-3CAA4CB5D09F}" srcOrd="0" destOrd="0" parTransId="{EB2B4ADC-FD15-3A47-96C4-7987820113E1}" sibTransId="{4534224D-8392-9C4F-91F3-88A082FF80C8}"/>
    <dgm:cxn modelId="{0A70614B-07CF-884D-9FD5-C297F4D024B3}" type="presOf" srcId="{A0777A3F-31F4-884A-87B5-DB9B6AFF0B4E}" destId="{1110EBC5-1644-8B4A-B45A-53A05745E3B0}" srcOrd="0" destOrd="0" presId="urn:microsoft.com/office/officeart/2005/8/layout/hProcess6"/>
    <dgm:cxn modelId="{806684B1-2F50-BF49-ACC3-77B1CD86BAEA}" srcId="{A0777A3F-31F4-884A-87B5-DB9B6AFF0B4E}" destId="{7007A41A-6CC9-EB4B-A5FB-B1FC00FB0242}" srcOrd="2" destOrd="0" parTransId="{0CF56182-E7B1-644E-BF3B-489833BB68CB}" sibTransId="{8BAC89AA-6AD1-2944-8D87-586F89BF6302}"/>
    <dgm:cxn modelId="{B4B94D26-6438-2C47-A110-87DDA411A887}" type="presOf" srcId="{B42B9921-FF65-2948-B813-EC8C4A749D3B}" destId="{C6C04101-BE62-5148-88AF-886CF272935F}" srcOrd="1" destOrd="3" presId="urn:microsoft.com/office/officeart/2005/8/layout/hProcess6"/>
    <dgm:cxn modelId="{5CF20C53-58E4-914E-8A56-D4F98585C53E}" srcId="{A0777A3F-31F4-884A-87B5-DB9B6AFF0B4E}" destId="{B42B9921-FF65-2948-B813-EC8C4A749D3B}" srcOrd="3" destOrd="0" parTransId="{4A1C77CE-4D47-0245-97C7-EF20A7161494}" sibTransId="{2E662FB6-2DD0-B84D-BE45-B6B92ABBF237}"/>
    <dgm:cxn modelId="{C55EC750-231C-7543-90E2-141484CCB14B}" type="presOf" srcId="{3FC5447B-E002-A342-96E9-D709A1D0B5F0}" destId="{384B2FE2-F129-0049-AD76-B258EF330E20}" srcOrd="0" destOrd="0" presId="urn:microsoft.com/office/officeart/2005/8/layout/hProcess6"/>
    <dgm:cxn modelId="{3D48BED3-9A7F-6649-ADF6-A6CC45B9F657}" srcId="{6A786D02-CCB6-A84D-A977-A52E3D70679C}" destId="{CBCCE92E-7EA3-0E4F-B042-9791C8FF3F00}" srcOrd="1" destOrd="0" parTransId="{500A7BB9-1E55-5146-93FA-5326E72B2E77}" sibTransId="{F1396A84-3D31-AE49-9069-1502340C8A2B}"/>
    <dgm:cxn modelId="{9C5AFC6B-82C5-444B-AB7B-1C0E4A06D01A}" type="presOf" srcId="{E196F4E1-2FD5-9F44-AABB-0C2DFE13A85F}" destId="{C6C04101-BE62-5148-88AF-886CF272935F}" srcOrd="1" destOrd="0" presId="urn:microsoft.com/office/officeart/2005/8/layout/hProcess6"/>
    <dgm:cxn modelId="{914DDC29-F80B-FD4F-B196-90FDE7FAF0D8}" type="presOf" srcId="{6A786D02-CCB6-A84D-A977-A52E3D70679C}" destId="{7BD066BD-ABAF-FA42-8FE9-1C17EEA0E12F}" srcOrd="0" destOrd="0" presId="urn:microsoft.com/office/officeart/2005/8/layout/hProcess6"/>
    <dgm:cxn modelId="{1809E533-F4A7-4D4F-8762-B18674B3C0C2}" srcId="{CBCCE92E-7EA3-0E4F-B042-9791C8FF3F00}" destId="{4AFDD0A0-347B-F14B-AD8F-F38B617F4D4E}" srcOrd="1" destOrd="0" parTransId="{86D62E7F-9A5C-FE45-8197-F279FDCB47BF}" sibTransId="{3C93148C-E0C2-914F-8673-FDD6E175F688}"/>
    <dgm:cxn modelId="{76405B14-5310-C14E-8054-C7C923A9A124}" type="presOf" srcId="{4AFDD0A0-347B-F14B-AD8F-F38B617F4D4E}" destId="{5C3A8A3E-FDAF-E74B-81AE-C4337A443ABA}" srcOrd="1" destOrd="1" presId="urn:microsoft.com/office/officeart/2005/8/layout/hProcess6"/>
    <dgm:cxn modelId="{1BE1D81E-B75B-584F-AEE4-1E1AEC16A7D8}" type="presOf" srcId="{7F64CD2B-CB2E-D242-A63A-3CAA4CB5D09F}" destId="{EA57B23D-CFD0-594E-8310-4CC77FF0062C}" srcOrd="0" destOrd="0" presId="urn:microsoft.com/office/officeart/2005/8/layout/hProcess6"/>
    <dgm:cxn modelId="{788D45F4-4C4D-3F47-B60A-2A1FFD2B3C01}" srcId="{3FC5447B-E002-A342-96E9-D709A1D0B5F0}" destId="{16A1B51E-788A-9C47-B220-C55716E6CC70}" srcOrd="0" destOrd="0" parTransId="{A7F2352D-F3F7-5248-8D44-78B7DA3E0C5E}" sibTransId="{341EE4BB-1EA4-8E46-BC2E-19815DF43BD5}"/>
    <dgm:cxn modelId="{A57FBE4C-D2B4-AF4E-978D-4CDDD7EE6EEC}" type="presOf" srcId="{CBCCE92E-7EA3-0E4F-B042-9791C8FF3F00}" destId="{D23B65FD-9D0E-E745-84DC-0B3EE5BC6A27}" srcOrd="0" destOrd="0" presId="urn:microsoft.com/office/officeart/2005/8/layout/hProcess6"/>
    <dgm:cxn modelId="{F359A5C3-FF44-494C-B0A9-7FBA51E64E5A}" type="presOf" srcId="{BD9873E4-E417-7D40-ACC3-92EB195FE7C4}" destId="{C6C04101-BE62-5148-88AF-886CF272935F}" srcOrd="1" destOrd="4" presId="urn:microsoft.com/office/officeart/2005/8/layout/hProcess6"/>
    <dgm:cxn modelId="{7CC9334F-6020-414C-B043-86DDCE9CC46D}" srcId="{A0777A3F-31F4-884A-87B5-DB9B6AFF0B4E}" destId="{E196F4E1-2FD5-9F44-AABB-0C2DFE13A85F}" srcOrd="0" destOrd="0" parTransId="{7737B114-C8C7-1745-BD28-25928BE5F2A6}" sibTransId="{1536A244-69E1-F648-A909-C997193CA470}"/>
    <dgm:cxn modelId="{9F1FA092-C17F-B54E-AB70-8260AA35F0C4}" srcId="{A0777A3F-31F4-884A-87B5-DB9B6AFF0B4E}" destId="{AB959685-249E-4646-B1BF-665485F5E904}" srcOrd="1" destOrd="0" parTransId="{E14C1C16-EB32-E243-B085-78E2AD5B999F}" sibTransId="{EE44B8A1-8A18-3040-8230-618F16EDED44}"/>
    <dgm:cxn modelId="{6B1E3A3C-4918-764F-811C-6D9988B934B1}" srcId="{6A786D02-CCB6-A84D-A977-A52E3D70679C}" destId="{3FC5447B-E002-A342-96E9-D709A1D0B5F0}" srcOrd="2" destOrd="0" parTransId="{BB5D17E3-4FB6-FA48-9A85-922466DB764A}" sibTransId="{7F36AF26-9027-B54A-9D29-7C2A5969C0D5}"/>
    <dgm:cxn modelId="{BA7F4ED5-659A-3444-8A57-61D6E455DBC0}" srcId="{A0777A3F-31F4-884A-87B5-DB9B6AFF0B4E}" destId="{BD9873E4-E417-7D40-ACC3-92EB195FE7C4}" srcOrd="4" destOrd="0" parTransId="{0039D2D0-AE74-6E45-9B59-754D9D75825E}" sibTransId="{4DCC5629-147C-1144-B17E-3F8546FD20DD}"/>
    <dgm:cxn modelId="{FBF1329F-4B70-3F4A-9B50-E3C6304C27AB}" type="presOf" srcId="{7007A41A-6CC9-EB4B-A5FB-B1FC00FB0242}" destId="{C6C04101-BE62-5148-88AF-886CF272935F}" srcOrd="1" destOrd="2" presId="urn:microsoft.com/office/officeart/2005/8/layout/hProcess6"/>
    <dgm:cxn modelId="{B8EEC48A-6938-DE4F-A622-0CC8492D466A}" type="presOf" srcId="{16A1B51E-788A-9C47-B220-C55716E6CC70}" destId="{6618BFF4-8CC0-2C46-9B6F-446167970909}" srcOrd="1" destOrd="0" presId="urn:microsoft.com/office/officeart/2005/8/layout/hProcess6"/>
    <dgm:cxn modelId="{38FEF7DB-9E3E-5041-8330-1D771BA96C5C}" type="presOf" srcId="{AB959685-249E-4646-B1BF-665485F5E904}" destId="{21E40E76-7DB4-A840-9ACB-2A1C3F237AB8}" srcOrd="0" destOrd="1" presId="urn:microsoft.com/office/officeart/2005/8/layout/hProcess6"/>
    <dgm:cxn modelId="{E612729B-21C8-5345-A028-8B2EE47F46DB}" type="presParOf" srcId="{7BD066BD-ABAF-FA42-8FE9-1C17EEA0E12F}" destId="{BAA318D0-7240-FD4D-8E7A-ACF10B0D1FD0}" srcOrd="0" destOrd="0" presId="urn:microsoft.com/office/officeart/2005/8/layout/hProcess6"/>
    <dgm:cxn modelId="{7D4B85C1-33BF-5C40-BB8D-E40944D88FC9}" type="presParOf" srcId="{BAA318D0-7240-FD4D-8E7A-ACF10B0D1FD0}" destId="{DE51DDB0-DE0B-774A-9B15-6DE2A3FADC99}" srcOrd="0" destOrd="0" presId="urn:microsoft.com/office/officeart/2005/8/layout/hProcess6"/>
    <dgm:cxn modelId="{A417C31F-80A7-644E-9C7C-8D0CF4ED3002}" type="presParOf" srcId="{BAA318D0-7240-FD4D-8E7A-ACF10B0D1FD0}" destId="{21E40E76-7DB4-A840-9ACB-2A1C3F237AB8}" srcOrd="1" destOrd="0" presId="urn:microsoft.com/office/officeart/2005/8/layout/hProcess6"/>
    <dgm:cxn modelId="{F35584E9-21E5-EC4E-80FE-427967361214}" type="presParOf" srcId="{BAA318D0-7240-FD4D-8E7A-ACF10B0D1FD0}" destId="{C6C04101-BE62-5148-88AF-886CF272935F}" srcOrd="2" destOrd="0" presId="urn:microsoft.com/office/officeart/2005/8/layout/hProcess6"/>
    <dgm:cxn modelId="{A8CDB9ED-8B5E-4E41-846C-1A788B3965D1}" type="presParOf" srcId="{BAA318D0-7240-FD4D-8E7A-ACF10B0D1FD0}" destId="{1110EBC5-1644-8B4A-B45A-53A05745E3B0}" srcOrd="3" destOrd="0" presId="urn:microsoft.com/office/officeart/2005/8/layout/hProcess6"/>
    <dgm:cxn modelId="{D6F6BFC1-14D9-9E47-A2B2-4DE1D382D3EC}" type="presParOf" srcId="{7BD066BD-ABAF-FA42-8FE9-1C17EEA0E12F}" destId="{0B47169E-D116-3443-B99F-61628BEB6FC3}" srcOrd="1" destOrd="0" presId="urn:microsoft.com/office/officeart/2005/8/layout/hProcess6"/>
    <dgm:cxn modelId="{D0AC5C91-2390-724B-8A37-C9985ADAD279}" type="presParOf" srcId="{7BD066BD-ABAF-FA42-8FE9-1C17EEA0E12F}" destId="{1C04237A-0058-5F4E-8D33-1ABDA8CA016E}" srcOrd="2" destOrd="0" presId="urn:microsoft.com/office/officeart/2005/8/layout/hProcess6"/>
    <dgm:cxn modelId="{41B6B1B2-56DA-C74D-8875-D5C36D220AED}" type="presParOf" srcId="{1C04237A-0058-5F4E-8D33-1ABDA8CA016E}" destId="{608C9A2B-BB1F-A543-9BB8-64629995C406}" srcOrd="0" destOrd="0" presId="urn:microsoft.com/office/officeart/2005/8/layout/hProcess6"/>
    <dgm:cxn modelId="{9D86726B-686A-8043-A1FF-03F176AEAC14}" type="presParOf" srcId="{1C04237A-0058-5F4E-8D33-1ABDA8CA016E}" destId="{EA57B23D-CFD0-594E-8310-4CC77FF0062C}" srcOrd="1" destOrd="0" presId="urn:microsoft.com/office/officeart/2005/8/layout/hProcess6"/>
    <dgm:cxn modelId="{00CF126E-5B99-8947-BB79-8A17A6AA0CED}" type="presParOf" srcId="{1C04237A-0058-5F4E-8D33-1ABDA8CA016E}" destId="{5C3A8A3E-FDAF-E74B-81AE-C4337A443ABA}" srcOrd="2" destOrd="0" presId="urn:microsoft.com/office/officeart/2005/8/layout/hProcess6"/>
    <dgm:cxn modelId="{B79A9F6A-02F3-2648-B2CB-9A38A3AB93AF}" type="presParOf" srcId="{1C04237A-0058-5F4E-8D33-1ABDA8CA016E}" destId="{D23B65FD-9D0E-E745-84DC-0B3EE5BC6A27}" srcOrd="3" destOrd="0" presId="urn:microsoft.com/office/officeart/2005/8/layout/hProcess6"/>
    <dgm:cxn modelId="{8CC09990-3EA1-CF46-9471-1FEC04D02131}" type="presParOf" srcId="{7BD066BD-ABAF-FA42-8FE9-1C17EEA0E12F}" destId="{43EA6AD7-149C-E642-A32A-227D24691BBC}" srcOrd="3" destOrd="0" presId="urn:microsoft.com/office/officeart/2005/8/layout/hProcess6"/>
    <dgm:cxn modelId="{F1194647-5DC2-2547-8DCB-077280CA37C0}" type="presParOf" srcId="{7BD066BD-ABAF-FA42-8FE9-1C17EEA0E12F}" destId="{350AA295-D641-7240-B1E5-B2D90DB90C10}" srcOrd="4" destOrd="0" presId="urn:microsoft.com/office/officeart/2005/8/layout/hProcess6"/>
    <dgm:cxn modelId="{A058608F-C7B8-FE47-96E0-547951640E4B}" type="presParOf" srcId="{350AA295-D641-7240-B1E5-B2D90DB90C10}" destId="{513E2AC1-BB10-8441-886D-2F3BCFDA44F6}" srcOrd="0" destOrd="0" presId="urn:microsoft.com/office/officeart/2005/8/layout/hProcess6"/>
    <dgm:cxn modelId="{7993B11C-8AC2-5740-A6B6-E9B6F5E27B1F}" type="presParOf" srcId="{350AA295-D641-7240-B1E5-B2D90DB90C10}" destId="{8F549215-FBD0-6749-A3AB-DF7B12220ED8}" srcOrd="1" destOrd="0" presId="urn:microsoft.com/office/officeart/2005/8/layout/hProcess6"/>
    <dgm:cxn modelId="{80CE4AF7-C270-024A-A498-78E4895CE0A8}" type="presParOf" srcId="{350AA295-D641-7240-B1E5-B2D90DB90C10}" destId="{6618BFF4-8CC0-2C46-9B6F-446167970909}" srcOrd="2" destOrd="0" presId="urn:microsoft.com/office/officeart/2005/8/layout/hProcess6"/>
    <dgm:cxn modelId="{D225FBFB-A0E6-3043-9E92-B802FBE00D49}" type="presParOf" srcId="{350AA295-D641-7240-B1E5-B2D90DB90C10}" destId="{384B2FE2-F129-0049-AD76-B258EF330E2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5064-7453-2442-B68C-C55870FF6415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0C3A-CCE1-6043-AC8B-BFE4BA09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1B7B-2F33-A644-9E56-BC4A66507AC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0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7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A9C1-070C-684B-A680-674A64B339D9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A806-D31B-D544-95B8-67D9A06D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b.ugent.be/fulltxt/RUG01/001/894/452/RUG01-001894452_2012_0001_AC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usselnieuws.be/nl/nieuws/brasserie-de-la-senne-bohemebrouwerij-oud-bakkershui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erenwijnhuis.be/bieren/speciaalbieren-blond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Terminologie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sensoriële</a:t>
            </a:r>
            <a:r>
              <a:rPr lang="en-US" dirty="0"/>
              <a:t> </a:t>
            </a:r>
            <a:r>
              <a:rPr lang="en-US" dirty="0" err="1"/>
              <a:t>ervaringen</a:t>
            </a:r>
            <a:r>
              <a:rPr lang="en-US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Rita Temmerman</a:t>
            </a:r>
          </a:p>
          <a:p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r>
              <a:rPr lang="en-US" dirty="0" smtClean="0"/>
              <a:t> </a:t>
            </a:r>
            <a:r>
              <a:rPr lang="en-US" dirty="0" err="1" smtClean="0"/>
              <a:t>Brussel</a:t>
            </a:r>
            <a:endParaRPr lang="en-US" dirty="0"/>
          </a:p>
        </p:txBody>
      </p:sp>
      <p:pic>
        <p:nvPicPr>
          <p:cNvPr id="6" name="Picture 2" descr="http://st.depositphotos.com/1000128/403/i/950/depositphotos_4033398-Global-communication-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5255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41892"/>
            <a:ext cx="3241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4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Taal</a:t>
            </a:r>
            <a:r>
              <a:rPr lang="en-US" dirty="0" smtClean="0"/>
              <a:t> en </a:t>
            </a:r>
            <a:r>
              <a:rPr lang="en-US" dirty="0" err="1" smtClean="0"/>
              <a:t>proeven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geleerd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vinden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talige</a:t>
            </a:r>
            <a:r>
              <a:rPr lang="en-US" dirty="0" smtClean="0"/>
              <a:t> en </a:t>
            </a:r>
            <a:r>
              <a:rPr lang="en-US" dirty="0" err="1" smtClean="0"/>
              <a:t>culturele</a:t>
            </a:r>
            <a:r>
              <a:rPr lang="en-US" dirty="0" smtClean="0"/>
              <a:t> </a:t>
            </a:r>
            <a:r>
              <a:rPr lang="en-US" dirty="0" err="1" smtClean="0"/>
              <a:t>omgeving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Taal</a:t>
            </a:r>
            <a:r>
              <a:rPr lang="en-US" dirty="0" smtClean="0"/>
              <a:t> </a:t>
            </a:r>
            <a:r>
              <a:rPr lang="en-US" dirty="0" err="1" smtClean="0"/>
              <a:t>structureert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r>
              <a:rPr lang="en-US" dirty="0" smtClean="0"/>
              <a:t> van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leefwereld</a:t>
            </a:r>
            <a:r>
              <a:rPr lang="en-US" dirty="0" smtClean="0"/>
              <a:t> (Whorf)</a:t>
            </a:r>
          </a:p>
          <a:p>
            <a:pPr marL="0" indent="0">
              <a:buNone/>
            </a:pPr>
            <a:r>
              <a:rPr lang="en-US" dirty="0" err="1" smtClean="0"/>
              <a:t>Structureert</a:t>
            </a:r>
            <a:r>
              <a:rPr lang="en-US" dirty="0" smtClean="0"/>
              <a:t> (</a:t>
            </a:r>
            <a:r>
              <a:rPr lang="en-US" dirty="0" err="1" smtClean="0"/>
              <a:t>een</a:t>
            </a:r>
            <a:r>
              <a:rPr lang="en-US" dirty="0" smtClean="0"/>
              <a:t>) </a:t>
            </a:r>
            <a:r>
              <a:rPr lang="en-US" dirty="0" err="1" smtClean="0"/>
              <a:t>taal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we </a:t>
            </a:r>
            <a:r>
              <a:rPr lang="en-US" dirty="0" err="1" smtClean="0"/>
              <a:t>proeven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0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Belichaamd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r>
              <a:rPr lang="en-US" dirty="0" smtClean="0"/>
              <a:t> (</a:t>
            </a:r>
            <a:r>
              <a:rPr lang="en-US" dirty="0" err="1" smtClean="0"/>
              <a:t>zintuiglijk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Menselijke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is </a:t>
            </a:r>
            <a:r>
              <a:rPr lang="en-US" dirty="0" err="1" smtClean="0"/>
              <a:t>belichaamd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Interactie</a:t>
            </a:r>
            <a:r>
              <a:rPr lang="en-US" dirty="0" smtClean="0"/>
              <a:t> met </a:t>
            </a: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wereld</a:t>
            </a:r>
            <a:r>
              <a:rPr lang="en-US" dirty="0" smtClean="0"/>
              <a:t> via </a:t>
            </a: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zintuigen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</a:t>
            </a:r>
          </a:p>
          <a:p>
            <a:r>
              <a:rPr lang="en-US" dirty="0" err="1" smtClean="0"/>
              <a:t>Denken</a:t>
            </a:r>
            <a:r>
              <a:rPr lang="en-US" dirty="0" smtClean="0"/>
              <a:t> van </a:t>
            </a:r>
            <a:r>
              <a:rPr lang="en-US" dirty="0" err="1" smtClean="0"/>
              <a:t>binnenuit</a:t>
            </a:r>
            <a:r>
              <a:rPr lang="en-US" dirty="0" smtClean="0"/>
              <a:t> (in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lichaam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A</a:t>
            </a:r>
            <a:r>
              <a:rPr lang="en-US" sz="2400" dirty="0"/>
              <a:t>. Krishna, N. Schwarz / </a:t>
            </a:r>
            <a:r>
              <a:rPr lang="en-US" sz="2400" i="1" dirty="0"/>
              <a:t>Journal of Consumer Psychology </a:t>
            </a:r>
            <a:r>
              <a:rPr lang="en-US" sz="2400" dirty="0"/>
              <a:t>24, 2 (2014) 159–168</a:t>
            </a:r>
          </a:p>
        </p:txBody>
      </p:sp>
    </p:spTree>
    <p:extLst>
      <p:ext uri="{BB962C8B-B14F-4D97-AF65-F5344CB8AC3E}">
        <p14:creationId xmlns:p14="http://schemas.microsoft.com/office/powerpoint/2010/main" val="125085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Proefopdracht</a:t>
            </a:r>
            <a:r>
              <a:rPr lang="en-US" dirty="0" smtClean="0"/>
              <a:t>: </a:t>
            </a:r>
            <a:r>
              <a:rPr lang="en-US" dirty="0" err="1" smtClean="0"/>
              <a:t>chocolade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4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Belgische</a:t>
            </a:r>
            <a:r>
              <a:rPr lang="en-US" dirty="0" smtClean="0"/>
              <a:t> </a:t>
            </a:r>
            <a:r>
              <a:rPr lang="en-US" dirty="0" err="1" smtClean="0"/>
              <a:t>chocolade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Neuhaus</a:t>
            </a:r>
            <a:endParaRPr lang="en-US" dirty="0" smtClean="0"/>
          </a:p>
          <a:p>
            <a:r>
              <a:rPr lang="en-US" dirty="0" err="1" smtClean="0"/>
              <a:t>Galler</a:t>
            </a:r>
            <a:endParaRPr lang="en-US" dirty="0" smtClean="0"/>
          </a:p>
          <a:p>
            <a:r>
              <a:rPr lang="en-US" dirty="0" smtClean="0"/>
              <a:t>Godiva</a:t>
            </a:r>
          </a:p>
          <a:p>
            <a:r>
              <a:rPr lang="en-US" dirty="0" err="1" smtClean="0"/>
              <a:t>Corné</a:t>
            </a:r>
            <a:r>
              <a:rPr lang="en-US" dirty="0" smtClean="0"/>
              <a:t> Port Royal</a:t>
            </a:r>
          </a:p>
          <a:p>
            <a:r>
              <a:rPr lang="en-US" dirty="0" smtClean="0"/>
              <a:t>Café-</a:t>
            </a:r>
            <a:r>
              <a:rPr lang="en-US" dirty="0" err="1" smtClean="0"/>
              <a:t>Tasse</a:t>
            </a:r>
            <a:endParaRPr lang="en-US" dirty="0" smtClean="0"/>
          </a:p>
          <a:p>
            <a:r>
              <a:rPr lang="en-US" dirty="0" smtClean="0"/>
              <a:t>Leonidas</a:t>
            </a:r>
          </a:p>
          <a:p>
            <a:r>
              <a:rPr lang="en-US" dirty="0" smtClean="0"/>
              <a:t>Cote d’Or</a:t>
            </a:r>
          </a:p>
          <a:p>
            <a:r>
              <a:rPr lang="en-US" dirty="0" smtClean="0"/>
              <a:t>Jacques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3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896" cy="5051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000" dirty="0" err="1" smtClean="0"/>
              <a:t>Chocoladekwaliteit</a:t>
            </a:r>
            <a:r>
              <a:rPr lang="en-US" sz="5000" dirty="0" smtClean="0"/>
              <a:t> </a:t>
            </a:r>
            <a:r>
              <a:rPr lang="en-US" sz="5000" dirty="0" err="1"/>
              <a:t>kan</a:t>
            </a:r>
            <a:r>
              <a:rPr lang="en-US" sz="5000" dirty="0"/>
              <a:t> </a:t>
            </a:r>
            <a:r>
              <a:rPr lang="en-US" sz="5000" dirty="0" err="1"/>
              <a:t>worden</a:t>
            </a:r>
            <a:r>
              <a:rPr lang="en-US" sz="5000" dirty="0"/>
              <a:t> </a:t>
            </a:r>
            <a:r>
              <a:rPr lang="en-US" sz="5000" dirty="0" err="1"/>
              <a:t>opgesplitst</a:t>
            </a:r>
            <a:r>
              <a:rPr lang="en-US" sz="5000" dirty="0"/>
              <a:t> in </a:t>
            </a:r>
            <a:r>
              <a:rPr lang="en-US" sz="5000" dirty="0" err="1"/>
              <a:t>vier</a:t>
            </a:r>
            <a:r>
              <a:rPr lang="en-US" sz="5000" dirty="0"/>
              <a:t> </a:t>
            </a:r>
            <a:r>
              <a:rPr lang="en-US" sz="5000" dirty="0" err="1"/>
              <a:t>sensorische</a:t>
            </a:r>
            <a:r>
              <a:rPr lang="en-US" sz="5000" dirty="0"/>
              <a:t> </a:t>
            </a:r>
            <a:r>
              <a:rPr lang="en-US" sz="5000" dirty="0" err="1"/>
              <a:t>domeinen</a:t>
            </a:r>
            <a:r>
              <a:rPr lang="en-US" sz="5000" dirty="0"/>
              <a:t>: </a:t>
            </a:r>
            <a:endParaRPr lang="en-US" sz="5000" dirty="0" smtClean="0"/>
          </a:p>
          <a:p>
            <a:r>
              <a:rPr lang="en-US" sz="5000" dirty="0" smtClean="0"/>
              <a:t>het </a:t>
            </a:r>
            <a:r>
              <a:rPr lang="en-US" sz="5000" dirty="0" err="1" smtClean="0"/>
              <a:t>uitzicht</a:t>
            </a:r>
            <a:r>
              <a:rPr lang="en-US" sz="5000" dirty="0" smtClean="0"/>
              <a:t> </a:t>
            </a:r>
          </a:p>
          <a:p>
            <a:r>
              <a:rPr lang="en-US" sz="5000" dirty="0"/>
              <a:t>h</a:t>
            </a:r>
            <a:r>
              <a:rPr lang="en-US" sz="5000" dirty="0" smtClean="0"/>
              <a:t>et aroma </a:t>
            </a:r>
          </a:p>
          <a:p>
            <a:r>
              <a:rPr lang="en-US" sz="5000" dirty="0"/>
              <a:t>d</a:t>
            </a:r>
            <a:r>
              <a:rPr lang="en-US" sz="5000" dirty="0" smtClean="0"/>
              <a:t>e </a:t>
            </a:r>
            <a:r>
              <a:rPr lang="en-US" sz="5000" dirty="0" err="1" smtClean="0"/>
              <a:t>textuur</a:t>
            </a:r>
            <a:endParaRPr lang="en-US" sz="5000" dirty="0"/>
          </a:p>
          <a:p>
            <a:r>
              <a:rPr lang="en-US" sz="5000" dirty="0" smtClean="0"/>
              <a:t>de </a:t>
            </a:r>
            <a:r>
              <a:rPr lang="en-US" sz="5000" dirty="0" err="1" smtClean="0"/>
              <a:t>smaak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Chocolade</a:t>
            </a:r>
            <a:r>
              <a:rPr lang="en-US" dirty="0" smtClean="0"/>
              <a:t> proeven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http://</a:t>
            </a:r>
            <a:r>
              <a:rPr lang="en-US" b="1" dirty="0" err="1"/>
              <a:t>choqoa.com</a:t>
            </a:r>
            <a:r>
              <a:rPr lang="en-US" b="1" dirty="0"/>
              <a:t>/shop/</a:t>
            </a:r>
            <a:r>
              <a:rPr lang="en-US" b="1" dirty="0" err="1"/>
              <a:t>chocolade</a:t>
            </a:r>
            <a:r>
              <a:rPr lang="en-US" b="1" dirty="0"/>
              <a:t>-proeven/</a:t>
            </a:r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err="1"/>
              <a:t>Kijken</a:t>
            </a:r>
            <a:endParaRPr lang="en-US" b="1" dirty="0"/>
          </a:p>
          <a:p>
            <a:r>
              <a:rPr lang="en-US" dirty="0"/>
              <a:t>De </a:t>
            </a:r>
            <a:r>
              <a:rPr lang="en-US" dirty="0" err="1"/>
              <a:t>kleuren</a:t>
            </a:r>
            <a:r>
              <a:rPr lang="en-US" dirty="0"/>
              <a:t> en </a:t>
            </a:r>
            <a:r>
              <a:rPr lang="en-US" dirty="0" err="1"/>
              <a:t>texturen</a:t>
            </a:r>
            <a:r>
              <a:rPr lang="en-US" dirty="0"/>
              <a:t> van </a:t>
            </a:r>
            <a:r>
              <a:rPr lang="en-US" dirty="0" err="1"/>
              <a:t>chocolade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in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gedaantes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stukje</a:t>
            </a:r>
            <a:r>
              <a:rPr lang="en-US" dirty="0"/>
              <a:t> </a:t>
            </a:r>
            <a:r>
              <a:rPr lang="en-US" dirty="0" err="1"/>
              <a:t>afbreekt</a:t>
            </a:r>
            <a:r>
              <a:rPr lang="en-US" dirty="0"/>
              <a:t>. Je </a:t>
            </a:r>
            <a:r>
              <a:rPr lang="en-US" dirty="0" err="1"/>
              <a:t>hebt</a:t>
            </a:r>
            <a:r>
              <a:rPr lang="en-US" dirty="0"/>
              <a:t> cacao van </a:t>
            </a:r>
            <a:r>
              <a:rPr lang="en-US" dirty="0" err="1"/>
              <a:t>diep</a:t>
            </a:r>
            <a:r>
              <a:rPr lang="en-US" dirty="0"/>
              <a:t> </a:t>
            </a:r>
            <a:r>
              <a:rPr lang="en-US" dirty="0" err="1"/>
              <a:t>donkerbruin</a:t>
            </a:r>
            <a:r>
              <a:rPr lang="en-US" dirty="0"/>
              <a:t> tot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bruinrood</a:t>
            </a:r>
            <a:r>
              <a:rPr lang="en-US" dirty="0"/>
              <a:t>, met </a:t>
            </a:r>
            <a:r>
              <a:rPr lang="en-US" dirty="0" err="1"/>
              <a:t>soms</a:t>
            </a:r>
            <a:r>
              <a:rPr lang="en-US" dirty="0"/>
              <a:t> brute en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zachte</a:t>
            </a:r>
            <a:r>
              <a:rPr lang="en-US" dirty="0"/>
              <a:t> </a:t>
            </a:r>
            <a:r>
              <a:rPr lang="en-US" dirty="0" err="1"/>
              <a:t>egale</a:t>
            </a:r>
            <a:r>
              <a:rPr lang="en-US" dirty="0"/>
              <a:t> </a:t>
            </a:r>
            <a:r>
              <a:rPr lang="en-US" dirty="0" err="1"/>
              <a:t>texturen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Ruiken</a:t>
            </a:r>
            <a:endParaRPr lang="en-US" b="1" dirty="0"/>
          </a:p>
          <a:p>
            <a:r>
              <a:rPr lang="en-US" dirty="0" err="1"/>
              <a:t>Hou</a:t>
            </a:r>
            <a:r>
              <a:rPr lang="en-US" dirty="0"/>
              <a:t> de </a:t>
            </a:r>
            <a:r>
              <a:rPr lang="en-US" dirty="0" err="1"/>
              <a:t>chocolade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je </a:t>
            </a:r>
            <a:r>
              <a:rPr lang="en-US" dirty="0" err="1"/>
              <a:t>neus</a:t>
            </a:r>
            <a:r>
              <a:rPr lang="en-US" dirty="0"/>
              <a:t> en </a:t>
            </a:r>
            <a:r>
              <a:rPr lang="en-US" dirty="0" err="1"/>
              <a:t>verken</a:t>
            </a:r>
            <a:r>
              <a:rPr lang="en-US" dirty="0"/>
              <a:t> de aroma’s die </a:t>
            </a:r>
            <a:r>
              <a:rPr lang="en-US" dirty="0" err="1"/>
              <a:t>vrijkomen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</a:t>
            </a:r>
            <a:r>
              <a:rPr lang="en-US" b="1" dirty="0" err="1"/>
              <a:t>Bijten</a:t>
            </a:r>
            <a:endParaRPr lang="en-US" b="1" dirty="0"/>
          </a:p>
          <a:p>
            <a:r>
              <a:rPr lang="en-US" dirty="0" err="1"/>
              <a:t>Neem</a:t>
            </a:r>
            <a:r>
              <a:rPr lang="en-US" dirty="0"/>
              <a:t> het </a:t>
            </a:r>
            <a:r>
              <a:rPr lang="en-US" dirty="0" err="1"/>
              <a:t>stuk</a:t>
            </a:r>
            <a:r>
              <a:rPr lang="en-US" dirty="0"/>
              <a:t> in je </a:t>
            </a:r>
            <a:r>
              <a:rPr lang="en-US" dirty="0" err="1"/>
              <a:t>mond</a:t>
            </a:r>
            <a:r>
              <a:rPr lang="en-US" dirty="0"/>
              <a:t> en </a:t>
            </a:r>
            <a:r>
              <a:rPr lang="en-US" dirty="0" err="1"/>
              <a:t>bijt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of twee de </a:t>
            </a:r>
            <a:r>
              <a:rPr lang="en-US" dirty="0" err="1"/>
              <a:t>chocolade</a:t>
            </a:r>
            <a:r>
              <a:rPr lang="en-US" dirty="0"/>
              <a:t> door, </a:t>
            </a:r>
            <a:r>
              <a:rPr lang="en-US" dirty="0" err="1"/>
              <a:t>verdeel</a:t>
            </a:r>
            <a:r>
              <a:rPr lang="en-US" dirty="0"/>
              <a:t> over je tong. </a:t>
            </a:r>
            <a:r>
              <a:rPr lang="en-US" dirty="0" err="1"/>
              <a:t>Voel</a:t>
            </a:r>
            <a:r>
              <a:rPr lang="en-US" dirty="0"/>
              <a:t> je die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smaak</a:t>
            </a:r>
            <a:r>
              <a:rPr lang="en-US" dirty="0"/>
              <a:t> </a:t>
            </a:r>
            <a:r>
              <a:rPr lang="en-US" dirty="0" err="1"/>
              <a:t>loskomen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err="1"/>
              <a:t>Smelten</a:t>
            </a:r>
            <a:endParaRPr lang="en-US" b="1" dirty="0"/>
          </a:p>
          <a:p>
            <a:r>
              <a:rPr lang="en-US" dirty="0" err="1"/>
              <a:t>Laat</a:t>
            </a:r>
            <a:r>
              <a:rPr lang="en-US" dirty="0"/>
              <a:t> de </a:t>
            </a:r>
            <a:r>
              <a:rPr lang="en-US" dirty="0" err="1"/>
              <a:t>chocolade</a:t>
            </a:r>
            <a:r>
              <a:rPr lang="en-US" dirty="0"/>
              <a:t> </a:t>
            </a:r>
            <a:r>
              <a:rPr lang="en-US" dirty="0" err="1"/>
              <a:t>zacht</a:t>
            </a:r>
            <a:r>
              <a:rPr lang="en-US" dirty="0"/>
              <a:t> </a:t>
            </a:r>
            <a:r>
              <a:rPr lang="en-US" dirty="0" err="1"/>
              <a:t>wegsmelten</a:t>
            </a:r>
            <a:r>
              <a:rPr lang="en-US" dirty="0"/>
              <a:t>, </a:t>
            </a:r>
            <a:r>
              <a:rPr lang="en-US" dirty="0" err="1"/>
              <a:t>kauw</a:t>
            </a:r>
            <a:r>
              <a:rPr lang="en-US" dirty="0"/>
              <a:t> </a:t>
            </a:r>
            <a:r>
              <a:rPr lang="en-US" dirty="0" err="1"/>
              <a:t>gerust</a:t>
            </a:r>
            <a:r>
              <a:rPr lang="en-US" dirty="0"/>
              <a:t>. </a:t>
            </a:r>
            <a:r>
              <a:rPr lang="en-US" dirty="0" err="1"/>
              <a:t>Ontdek</a:t>
            </a:r>
            <a:r>
              <a:rPr lang="en-US" dirty="0"/>
              <a:t> hoe de aroma’s </a:t>
            </a:r>
            <a:r>
              <a:rPr lang="en-US" dirty="0" err="1"/>
              <a:t>veranderen</a:t>
            </a:r>
            <a:r>
              <a:rPr lang="en-US" dirty="0"/>
              <a:t> hoe </a:t>
            </a:r>
            <a:r>
              <a:rPr lang="en-US" dirty="0" err="1"/>
              <a:t>meer</a:t>
            </a:r>
            <a:r>
              <a:rPr lang="en-US" dirty="0"/>
              <a:t> je </a:t>
            </a:r>
            <a:r>
              <a:rPr lang="en-US" dirty="0" err="1"/>
              <a:t>proeft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6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Overlegmoment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Vergelijk</a:t>
            </a:r>
            <a:r>
              <a:rPr lang="en-US" dirty="0" smtClean="0"/>
              <a:t>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proefervaring</a:t>
            </a:r>
            <a:r>
              <a:rPr lang="en-US" dirty="0" smtClean="0"/>
              <a:t> met die van 2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8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56" y="23978"/>
            <a:ext cx="5397946" cy="6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Sensoriële ervaringen uitdrukken in woorden.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Descriptoren </a:t>
            </a:r>
            <a:r>
              <a:rPr lang="nl-NL" dirty="0"/>
              <a:t>en neologismen voor voeding en drank.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itzicht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Kleur</a:t>
            </a:r>
            <a:endParaRPr lang="en-US" dirty="0" smtClean="0"/>
          </a:p>
          <a:p>
            <a:r>
              <a:rPr lang="en-US" dirty="0" smtClean="0"/>
              <a:t>Glans</a:t>
            </a:r>
          </a:p>
          <a:p>
            <a:r>
              <a:rPr lang="en-US" dirty="0" err="1" smtClean="0"/>
              <a:t>Korreligheid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breukvlak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Knak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Hardheid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Romigheid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Smeltgedrag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Mondgevoel: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	</a:t>
            </a:r>
            <a:r>
              <a:rPr lang="en-US" dirty="0" err="1" smtClean="0"/>
              <a:t>Zanderigheid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	</a:t>
            </a:r>
            <a:r>
              <a:rPr lang="en-US" dirty="0" err="1" smtClean="0"/>
              <a:t>Filmlaag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	</a:t>
            </a:r>
            <a:r>
              <a:rPr lang="en-US" dirty="0" err="1" smtClean="0"/>
              <a:t>Droogheid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	</a:t>
            </a:r>
            <a:r>
              <a:rPr lang="en-US" dirty="0" err="1" smtClean="0"/>
              <a:t>Nasmaak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9813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WIT</a:t>
            </a:r>
          </a:p>
          <a:p>
            <a:pPr marL="0" indent="0">
              <a:buNone/>
            </a:pPr>
            <a:r>
              <a:rPr lang="en-US" dirty="0" err="1" smtClean="0"/>
              <a:t>Vanille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Boter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Melk</a:t>
            </a:r>
            <a:r>
              <a:rPr lang="en-US" dirty="0"/>
              <a:t>/Room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Fruit </a:t>
            </a:r>
          </a:p>
          <a:p>
            <a:pPr marL="0" indent="0">
              <a:buNone/>
            </a:pPr>
            <a:r>
              <a:rPr lang="en-US" dirty="0" smtClean="0"/>
              <a:t>Honing </a:t>
            </a:r>
          </a:p>
          <a:p>
            <a:pPr marL="0" indent="0">
              <a:buNone/>
            </a:pPr>
            <a:r>
              <a:rPr lang="en-US" dirty="0" err="1" smtClean="0"/>
              <a:t>Karamel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Suiker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937" y="1506047"/>
            <a:ext cx="182328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FONDANT</a:t>
            </a:r>
          </a:p>
          <a:p>
            <a:pPr marL="0" indent="0">
              <a:buNone/>
            </a:pPr>
            <a:r>
              <a:rPr lang="en-US" dirty="0" smtClean="0"/>
              <a:t>Cacao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Koﬃe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Grond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Hout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Plantaardig</a:t>
            </a:r>
            <a:r>
              <a:rPr lang="en-US" dirty="0"/>
              <a:t> (</a:t>
            </a:r>
            <a:r>
              <a:rPr lang="en-US" dirty="0" err="1"/>
              <a:t>gras</a:t>
            </a:r>
            <a:r>
              <a:rPr lang="en-US" dirty="0"/>
              <a:t>, </a:t>
            </a:r>
            <a:r>
              <a:rPr lang="en-US" dirty="0" err="1"/>
              <a:t>mos</a:t>
            </a:r>
            <a:r>
              <a:rPr lang="en-US" dirty="0"/>
              <a:t>, </a:t>
            </a:r>
            <a:r>
              <a:rPr lang="en-US" dirty="0" err="1"/>
              <a:t>hooi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Fruit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Noten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59360" y="1720033"/>
            <a:ext cx="18232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MELK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Cacao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Fruit 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Karamel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Hout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err="1" smtClean="0"/>
              <a:t>Koﬃe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Noten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Room/</a:t>
            </a:r>
            <a:r>
              <a:rPr lang="en-US" dirty="0" err="1" smtClean="0"/>
              <a:t>Melk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Vanille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Tabak</a:t>
            </a:r>
            <a:r>
              <a:rPr lang="en-US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0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861" y="1600200"/>
            <a:ext cx="211325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MELK</a:t>
            </a:r>
          </a:p>
          <a:p>
            <a:pPr marL="0" indent="0">
              <a:buNone/>
            </a:pPr>
            <a:r>
              <a:rPr lang="en-US" dirty="0" err="1"/>
              <a:t>Karamel</a:t>
            </a:r>
            <a:r>
              <a:rPr lang="en-US" dirty="0"/>
              <a:t> Fruit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Melk</a:t>
            </a:r>
            <a:r>
              <a:rPr lang="en-US" dirty="0"/>
              <a:t>/Room Cacao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Noten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Hout</a:t>
            </a:r>
            <a:r>
              <a:rPr lang="en-US" dirty="0" smtClean="0"/>
              <a:t> </a:t>
            </a:r>
            <a:r>
              <a:rPr lang="en-US" dirty="0" err="1"/>
              <a:t>Marsepein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071" y="1600200"/>
            <a:ext cx="191400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FONDANT</a:t>
            </a:r>
          </a:p>
          <a:p>
            <a:pPr marL="0" indent="0">
              <a:buNone/>
            </a:pPr>
            <a:r>
              <a:rPr lang="en-US" dirty="0"/>
              <a:t>Cacao</a:t>
            </a:r>
          </a:p>
          <a:p>
            <a:pPr marL="0" indent="0">
              <a:buNone/>
            </a:pPr>
            <a:r>
              <a:rPr lang="en-US" dirty="0" err="1" smtClean="0"/>
              <a:t>Koﬃe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Tabac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Hout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Fruit</a:t>
            </a:r>
          </a:p>
          <a:p>
            <a:pPr marL="0" indent="0">
              <a:buNone/>
            </a:pPr>
            <a:r>
              <a:rPr lang="en-US" dirty="0" err="1" smtClean="0"/>
              <a:t>Grond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21132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WIT</a:t>
            </a:r>
          </a:p>
          <a:p>
            <a:pPr marL="0" indent="0">
              <a:buFont typeface="Arial"/>
              <a:buNone/>
            </a:pPr>
            <a:r>
              <a:rPr lang="en-US" smtClean="0"/>
              <a:t>Vanille </a:t>
            </a:r>
          </a:p>
          <a:p>
            <a:pPr marL="0" indent="0">
              <a:buFont typeface="Arial"/>
              <a:buNone/>
            </a:pPr>
            <a:r>
              <a:rPr lang="en-US" smtClean="0"/>
              <a:t>Boter </a:t>
            </a:r>
          </a:p>
          <a:p>
            <a:pPr marL="0" indent="0">
              <a:buFont typeface="Arial"/>
              <a:buNone/>
            </a:pPr>
            <a:r>
              <a:rPr lang="en-US" smtClean="0"/>
              <a:t>Melk/Room Karamel Fruit </a:t>
            </a:r>
          </a:p>
          <a:p>
            <a:pPr marL="0" indent="0">
              <a:buFont typeface="Arial"/>
              <a:buNone/>
            </a:pPr>
            <a:r>
              <a:rPr lang="en-US" smtClean="0"/>
              <a:t>Honing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3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448"/>
          </a:xfrm>
        </p:spPr>
        <p:txBody>
          <a:bodyPr/>
          <a:lstStyle/>
          <a:p>
            <a:r>
              <a:rPr lang="en-US" dirty="0" err="1" smtClean="0"/>
              <a:t>Aromawiel</a:t>
            </a:r>
            <a:r>
              <a:rPr lang="en-US" dirty="0" smtClean="0"/>
              <a:t> </a:t>
            </a:r>
            <a:r>
              <a:rPr lang="en-US" dirty="0" err="1" smtClean="0"/>
              <a:t>fondantchocolade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3" y="952448"/>
            <a:ext cx="7408783" cy="590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45" y="1118748"/>
            <a:ext cx="1587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Cacao</a:t>
            </a:r>
          </a:p>
          <a:p>
            <a:r>
              <a:rPr lang="en-US" dirty="0"/>
              <a:t>d</a:t>
            </a:r>
            <a:r>
              <a:rPr lang="en-US" dirty="0" smtClean="0"/>
              <a:t>rop</a:t>
            </a:r>
          </a:p>
          <a:p>
            <a:r>
              <a:rPr lang="en-US" dirty="0" smtClean="0"/>
              <a:t>Fruit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rond</a:t>
            </a:r>
            <a:endParaRPr lang="en-US" dirty="0" smtClean="0"/>
          </a:p>
          <a:p>
            <a:r>
              <a:rPr lang="en-US" dirty="0" err="1"/>
              <a:t>h</a:t>
            </a:r>
            <a:r>
              <a:rPr lang="en-US" dirty="0" err="1" smtClean="0"/>
              <a:t>out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offie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eder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oten</a:t>
            </a:r>
            <a:endParaRPr lang="en-US" dirty="0" smtClean="0"/>
          </a:p>
          <a:p>
            <a:r>
              <a:rPr lang="en-US" dirty="0" err="1" smtClean="0"/>
              <a:t>planten</a:t>
            </a:r>
            <a:endParaRPr lang="en-US" dirty="0" smtClean="0"/>
          </a:p>
          <a:p>
            <a:r>
              <a:rPr lang="en-US" dirty="0" err="1" smtClean="0"/>
              <a:t>tabak</a:t>
            </a:r>
            <a:endParaRPr lang="en-US" dirty="0" smtClean="0"/>
          </a:p>
          <a:p>
            <a:r>
              <a:rPr lang="en-US" dirty="0" smtClean="0"/>
              <a:t>thee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Uitzicht</a:t>
            </a:r>
            <a:r>
              <a:rPr lang="en-US" dirty="0" smtClean="0"/>
              <a:t> en </a:t>
            </a:r>
            <a:r>
              <a:rPr lang="en-US" dirty="0" err="1" smtClean="0"/>
              <a:t>textuurwiel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52614"/>
            <a:ext cx="9143999" cy="3888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64" y="274638"/>
            <a:ext cx="1708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Gelaagdheid</a:t>
            </a:r>
            <a:endParaRPr lang="en-US" dirty="0" smtClean="0"/>
          </a:p>
          <a:p>
            <a:r>
              <a:rPr lang="en-US" dirty="0" err="1" smtClean="0"/>
              <a:t>Korreligheid</a:t>
            </a:r>
            <a:endParaRPr lang="en-US" dirty="0" smtClean="0"/>
          </a:p>
          <a:p>
            <a:r>
              <a:rPr lang="en-US" dirty="0" smtClean="0"/>
              <a:t>Glans</a:t>
            </a:r>
          </a:p>
          <a:p>
            <a:r>
              <a:rPr lang="en-US" dirty="0" err="1" smtClean="0"/>
              <a:t>Kleur</a:t>
            </a:r>
            <a:endParaRPr lang="en-US" dirty="0" smtClean="0"/>
          </a:p>
          <a:p>
            <a:r>
              <a:rPr lang="en-US" dirty="0" err="1" smtClean="0"/>
              <a:t>gladheid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8700" y="222250"/>
            <a:ext cx="16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Filmlaag</a:t>
            </a:r>
            <a:endParaRPr lang="en-US" dirty="0" smtClean="0"/>
          </a:p>
          <a:p>
            <a:r>
              <a:rPr lang="en-US" dirty="0" err="1" smtClean="0"/>
              <a:t>Droogheid</a:t>
            </a:r>
            <a:endParaRPr lang="en-US" dirty="0" smtClean="0"/>
          </a:p>
          <a:p>
            <a:r>
              <a:rPr lang="en-US" dirty="0" err="1" smtClean="0"/>
              <a:t>Hardheid</a:t>
            </a:r>
            <a:endParaRPr lang="en-US" dirty="0" smtClean="0"/>
          </a:p>
          <a:p>
            <a:r>
              <a:rPr lang="en-US" dirty="0" err="1" smtClean="0"/>
              <a:t>zanderiheid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1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17" y="589610"/>
            <a:ext cx="8010167" cy="69266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6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Aromawiel</a:t>
            </a:r>
            <a:r>
              <a:rPr lang="en-US" dirty="0" smtClean="0"/>
              <a:t> </a:t>
            </a:r>
            <a:r>
              <a:rPr lang="en-US" dirty="0" err="1" smtClean="0"/>
              <a:t>melkchocolade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38667"/>
            <a:ext cx="1185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</a:t>
            </a:r>
          </a:p>
          <a:p>
            <a:r>
              <a:rPr lang="en-US" dirty="0" err="1" smtClean="0"/>
              <a:t>Kokos</a:t>
            </a:r>
            <a:endParaRPr lang="en-US" dirty="0" smtClean="0"/>
          </a:p>
          <a:p>
            <a:r>
              <a:rPr lang="en-US" dirty="0" smtClean="0"/>
              <a:t>Fruit</a:t>
            </a:r>
          </a:p>
          <a:p>
            <a:r>
              <a:rPr lang="en-US" dirty="0" err="1" smtClean="0"/>
              <a:t>Noten</a:t>
            </a:r>
            <a:endParaRPr lang="en-US" dirty="0" smtClean="0"/>
          </a:p>
          <a:p>
            <a:r>
              <a:rPr lang="en-US" dirty="0" smtClean="0"/>
              <a:t>Honing</a:t>
            </a:r>
          </a:p>
          <a:p>
            <a:r>
              <a:rPr lang="en-US" dirty="0" smtClean="0"/>
              <a:t>Room/</a:t>
            </a:r>
            <a:r>
              <a:rPr lang="en-US" dirty="0" err="1" smtClean="0"/>
              <a:t>melk</a:t>
            </a:r>
            <a:endParaRPr lang="en-US" dirty="0" smtClean="0"/>
          </a:p>
          <a:p>
            <a:r>
              <a:rPr lang="en-US" dirty="0" err="1" smtClean="0"/>
              <a:t>Karamel</a:t>
            </a:r>
            <a:endParaRPr lang="en-US" dirty="0" smtClean="0"/>
          </a:p>
          <a:p>
            <a:r>
              <a:rPr lang="en-US" dirty="0" err="1" smtClean="0"/>
              <a:t>Koffie</a:t>
            </a:r>
            <a:endParaRPr lang="en-US" dirty="0" smtClean="0"/>
          </a:p>
          <a:p>
            <a:r>
              <a:rPr lang="en-US" dirty="0" smtClean="0"/>
              <a:t>Cacao</a:t>
            </a:r>
          </a:p>
          <a:p>
            <a:r>
              <a:rPr lang="en-US" dirty="0" err="1" smtClean="0"/>
              <a:t>Tabak</a:t>
            </a:r>
            <a:endParaRPr lang="en-US" dirty="0" smtClean="0"/>
          </a:p>
          <a:p>
            <a:r>
              <a:rPr lang="en-US" dirty="0" err="1" smtClean="0"/>
              <a:t>Hout</a:t>
            </a:r>
            <a:endParaRPr lang="en-US" dirty="0" smtClean="0"/>
          </a:p>
          <a:p>
            <a:r>
              <a:rPr lang="en-US" dirty="0" err="1" smtClean="0"/>
              <a:t>vanille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5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Chocolade</a:t>
            </a:r>
            <a:r>
              <a:rPr lang="en-US" dirty="0" smtClean="0"/>
              <a:t>: </a:t>
            </a:r>
            <a:r>
              <a:rPr lang="en-US" dirty="0" err="1" smtClean="0"/>
              <a:t>masterproef</a:t>
            </a:r>
            <a:r>
              <a:rPr lang="en-US" dirty="0" smtClean="0"/>
              <a:t> </a:t>
            </a:r>
            <a:r>
              <a:rPr lang="en-US" dirty="0" err="1" smtClean="0"/>
              <a:t>UGEnt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http://lib.ugent.be/fulltxt/RUG01/001/894/452/RUG01-</a:t>
            </a:r>
            <a:r>
              <a:rPr lang="sv-SE" dirty="0" smtClean="0">
                <a:hlinkClick r:id="rId2"/>
              </a:rPr>
              <a:t>001894452_2012_0001_AC.pdf</a:t>
            </a: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4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verdeling</a:t>
            </a:r>
            <a:r>
              <a:rPr lang="en-US" dirty="0" smtClean="0"/>
              <a:t> van het </a:t>
            </a:r>
            <a:r>
              <a:rPr lang="en-US" dirty="0" err="1" smtClean="0"/>
              <a:t>taalwerk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Putnam’s </a:t>
            </a:r>
            <a:r>
              <a:rPr lang="en-US" dirty="0"/>
              <a:t>(1975</a:t>
            </a:r>
            <a:r>
              <a:rPr lang="en-US" dirty="0" smtClean="0"/>
              <a:t>) </a:t>
            </a:r>
            <a:r>
              <a:rPr lang="en-US" dirty="0" err="1" smtClean="0"/>
              <a:t>hypothese</a:t>
            </a:r>
            <a:r>
              <a:rPr lang="en-US" dirty="0" smtClean="0"/>
              <a:t> van “division </a:t>
            </a:r>
            <a:r>
              <a:rPr lang="en-US" dirty="0"/>
              <a:t>of linguistic </a:t>
            </a:r>
            <a:r>
              <a:rPr lang="en-US" dirty="0" err="1" smtClean="0"/>
              <a:t>labour</a:t>
            </a:r>
            <a:r>
              <a:rPr lang="en-US" dirty="0" smtClean="0"/>
              <a:t>”: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nl-NL" dirty="0" smtClean="0"/>
              <a:t>Wie deel uitmaken van een maatschappij onderhandelen over de betekenis van de woorden die ze gebruiken </a:t>
            </a:r>
          </a:p>
          <a:p>
            <a:r>
              <a:rPr lang="nl-NL" dirty="0" smtClean="0"/>
              <a:t>Een meerderheid van de taalgebruikers associëren woorden slechts met vage ‘‘stereotypes’’ die volstaan om elkaar te begrijpen. </a:t>
            </a:r>
          </a:p>
          <a:p>
            <a:r>
              <a:rPr lang="nl-NL" dirty="0" smtClean="0"/>
              <a:t>Maar als er twijfel is en opheldering noodzakelijk lijkt laten ze de eindbeslissing over aan die leden van de maatschappij die de status van “expert” hebben.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dirty="0"/>
              <a:t>. Smith et al. / Appetite 63 (2013) 129–140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Emergent 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verspreid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dirty="0" err="1" smtClean="0"/>
              <a:t>woorden</a:t>
            </a:r>
            <a:r>
              <a:rPr lang="en-US" dirty="0" smtClean="0"/>
              <a:t>/</a:t>
            </a:r>
            <a:r>
              <a:rPr lang="en-US" dirty="0" err="1" smtClean="0"/>
              <a:t>termen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onderhandeld</a:t>
            </a:r>
            <a:r>
              <a:rPr lang="en-US" dirty="0" smtClean="0"/>
              <a:t> door </a:t>
            </a:r>
            <a:r>
              <a:rPr lang="en-US" dirty="0" err="1" smtClean="0"/>
              <a:t>taalgebruikers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/>
              <a:t>According to the </a:t>
            </a:r>
            <a:r>
              <a:rPr lang="en-US" sz="2800" i="1" dirty="0" smtClean="0"/>
              <a:t>Distributed Cognition (DC) </a:t>
            </a:r>
            <a:r>
              <a:rPr lang="en-US" sz="2800" i="1" dirty="0"/>
              <a:t>approach, cognition is a relational process in which meaning and intentions are emergent products of social interaction, and in most situations they can be viewed as a kind of distributed phenomenon rather than as individual private mental acts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Lindblom</a:t>
            </a:r>
            <a:r>
              <a:rPr lang="en-US" sz="2000" dirty="0"/>
              <a:t>, J (2015) </a:t>
            </a:r>
            <a:r>
              <a:rPr lang="en-US" sz="2000" dirty="0" smtClean="0"/>
              <a:t>“Meaning</a:t>
            </a:r>
            <a:r>
              <a:rPr lang="en-US" sz="2000" dirty="0"/>
              <a:t>-making as a socially distributed and embodied practice</a:t>
            </a:r>
            <a:r>
              <a:rPr lang="en-US" sz="2000" dirty="0" smtClean="0"/>
              <a:t>.” </a:t>
            </a:r>
            <a:r>
              <a:rPr lang="en-US" sz="2000" dirty="0"/>
              <a:t>In: </a:t>
            </a:r>
            <a:r>
              <a:rPr lang="en-US" sz="2000" i="1" dirty="0"/>
              <a:t>Aesthetics and the Embodied Mind: Beyond Art Theory and the Cartesian Mind- Body Dichotomy</a:t>
            </a:r>
            <a:r>
              <a:rPr lang="en-US" sz="2000" dirty="0"/>
              <a:t> / [</a:t>
            </a:r>
            <a:r>
              <a:rPr lang="en-US" sz="2000" dirty="0" err="1"/>
              <a:t>ed</a:t>
            </a:r>
            <a:r>
              <a:rPr lang="en-US" sz="2000" dirty="0"/>
              <a:t>] </a:t>
            </a:r>
            <a:r>
              <a:rPr lang="en-US" sz="2000" dirty="0" err="1"/>
              <a:t>Alfonsina</a:t>
            </a:r>
            <a:r>
              <a:rPr lang="en-US" sz="2000" dirty="0"/>
              <a:t> </a:t>
            </a:r>
            <a:r>
              <a:rPr lang="en-US" sz="2000" dirty="0" err="1"/>
              <a:t>Scarinzi</a:t>
            </a:r>
            <a:r>
              <a:rPr lang="en-US" sz="2000" dirty="0"/>
              <a:t>, </a:t>
            </a:r>
            <a:r>
              <a:rPr lang="en-US" sz="2000" dirty="0" smtClean="0"/>
              <a:t>Springer, the </a:t>
            </a:r>
            <a:r>
              <a:rPr lang="en-US" sz="2000" dirty="0"/>
              <a:t>Netherlands, </a:t>
            </a:r>
            <a:r>
              <a:rPr lang="en-US" sz="2000" dirty="0" smtClean="0"/>
              <a:t>2015: </a:t>
            </a:r>
            <a:r>
              <a:rPr lang="en-US" sz="2000" dirty="0"/>
              <a:t>3-19. </a:t>
            </a:r>
          </a:p>
        </p:txBody>
      </p:sp>
    </p:spTree>
    <p:extLst>
      <p:ext uri="{BB962C8B-B14F-4D97-AF65-F5344CB8AC3E}">
        <p14:creationId xmlns:p14="http://schemas.microsoft.com/office/powerpoint/2010/main" val="197997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0471" y="499864"/>
            <a:ext cx="4870824" cy="295088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  van </a:t>
            </a:r>
            <a:r>
              <a:rPr lang="en-US" sz="2400" dirty="0" err="1" smtClean="0"/>
              <a:t>zintuigen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</a:t>
            </a:r>
            <a:r>
              <a:rPr lang="en-US" sz="2400" dirty="0" err="1" smtClean="0"/>
              <a:t>woorden</a:t>
            </a:r>
            <a:endParaRPr lang="en-US" sz="2400" dirty="0"/>
          </a:p>
        </p:txBody>
      </p:sp>
      <p:sp>
        <p:nvSpPr>
          <p:cNvPr id="7" name="Explosion 2 6"/>
          <p:cNvSpPr/>
          <p:nvPr/>
        </p:nvSpPr>
        <p:spPr>
          <a:xfrm>
            <a:off x="1018411" y="3450747"/>
            <a:ext cx="5037941" cy="32639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Descriptoren</a:t>
            </a:r>
            <a:r>
              <a:rPr lang="en-US" sz="2400" dirty="0" smtClean="0"/>
              <a:t> en </a:t>
            </a:r>
            <a:r>
              <a:rPr lang="en-US" sz="2400" dirty="0" err="1" smtClean="0"/>
              <a:t>neologismen</a:t>
            </a:r>
            <a:endParaRPr lang="en-US" sz="2400" dirty="0"/>
          </a:p>
        </p:txBody>
      </p:sp>
      <p:sp>
        <p:nvSpPr>
          <p:cNvPr id="11" name="Explosion 1 10"/>
          <p:cNvSpPr/>
          <p:nvPr/>
        </p:nvSpPr>
        <p:spPr>
          <a:xfrm>
            <a:off x="4327173" y="797858"/>
            <a:ext cx="4870824" cy="295088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  </a:t>
            </a:r>
            <a:r>
              <a:rPr lang="en-US" sz="2400" dirty="0" err="1" smtClean="0"/>
              <a:t>beschrijven</a:t>
            </a:r>
            <a:r>
              <a:rPr lang="en-US" sz="2400" dirty="0" smtClean="0"/>
              <a:t> </a:t>
            </a:r>
            <a:r>
              <a:rPr lang="en-US" sz="2400" dirty="0" err="1" smtClean="0"/>
              <a:t>wat</a:t>
            </a:r>
            <a:r>
              <a:rPr lang="en-US" sz="2400" dirty="0" smtClean="0"/>
              <a:t> je </a:t>
            </a:r>
            <a:r>
              <a:rPr lang="en-US" sz="2400" dirty="0" err="1" smtClean="0"/>
              <a:t>proeft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91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235200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02000" cy="2358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0"/>
            <a:ext cx="3302000" cy="2358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7100" y="558800"/>
            <a:ext cx="214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Onderhandelen</a:t>
            </a:r>
            <a:r>
              <a:rPr lang="en-US" sz="2000" b="1" dirty="0" smtClean="0"/>
              <a:t> over  </a:t>
            </a:r>
            <a:r>
              <a:rPr lang="en-US" sz="2000" b="1" dirty="0" err="1" smtClean="0"/>
              <a:t>terminologie</a:t>
            </a:r>
            <a:endParaRPr lang="en-US" sz="2000" b="1" dirty="0"/>
          </a:p>
        </p:txBody>
      </p:sp>
      <p:sp>
        <p:nvSpPr>
          <p:cNvPr id="6" name="Down Arrow 5"/>
          <p:cNvSpPr/>
          <p:nvPr/>
        </p:nvSpPr>
        <p:spPr>
          <a:xfrm>
            <a:off x="3975100" y="1384300"/>
            <a:ext cx="1206500" cy="723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6468151" y="2710617"/>
            <a:ext cx="2024303" cy="1320802"/>
          </a:xfrm>
          <a:prstGeom prst="bentConnector3">
            <a:avLst>
              <a:gd name="adj1" fmla="val 318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V="1">
            <a:off x="267373" y="3132890"/>
            <a:ext cx="2437052" cy="106680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Lexicons van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Lexicons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gestandardiseerde</a:t>
            </a:r>
            <a:r>
              <a:rPr lang="en-US" dirty="0" smtClean="0"/>
              <a:t> </a:t>
            </a:r>
            <a:r>
              <a:rPr lang="en-US" dirty="0" err="1" smtClean="0"/>
              <a:t>woordenschatlijsten</a:t>
            </a:r>
            <a:r>
              <a:rPr lang="en-US" dirty="0" smtClean="0"/>
              <a:t> die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objectief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de </a:t>
            </a:r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r>
              <a:rPr lang="en-US" dirty="0" smtClean="0"/>
              <a:t> van </a:t>
            </a:r>
            <a:r>
              <a:rPr lang="en-US" dirty="0" err="1" smtClean="0"/>
              <a:t>consumenten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beschrijven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Lexicons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door panels van </a:t>
            </a:r>
            <a:r>
              <a:rPr lang="en-US" dirty="0" err="1" smtClean="0"/>
              <a:t>specialisten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beschrijven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77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Descriptief</a:t>
            </a:r>
            <a:r>
              <a:rPr lang="en-US" dirty="0" smtClean="0"/>
              <a:t> </a:t>
            </a:r>
            <a:r>
              <a:rPr lang="en-US" dirty="0" err="1" smtClean="0"/>
              <a:t>profileren</a:t>
            </a:r>
            <a:r>
              <a:rPr lang="en-US" dirty="0" smtClean="0"/>
              <a:t> van </a:t>
            </a:r>
            <a:r>
              <a:rPr lang="en-US" dirty="0" err="1" smtClean="0"/>
              <a:t>voeding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evaluatie</a:t>
            </a:r>
            <a:r>
              <a:rPr lang="en-US" dirty="0" smtClean="0"/>
              <a:t> van de </a:t>
            </a:r>
            <a:r>
              <a:rPr lang="en-US" dirty="0" err="1" smtClean="0"/>
              <a:t>kwalitatieve</a:t>
            </a:r>
            <a:r>
              <a:rPr lang="en-US" dirty="0" smtClean="0"/>
              <a:t> en </a:t>
            </a:r>
            <a:r>
              <a:rPr lang="en-US" dirty="0" err="1" smtClean="0"/>
              <a:t>kwantitatieve</a:t>
            </a:r>
            <a:r>
              <a:rPr lang="en-US" dirty="0" smtClean="0"/>
              <a:t> </a:t>
            </a:r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product door </a:t>
            </a:r>
            <a:r>
              <a:rPr lang="en-US" dirty="0" err="1" smtClean="0"/>
              <a:t>een</a:t>
            </a:r>
            <a:r>
              <a:rPr lang="en-US" dirty="0" smtClean="0"/>
              <a:t> of </a:t>
            </a:r>
            <a:r>
              <a:rPr lang="en-US" dirty="0"/>
              <a:t>panel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methodes</a:t>
            </a:r>
            <a:r>
              <a:rPr lang="en-US" dirty="0"/>
              <a:t> </a:t>
            </a:r>
            <a:r>
              <a:rPr lang="en-US" dirty="0" err="1" smtClean="0"/>
              <a:t>waaronder</a:t>
            </a:r>
            <a:r>
              <a:rPr lang="en-US" dirty="0" smtClean="0"/>
              <a:t> de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verbale</a:t>
            </a:r>
            <a:r>
              <a:rPr lang="en-US" dirty="0" smtClean="0"/>
              <a:t> </a:t>
            </a:r>
            <a:r>
              <a:rPr lang="en-US" dirty="0" err="1" smtClean="0"/>
              <a:t>methodes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0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Descriptieve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Door een klein aantal panelleden die de kwaliteit bepalen. </a:t>
            </a:r>
          </a:p>
          <a:p>
            <a:r>
              <a:rPr lang="nl-NL" dirty="0" smtClean="0"/>
              <a:t>De eerste stap bestaat uit familiariseren en het ontwikkelen van een lexicon. </a:t>
            </a:r>
          </a:p>
          <a:p>
            <a:r>
              <a:rPr lang="nl-NL" dirty="0" smtClean="0"/>
              <a:t>De tweede stap bestaat uit de training van de  panelleden.</a:t>
            </a:r>
          </a:p>
          <a:p>
            <a:r>
              <a:rPr lang="nl-NL" dirty="0" smtClean="0"/>
              <a:t>De derde stap bestaat uit het beoordelen van producten op basis van elk descriptief attribuut op een intensiteitsschaal.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 smtClean="0"/>
              <a:t>Valentin</a:t>
            </a:r>
            <a:r>
              <a:rPr lang="en-US" sz="1900" dirty="0"/>
              <a:t>, Dominique et al. “Quick and dirty but still pretty good: A review of new descriptive methods in food science.” </a:t>
            </a:r>
            <a:r>
              <a:rPr lang="en-US" sz="1900" i="1" dirty="0"/>
              <a:t>International Journal of Food Science and Technology</a:t>
            </a:r>
            <a:r>
              <a:rPr lang="en-US" sz="1900" dirty="0"/>
              <a:t> 2012 : 1563-1578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Descriptoren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6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Chablis 2012 </a:t>
            </a:r>
            <a:r>
              <a:rPr lang="en-US" b="1" i="1" dirty="0" err="1"/>
              <a:t>Domaine</a:t>
            </a:r>
            <a:r>
              <a:rPr lang="en-US" b="1" i="1" dirty="0"/>
              <a:t> Nathalie en Gilles </a:t>
            </a:r>
            <a:r>
              <a:rPr lang="en-US" b="1" i="1" dirty="0" err="1"/>
              <a:t>Fèvre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00" y="1689100"/>
            <a:ext cx="6032500" cy="4525963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dirty="0" err="1" smtClean="0"/>
              <a:t>Lichtgeel</a:t>
            </a:r>
            <a:r>
              <a:rPr lang="en-US" dirty="0"/>
              <a:t>,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bleek</a:t>
            </a:r>
            <a:r>
              <a:rPr lang="en-US" dirty="0"/>
              <a:t>, </a:t>
            </a:r>
            <a:r>
              <a:rPr lang="en-US" dirty="0" err="1"/>
              <a:t>voorkomen</a:t>
            </a:r>
            <a:r>
              <a:rPr lang="en-US" dirty="0"/>
              <a:t>.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aangenaam</a:t>
            </a:r>
            <a:r>
              <a:rPr lang="en-US" dirty="0"/>
              <a:t> en </a:t>
            </a:r>
            <a:r>
              <a:rPr lang="en-US" dirty="0" err="1"/>
              <a:t>fris</a:t>
            </a:r>
            <a:r>
              <a:rPr lang="en-US" dirty="0"/>
              <a:t> </a:t>
            </a:r>
            <a:r>
              <a:rPr lang="en-US" dirty="0" err="1"/>
              <a:t>neusje</a:t>
            </a:r>
            <a:r>
              <a:rPr lang="en-US" dirty="0"/>
              <a:t> met </a:t>
            </a:r>
            <a:r>
              <a:rPr lang="en-US" dirty="0" err="1"/>
              <a:t>hinten</a:t>
            </a:r>
            <a:r>
              <a:rPr lang="en-US" dirty="0"/>
              <a:t> van </a:t>
            </a:r>
            <a:r>
              <a:rPr lang="en-US" dirty="0" err="1"/>
              <a:t>ananas</a:t>
            </a:r>
            <a:r>
              <a:rPr lang="en-US" dirty="0"/>
              <a:t>, peer, </a:t>
            </a:r>
            <a:r>
              <a:rPr lang="en-US" dirty="0" err="1"/>
              <a:t>citronelle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prettige</a:t>
            </a:r>
            <a:r>
              <a:rPr lang="en-US" dirty="0"/>
              <a:t> </a:t>
            </a:r>
            <a:r>
              <a:rPr lang="en-US" dirty="0" err="1"/>
              <a:t>kennismaking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chablis</a:t>
            </a:r>
            <a:r>
              <a:rPr lang="en-US" dirty="0"/>
              <a:t>; qua </a:t>
            </a:r>
            <a:r>
              <a:rPr lang="en-US" dirty="0" err="1"/>
              <a:t>smaak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wijn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fijne</a:t>
            </a:r>
            <a:r>
              <a:rPr lang="en-US" dirty="0"/>
              <a:t> </a:t>
            </a:r>
            <a:r>
              <a:rPr lang="en-US" dirty="0" err="1"/>
              <a:t>aanzet</a:t>
            </a:r>
            <a:r>
              <a:rPr lang="en-US" dirty="0"/>
              <a:t> en in de </a:t>
            </a:r>
            <a:r>
              <a:rPr lang="en-US" dirty="0" err="1"/>
              <a:t>mondvullende</a:t>
            </a:r>
            <a:r>
              <a:rPr lang="en-US" dirty="0"/>
              <a:t> </a:t>
            </a:r>
            <a:r>
              <a:rPr lang="en-US" dirty="0" err="1"/>
              <a:t>middensmaak</a:t>
            </a:r>
            <a:r>
              <a:rPr lang="en-US" dirty="0"/>
              <a:t> </a:t>
            </a:r>
            <a:r>
              <a:rPr lang="en-US" dirty="0" err="1"/>
              <a:t>herkent</a:t>
            </a:r>
            <a:r>
              <a:rPr lang="en-US" dirty="0"/>
              <a:t> men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kenmerken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geurwaarneming</a:t>
            </a:r>
            <a:r>
              <a:rPr lang="en-US" dirty="0"/>
              <a:t>; </a:t>
            </a:r>
            <a:r>
              <a:rPr lang="en-US" dirty="0" err="1"/>
              <a:t>frisse</a:t>
            </a:r>
            <a:r>
              <a:rPr lang="en-US" dirty="0"/>
              <a:t> </a:t>
            </a:r>
            <a:r>
              <a:rPr lang="en-US" dirty="0" err="1"/>
              <a:t>zuren</a:t>
            </a:r>
            <a:r>
              <a:rPr lang="en-US" dirty="0"/>
              <a:t>, </a:t>
            </a:r>
            <a:r>
              <a:rPr lang="en-US" sz="3500" b="1" dirty="0" err="1">
                <a:solidFill>
                  <a:srgbClr val="FF0000"/>
                </a:solidFill>
              </a:rPr>
              <a:t>mooie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mineraliteit</a:t>
            </a:r>
            <a:r>
              <a:rPr lang="en-US" dirty="0"/>
              <a:t> , de </a:t>
            </a:r>
            <a:r>
              <a:rPr lang="en-US" dirty="0" err="1"/>
              <a:t>nodige</a:t>
            </a:r>
            <a:r>
              <a:rPr lang="en-US" dirty="0"/>
              <a:t> </a:t>
            </a:r>
            <a:r>
              <a:rPr lang="en-US" dirty="0" err="1"/>
              <a:t>vettigheid</a:t>
            </a:r>
            <a:r>
              <a:rPr lang="en-US" dirty="0"/>
              <a:t> en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sappige</a:t>
            </a:r>
            <a:r>
              <a:rPr lang="en-US" dirty="0"/>
              <a:t> </a:t>
            </a:r>
            <a:r>
              <a:rPr lang="en-US" dirty="0" err="1"/>
              <a:t>afdronk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chablis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behoorlijke</a:t>
            </a:r>
            <a:r>
              <a:rPr lang="en-US" dirty="0"/>
              <a:t> en </a:t>
            </a:r>
            <a:r>
              <a:rPr lang="en-US" dirty="0" err="1"/>
              <a:t>genietbare</a:t>
            </a:r>
            <a:r>
              <a:rPr lang="en-US" dirty="0"/>
              <a:t> </a:t>
            </a:r>
            <a:r>
              <a:rPr lang="en-US" dirty="0" err="1"/>
              <a:t>wijn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8128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422400"/>
            <a:ext cx="3937000" cy="40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57105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</a:t>
            </a:r>
            <a:r>
              <a:rPr lang="en-US" dirty="0" err="1"/>
              <a:t>www.vitisphere.com</a:t>
            </a:r>
            <a:r>
              <a:rPr lang="en-US" dirty="0"/>
              <a:t>/dossier-50764--Vin-et-</a:t>
            </a:r>
            <a:r>
              <a:rPr lang="en-US" dirty="0" err="1"/>
              <a:t>Mineralite</a:t>
            </a:r>
            <a:r>
              <a:rPr lang="en-US" dirty="0"/>
              <a:t>-</a:t>
            </a:r>
            <a:r>
              <a:rPr lang="en-US" dirty="0" err="1"/>
              <a:t>Vaste</a:t>
            </a:r>
            <a:r>
              <a:rPr lang="en-US" dirty="0"/>
              <a:t>-champ-</a:t>
            </a:r>
            <a:r>
              <a:rPr lang="en-US" dirty="0" err="1"/>
              <a:t>dinvestigation.html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Mineraliteit</a:t>
            </a:r>
            <a:r>
              <a:rPr lang="en-US" dirty="0" smtClean="0"/>
              <a:t> in </a:t>
            </a:r>
            <a:r>
              <a:rPr lang="en-US" dirty="0" err="1" smtClean="0"/>
              <a:t>wijn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Een</a:t>
            </a:r>
            <a:r>
              <a:rPr lang="en-US" dirty="0" smtClean="0"/>
              <a:t> descriptor </a:t>
            </a:r>
            <a:r>
              <a:rPr lang="en-US" dirty="0" err="1" smtClean="0"/>
              <a:t>uit</a:t>
            </a:r>
            <a:r>
              <a:rPr lang="en-US" dirty="0" smtClean="0"/>
              <a:t> het marketing </a:t>
            </a:r>
            <a:r>
              <a:rPr lang="en-US" dirty="0" err="1" smtClean="0"/>
              <a:t>discours</a:t>
            </a:r>
            <a:r>
              <a:rPr lang="en-US" dirty="0" smtClean="0"/>
              <a:t>, </a:t>
            </a:r>
            <a:r>
              <a:rPr lang="en-US" dirty="0"/>
              <a:t>in </a:t>
            </a:r>
            <a:r>
              <a:rPr lang="en-US" dirty="0" err="1" smtClean="0"/>
              <a:t>oenologische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r>
              <a:rPr lang="en-US" dirty="0" smtClean="0"/>
              <a:t> en </a:t>
            </a:r>
            <a:r>
              <a:rPr lang="en-US" dirty="0" err="1" smtClean="0"/>
              <a:t>commerciële</a:t>
            </a:r>
            <a:r>
              <a:rPr lang="en-US" dirty="0" smtClean="0"/>
              <a:t> </a:t>
            </a:r>
            <a:r>
              <a:rPr lang="en-US" dirty="0" err="1" smtClean="0"/>
              <a:t>communicatie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Maar </a:t>
            </a:r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eensgezindheid</a:t>
            </a:r>
            <a:r>
              <a:rPr lang="en-US" dirty="0" smtClean="0"/>
              <a:t> over de definite</a:t>
            </a:r>
          </a:p>
        </p:txBody>
      </p:sp>
    </p:spTree>
    <p:extLst>
      <p:ext uri="{BB962C8B-B14F-4D97-AF65-F5344CB8AC3E}">
        <p14:creationId xmlns:p14="http://schemas.microsoft.com/office/powerpoint/2010/main" val="39617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Stereotypisch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multidimensionaliteit</a:t>
            </a:r>
            <a:r>
              <a:rPr lang="en-US" dirty="0" smtClean="0"/>
              <a:t> van de </a:t>
            </a:r>
            <a:r>
              <a:rPr lang="en-US" dirty="0"/>
              <a:t>term is </a:t>
            </a:r>
            <a:r>
              <a:rPr lang="en-US" dirty="0" err="1" smtClean="0"/>
              <a:t>weergegeven</a:t>
            </a:r>
            <a:r>
              <a:rPr lang="en-US" dirty="0" smtClean="0"/>
              <a:t> in </a:t>
            </a:r>
            <a:r>
              <a:rPr lang="en-US" dirty="0"/>
              <a:t>stereotypes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“the </a:t>
            </a:r>
            <a:r>
              <a:rPr lang="en-US" dirty="0"/>
              <a:t>odor of </a:t>
            </a:r>
            <a:r>
              <a:rPr lang="en-US" dirty="0" smtClean="0"/>
              <a:t>flint” (de </a:t>
            </a:r>
            <a:r>
              <a:rPr lang="en-US" dirty="0" err="1" smtClean="0"/>
              <a:t>geur</a:t>
            </a:r>
            <a:r>
              <a:rPr lang="en-US" dirty="0" smtClean="0"/>
              <a:t> van </a:t>
            </a:r>
            <a:r>
              <a:rPr lang="en-US" dirty="0" err="1" smtClean="0"/>
              <a:t>vuursteen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</a:t>
            </a:r>
            <a:r>
              <a:rPr lang="en-US" dirty="0"/>
              <a:t>impression of "sucking a </a:t>
            </a:r>
            <a:r>
              <a:rPr lang="en-US" dirty="0" smtClean="0"/>
              <a:t>stone” </a:t>
            </a:r>
          </a:p>
          <a:p>
            <a:r>
              <a:rPr lang="en-US" dirty="0"/>
              <a:t>r</a:t>
            </a:r>
            <a:r>
              <a:rPr lang="en-US" dirty="0" smtClean="0"/>
              <a:t>eferring </a:t>
            </a:r>
            <a:r>
              <a:rPr lang="en-US" dirty="0"/>
              <a:t>to the </a:t>
            </a:r>
            <a:r>
              <a:rPr lang="en-US" i="1" dirty="0" err="1"/>
              <a:t>terroir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Specialisten</a:t>
            </a:r>
            <a:r>
              <a:rPr lang="en-US" dirty="0"/>
              <a:t> </a:t>
            </a:r>
            <a:r>
              <a:rPr lang="en-US" dirty="0" err="1" smtClean="0"/>
              <a:t>slagen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in de </a:t>
            </a:r>
            <a:r>
              <a:rPr lang="en-US" dirty="0"/>
              <a:t>term </a:t>
            </a:r>
            <a:r>
              <a:rPr lang="en-US" dirty="0" smtClean="0"/>
              <a:t>“</a:t>
            </a:r>
            <a:r>
              <a:rPr lang="en-US" dirty="0" err="1" smtClean="0"/>
              <a:t>mineraliteit</a:t>
            </a:r>
            <a:r>
              <a:rPr lang="en-US" dirty="0" smtClean="0"/>
              <a:t>”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definiëren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769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0635"/>
            <a:ext cx="7747000" cy="5981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0846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</a:t>
            </a:r>
            <a:r>
              <a:rPr lang="en-US" dirty="0" err="1"/>
              <a:t>www.vitisphere.com</a:t>
            </a:r>
            <a:r>
              <a:rPr lang="en-US" dirty="0"/>
              <a:t>/dossier-50764--Vin-et-</a:t>
            </a:r>
            <a:r>
              <a:rPr lang="en-US" dirty="0" err="1"/>
              <a:t>Mineralite</a:t>
            </a:r>
            <a:r>
              <a:rPr lang="en-US" dirty="0"/>
              <a:t>-</a:t>
            </a:r>
            <a:r>
              <a:rPr lang="en-US" dirty="0" err="1"/>
              <a:t>Vaste</a:t>
            </a:r>
            <a:r>
              <a:rPr lang="en-US" dirty="0"/>
              <a:t>-champ-</a:t>
            </a:r>
            <a:r>
              <a:rPr lang="en-US" dirty="0" err="1"/>
              <a:t>dinvestigation.html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zintuigen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508" b="115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79121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</a:t>
            </a:r>
            <a:r>
              <a:rPr lang="en-US" dirty="0" err="1"/>
              <a:t>www.vitisphere.com</a:t>
            </a:r>
            <a:r>
              <a:rPr lang="en-US" dirty="0"/>
              <a:t>/dossier-50764--Vin-et-</a:t>
            </a:r>
            <a:r>
              <a:rPr lang="en-US" dirty="0" err="1"/>
              <a:t>Mineralite</a:t>
            </a:r>
            <a:r>
              <a:rPr lang="en-US" dirty="0"/>
              <a:t>-</a:t>
            </a:r>
            <a:r>
              <a:rPr lang="en-US" dirty="0" err="1"/>
              <a:t>Vaste</a:t>
            </a:r>
            <a:r>
              <a:rPr lang="en-US" dirty="0"/>
              <a:t>-champ-</a:t>
            </a:r>
            <a:r>
              <a:rPr lang="en-US" dirty="0" err="1"/>
              <a:t>dinvestigation.html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Mineraliteit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definiëren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Maar de term </a:t>
            </a:r>
            <a:r>
              <a:rPr lang="en-US" dirty="0" err="1" smtClean="0"/>
              <a:t>heeft</a:t>
            </a:r>
            <a:r>
              <a:rPr lang="en-US" dirty="0" smtClean="0"/>
              <a:t> marketing </a:t>
            </a:r>
            <a:r>
              <a:rPr lang="en-US" dirty="0" err="1" smtClean="0"/>
              <a:t>waarde</a:t>
            </a:r>
            <a:r>
              <a:rPr lang="en-US" dirty="0" smtClean="0"/>
              <a:t> en </a:t>
            </a:r>
            <a:r>
              <a:rPr lang="en-US" dirty="0" err="1" smtClean="0"/>
              <a:t>een</a:t>
            </a:r>
            <a:r>
              <a:rPr lang="en-US" dirty="0"/>
              <a:t> </a:t>
            </a:r>
            <a:r>
              <a:rPr lang="en-US" dirty="0" err="1" smtClean="0"/>
              <a:t>beetje</a:t>
            </a:r>
            <a:r>
              <a:rPr lang="en-US" dirty="0" smtClean="0"/>
              <a:t> </a:t>
            </a:r>
            <a:r>
              <a:rPr lang="en-US" dirty="0" err="1" smtClean="0"/>
              <a:t>mysterie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45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Een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neologisme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Volgens</a:t>
            </a:r>
            <a:r>
              <a:rPr lang="en-US" dirty="0" smtClean="0"/>
              <a:t> de EU-</a:t>
            </a:r>
            <a:r>
              <a:rPr lang="en-US" dirty="0" err="1" smtClean="0"/>
              <a:t>wetgeving</a:t>
            </a:r>
            <a:r>
              <a:rPr lang="en-US" dirty="0" smtClean="0"/>
              <a:t>,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voedingsprodukten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lidstaat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verkocht</a:t>
            </a:r>
            <a:r>
              <a:rPr lang="en-US" dirty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Even </a:t>
            </a:r>
            <a:r>
              <a:rPr lang="en-US" dirty="0" err="1" smtClean="0"/>
              <a:t>testen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77815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406900" cy="439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324100"/>
            <a:ext cx="4329881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Visuele</a:t>
            </a:r>
            <a:r>
              <a:rPr lang="en-US" dirty="0" smtClean="0"/>
              <a:t> </a:t>
            </a:r>
            <a:r>
              <a:rPr lang="en-US" dirty="0" err="1" smtClean="0"/>
              <a:t>perceptie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Definitie</a:t>
            </a:r>
            <a:r>
              <a:rPr lang="en-US" smtClean="0"/>
              <a:t> van </a:t>
            </a:r>
            <a:r>
              <a:rPr lang="en-US" dirty="0" smtClean="0"/>
              <a:t>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koude</a:t>
            </a:r>
            <a:r>
              <a:rPr lang="en-US" dirty="0"/>
              <a:t> drank die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melk</a:t>
            </a:r>
            <a:r>
              <a:rPr lang="en-US" dirty="0"/>
              <a:t> of yoghurt </a:t>
            </a:r>
            <a:r>
              <a:rPr lang="en-US" dirty="0" err="1"/>
              <a:t>gemixt</a:t>
            </a:r>
            <a:r>
              <a:rPr lang="en-US" dirty="0"/>
              <a:t> met verse </a:t>
            </a:r>
            <a:r>
              <a:rPr lang="en-US" dirty="0" err="1"/>
              <a:t>vruchten</a:t>
            </a:r>
            <a:r>
              <a:rPr lang="en-US" dirty="0"/>
              <a:t> of </a:t>
            </a:r>
            <a:r>
              <a:rPr lang="en-US" dirty="0" err="1"/>
              <a:t>vruchtensappen</a:t>
            </a:r>
            <a:r>
              <a:rPr lang="en-US" dirty="0"/>
              <a:t>; </a:t>
            </a:r>
            <a:r>
              <a:rPr lang="en-US" dirty="0" err="1"/>
              <a:t>koude</a:t>
            </a:r>
            <a:r>
              <a:rPr lang="en-US" dirty="0"/>
              <a:t> </a:t>
            </a:r>
            <a:r>
              <a:rPr lang="en-US" dirty="0" err="1"/>
              <a:t>zuiveldrank</a:t>
            </a:r>
            <a:r>
              <a:rPr lang="en-US" dirty="0"/>
              <a:t> met verse </a:t>
            </a:r>
            <a:r>
              <a:rPr lang="en-US" dirty="0" err="1"/>
              <a:t>vruchten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neologisme</a:t>
            </a:r>
            <a:r>
              <a:rPr lang="en-US" dirty="0" smtClean="0"/>
              <a:t>: smoothie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Smith</a:t>
            </a:r>
            <a:r>
              <a:rPr lang="en-US" sz="2000" dirty="0"/>
              <a:t>, Viktor, </a:t>
            </a:r>
            <a:r>
              <a:rPr lang="en-US" sz="2000" dirty="0" err="1"/>
              <a:t>Ditte</a:t>
            </a:r>
            <a:r>
              <a:rPr lang="en-US" sz="2000" dirty="0"/>
              <a:t> Green-Petersen, Peter </a:t>
            </a:r>
            <a:r>
              <a:rPr lang="en-US" sz="2000" dirty="0" err="1"/>
              <a:t>Møgelvang</a:t>
            </a:r>
            <a:r>
              <a:rPr lang="en-US" sz="2000" dirty="0"/>
              <a:t>-Hansen, Rune </a:t>
            </a:r>
            <a:r>
              <a:rPr lang="en-US" sz="2000" dirty="0" err="1"/>
              <a:t>Haubo</a:t>
            </a:r>
            <a:r>
              <a:rPr lang="en-US" sz="2000" dirty="0"/>
              <a:t> </a:t>
            </a:r>
            <a:r>
              <a:rPr lang="en-US" sz="2000" dirty="0" err="1"/>
              <a:t>Bojesen</a:t>
            </a:r>
            <a:r>
              <a:rPr lang="en-US" sz="2000" dirty="0"/>
              <a:t> Christensen, Françoise </a:t>
            </a:r>
            <a:r>
              <a:rPr lang="en-US" sz="2000" dirty="0" err="1"/>
              <a:t>Qvistgaard</a:t>
            </a:r>
            <a:r>
              <a:rPr lang="en-US" sz="2000" dirty="0"/>
              <a:t>, and </a:t>
            </a:r>
            <a:r>
              <a:rPr lang="en-US" sz="2000" dirty="0" err="1"/>
              <a:t>Grethe</a:t>
            </a:r>
            <a:r>
              <a:rPr lang="en-US" sz="2000" dirty="0"/>
              <a:t> </a:t>
            </a:r>
            <a:r>
              <a:rPr lang="en-US" sz="2000" dirty="0" err="1"/>
              <a:t>Hyldig</a:t>
            </a:r>
            <a:r>
              <a:rPr lang="en-US" sz="2000" dirty="0"/>
              <a:t>. “What’s (in) a Real Smoothie. A Division of Linguistic </a:t>
            </a:r>
            <a:r>
              <a:rPr lang="en-US" sz="2000" dirty="0" err="1"/>
              <a:t>Labour</a:t>
            </a:r>
            <a:r>
              <a:rPr lang="en-US" sz="2000" dirty="0"/>
              <a:t> in Consumers' Acceptance of Name-Product Combinations?” </a:t>
            </a:r>
            <a:r>
              <a:rPr lang="en-US" sz="2000" i="1" dirty="0"/>
              <a:t>Appetite</a:t>
            </a:r>
            <a:r>
              <a:rPr lang="en-US" sz="2000" dirty="0"/>
              <a:t> 63 (April 2013): 129–40.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720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Smoothie: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/>
              <a:t>smoothie </a:t>
            </a:r>
            <a:r>
              <a:rPr lang="en-US" dirty="0" err="1" smtClean="0"/>
              <a:t>bepaald</a:t>
            </a:r>
            <a:r>
              <a:rPr lang="en-US" dirty="0" smtClean="0"/>
              <a:t> door het </a:t>
            </a:r>
            <a:r>
              <a:rPr lang="en-US" dirty="0" err="1" smtClean="0"/>
              <a:t>uitzicht</a:t>
            </a:r>
            <a:r>
              <a:rPr lang="en-US" dirty="0" smtClean="0"/>
              <a:t> of de </a:t>
            </a:r>
            <a:r>
              <a:rPr lang="en-US" dirty="0" err="1" smtClean="0"/>
              <a:t>smaak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ingrediënten</a:t>
            </a:r>
            <a:r>
              <a:rPr lang="en-US" dirty="0" smtClean="0"/>
              <a:t> de </a:t>
            </a:r>
            <a:r>
              <a:rPr lang="en-US" dirty="0" err="1" smtClean="0"/>
              <a:t>dominante</a:t>
            </a:r>
            <a:r>
              <a:rPr lang="en-US" dirty="0" smtClean="0"/>
              <a:t> factor?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consumenten</a:t>
            </a:r>
            <a:r>
              <a:rPr lang="en-US" dirty="0" smtClean="0"/>
              <a:t> op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oordeel</a:t>
            </a:r>
            <a:r>
              <a:rPr lang="en-US" dirty="0" smtClean="0"/>
              <a:t> </a:t>
            </a:r>
            <a:r>
              <a:rPr lang="en-US" dirty="0" err="1" smtClean="0"/>
              <a:t>afgaan</a:t>
            </a:r>
            <a:r>
              <a:rPr lang="en-US" dirty="0" smtClean="0"/>
              <a:t> of </a:t>
            </a:r>
            <a:r>
              <a:rPr lang="en-US" dirty="0" err="1" smtClean="0"/>
              <a:t>hebben</a:t>
            </a:r>
            <a:r>
              <a:rPr lang="en-US" dirty="0" smtClean="0"/>
              <a:t> we experts </a:t>
            </a:r>
            <a:r>
              <a:rPr lang="en-US" dirty="0" err="1" smtClean="0"/>
              <a:t>nodig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23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bleek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/>
              <a:t>smoothie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bedacht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/>
              <a:t>lifestyle product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consumenten</a:t>
            </a:r>
            <a:r>
              <a:rPr lang="en-US" dirty="0" smtClean="0"/>
              <a:t> met “</a:t>
            </a:r>
            <a:r>
              <a:rPr lang="en-US" dirty="0" err="1" smtClean="0"/>
              <a:t>smaak</a:t>
            </a:r>
            <a:r>
              <a:rPr lang="en-US" dirty="0" smtClean="0"/>
              <a:t>” die </a:t>
            </a:r>
            <a:r>
              <a:rPr lang="en-US" dirty="0" err="1" smtClean="0"/>
              <a:t>belang</a:t>
            </a:r>
            <a:r>
              <a:rPr lang="en-US" dirty="0" smtClean="0"/>
              <a:t> </a:t>
            </a:r>
            <a:r>
              <a:rPr lang="en-US" dirty="0" err="1" smtClean="0"/>
              <a:t>hechten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en </a:t>
            </a:r>
            <a:r>
              <a:rPr lang="en-US" dirty="0" err="1" smtClean="0"/>
              <a:t>gezondheid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046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Terminologie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een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onderhandelingsproces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5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Woorden en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terminologie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voor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voeding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dranken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+mj-lt"/>
                <a:ea typeface="+mj-ea"/>
                <a:cs typeface="+mj-cs"/>
              </a:rPr>
              <a:t>D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escriptoren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Neologismen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Terminologie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een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onderhandelingsproces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9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twee </a:t>
            </a:r>
            <a:r>
              <a:rPr lang="en-US" dirty="0" err="1" smtClean="0"/>
              <a:t>aspecten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DIVISION OF LINGUISTIC </a:t>
            </a:r>
            <a:r>
              <a:rPr lang="en-US" dirty="0" smtClean="0"/>
              <a:t>LABOUR (Putnam 1975)</a:t>
            </a:r>
          </a:p>
          <a:p>
            <a:r>
              <a:rPr lang="en-US" dirty="0" smtClean="0"/>
              <a:t>EMERGENT </a:t>
            </a:r>
            <a:r>
              <a:rPr lang="en-US" dirty="0"/>
              <a:t>SOCIALLY DISTRIBUTED </a:t>
            </a:r>
            <a:r>
              <a:rPr lang="en-US" dirty="0" smtClean="0"/>
              <a:t>UNDERSTANDING (</a:t>
            </a:r>
            <a:r>
              <a:rPr lang="en-US" dirty="0" err="1" smtClean="0"/>
              <a:t>Lindblom</a:t>
            </a:r>
            <a:r>
              <a:rPr lang="en-US" dirty="0" smtClean="0"/>
              <a:t> 2015)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6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 en de </a:t>
            </a:r>
            <a:r>
              <a:rPr lang="en-US" dirty="0" err="1" smtClean="0"/>
              <a:t>dynamiek</a:t>
            </a:r>
            <a:r>
              <a:rPr lang="en-US" dirty="0" smtClean="0"/>
              <a:t> van </a:t>
            </a:r>
            <a:r>
              <a:rPr lang="en-US" dirty="0" err="1" smtClean="0"/>
              <a:t>terminologie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DIVISION OF LINGUISTIC LABOUR</a:t>
            </a:r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/>
              <a:t>descriptor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verduidelijking</a:t>
            </a:r>
            <a:r>
              <a:rPr lang="en-US" dirty="0" smtClean="0"/>
              <a:t>: </a:t>
            </a:r>
            <a:r>
              <a:rPr lang="en-US" i="1" dirty="0" err="1" smtClean="0"/>
              <a:t>mineraliteit</a:t>
            </a:r>
            <a:endParaRPr lang="en-US" i="1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product,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: </a:t>
            </a:r>
            <a:r>
              <a:rPr lang="en-US" i="1" dirty="0" smtClean="0"/>
              <a:t>smoothie</a:t>
            </a:r>
            <a:endParaRPr lang="en-US" i="1" dirty="0"/>
          </a:p>
          <a:p>
            <a:r>
              <a:rPr lang="en-US" dirty="0" err="1"/>
              <a:t>N</a:t>
            </a:r>
            <a:r>
              <a:rPr lang="en-US" dirty="0" err="1" smtClean="0"/>
              <a:t>ieuw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co-</a:t>
            </a:r>
            <a:r>
              <a:rPr lang="en-US" dirty="0" err="1" smtClean="0"/>
              <a:t>creatie</a:t>
            </a:r>
            <a:r>
              <a:rPr lang="en-US" dirty="0" smtClean="0"/>
              <a:t>: </a:t>
            </a:r>
            <a:r>
              <a:rPr lang="en-US" dirty="0" err="1" smtClean="0"/>
              <a:t>nieuwe</a:t>
            </a:r>
            <a:r>
              <a:rPr lang="en-US" dirty="0" smtClean="0"/>
              <a:t> artisanal </a:t>
            </a:r>
            <a:r>
              <a:rPr lang="en-US" dirty="0" err="1" smtClean="0"/>
              <a:t>bieren</a:t>
            </a:r>
            <a:r>
              <a:rPr lang="en-US" dirty="0" smtClean="0"/>
              <a:t> in </a:t>
            </a:r>
            <a:r>
              <a:rPr lang="en-US" dirty="0" err="1" smtClean="0"/>
              <a:t>Brussel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2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EMERGENT SOCIAAL VERSPREID BEGRIJPEN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Woorden</a:t>
            </a:r>
            <a:r>
              <a:rPr lang="en-US" dirty="0" smtClean="0"/>
              <a:t>/</a:t>
            </a:r>
            <a:r>
              <a:rPr lang="en-US" dirty="0" err="1" smtClean="0"/>
              <a:t>termen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onderhandeld</a:t>
            </a:r>
            <a:r>
              <a:rPr lang="en-US" dirty="0" smtClean="0"/>
              <a:t> door </a:t>
            </a:r>
            <a:r>
              <a:rPr lang="en-US" dirty="0" err="1" smtClean="0"/>
              <a:t>taalgebruikers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endParaRPr lang="en-US" dirty="0" smtClean="0"/>
          </a:p>
          <a:p>
            <a:r>
              <a:rPr lang="en-US" dirty="0" err="1" smtClean="0"/>
              <a:t>Betekenis</a:t>
            </a:r>
            <a:r>
              <a:rPr lang="en-US" dirty="0" smtClean="0"/>
              <a:t> </a:t>
            </a:r>
            <a:r>
              <a:rPr lang="en-US" dirty="0" err="1" smtClean="0"/>
              <a:t>ontstaat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i="1" dirty="0"/>
              <a:t>emergent </a:t>
            </a:r>
            <a:r>
              <a:rPr lang="en-US" i="1" dirty="0" smtClean="0"/>
              <a:t>product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interactie</a:t>
            </a:r>
            <a:r>
              <a:rPr lang="en-US" dirty="0" smtClean="0"/>
              <a:t>, “a </a:t>
            </a:r>
            <a:r>
              <a:rPr lang="en-US" dirty="0"/>
              <a:t>kind of distributed phenomenon rather than </a:t>
            </a:r>
            <a:r>
              <a:rPr lang="en-US" dirty="0" smtClean="0"/>
              <a:t>an </a:t>
            </a:r>
            <a:r>
              <a:rPr lang="en-US" dirty="0"/>
              <a:t>individual private mental </a:t>
            </a:r>
            <a:r>
              <a:rPr lang="en-US" dirty="0" smtClean="0"/>
              <a:t>act” (</a:t>
            </a:r>
            <a:r>
              <a:rPr lang="en-US" dirty="0" err="1" smtClean="0"/>
              <a:t>Lindblom</a:t>
            </a:r>
            <a:r>
              <a:rPr lang="en-US" dirty="0" smtClean="0"/>
              <a:t> 2015)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9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Emergent </a:t>
            </a:r>
            <a:r>
              <a:rPr lang="en-US" dirty="0" err="1" smtClean="0"/>
              <a:t>verdeeld</a:t>
            </a:r>
            <a:r>
              <a:rPr lang="en-US" dirty="0" smtClean="0"/>
              <a:t> </a:t>
            </a:r>
            <a:r>
              <a:rPr lang="en-US" dirty="0" err="1" smtClean="0"/>
              <a:t>creëren</a:t>
            </a:r>
            <a:r>
              <a:rPr lang="en-US" dirty="0" smtClean="0"/>
              <a:t>: </a:t>
            </a:r>
            <a:r>
              <a:rPr lang="en-US" dirty="0" err="1" smtClean="0"/>
              <a:t>artIsanaal</a:t>
            </a:r>
            <a:r>
              <a:rPr lang="en-US" dirty="0" smtClean="0"/>
              <a:t> bier in </a:t>
            </a:r>
            <a:r>
              <a:rPr lang="en-US" dirty="0" err="1" smtClean="0"/>
              <a:t>Brussel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2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Brussels Beer Project: La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Le </a:t>
            </a:r>
            <a:r>
              <a:rPr lang="en-US" i="1" dirty="0" err="1" smtClean="0"/>
              <a:t>Soir</a:t>
            </a:r>
            <a:r>
              <a:rPr lang="en-US" i="1" dirty="0" smtClean="0"/>
              <a:t> </a:t>
            </a:r>
            <a:r>
              <a:rPr lang="en-US" sz="2000" dirty="0" smtClean="0"/>
              <a:t>(28 </a:t>
            </a:r>
            <a:r>
              <a:rPr lang="en-US" sz="2000" dirty="0" err="1" smtClean="0"/>
              <a:t>juillet</a:t>
            </a:r>
            <a:r>
              <a:rPr lang="en-US" sz="2000" dirty="0" smtClean="0"/>
              <a:t> 2013)</a:t>
            </a:r>
          </a:p>
          <a:p>
            <a:pPr marL="0" indent="0">
              <a:buNone/>
            </a:pPr>
            <a:r>
              <a:rPr lang="en-US" sz="2000" dirty="0" smtClean="0"/>
              <a:t>“ … nous </a:t>
            </a:r>
            <a:r>
              <a:rPr lang="en-US" sz="2000" dirty="0" err="1"/>
              <a:t>expliquait</a:t>
            </a:r>
            <a:r>
              <a:rPr lang="en-US" sz="2000" dirty="0"/>
              <a:t> Bernard </a:t>
            </a:r>
            <a:r>
              <a:rPr lang="en-US" sz="2000" dirty="0" err="1"/>
              <a:t>Leboucq</a:t>
            </a:r>
            <a:r>
              <a:rPr lang="en-US" sz="2000" dirty="0"/>
              <a:t>, </a:t>
            </a:r>
            <a:r>
              <a:rPr lang="en-US" sz="2000" dirty="0" err="1"/>
              <a:t>cofondateur</a:t>
            </a:r>
            <a:r>
              <a:rPr lang="en-US" sz="2000" dirty="0"/>
              <a:t> de la Brasserie de la </a:t>
            </a:r>
            <a:r>
              <a:rPr lang="en-US" sz="2000" dirty="0" err="1"/>
              <a:t>Senne</a:t>
            </a:r>
            <a:r>
              <a:rPr lang="en-US" sz="2000" dirty="0"/>
              <a:t> – la </a:t>
            </a:r>
            <a:r>
              <a:rPr lang="en-US" sz="2000" dirty="0" err="1"/>
              <a:t>dernière</a:t>
            </a:r>
            <a:r>
              <a:rPr lang="en-US" sz="2000" dirty="0"/>
              <a:t> avec </a:t>
            </a:r>
            <a:r>
              <a:rPr lang="en-US" sz="2000" dirty="0" err="1"/>
              <a:t>Cantillon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opérer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sol </a:t>
            </a:r>
            <a:r>
              <a:rPr lang="en-US" sz="2000" dirty="0" err="1"/>
              <a:t>bruxellois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«  </a:t>
            </a:r>
            <a:r>
              <a:rPr lang="en-US" sz="2000" i="1" dirty="0"/>
              <a:t>On </a:t>
            </a:r>
            <a:r>
              <a:rPr lang="en-US" sz="2000" i="1" dirty="0" err="1"/>
              <a:t>est</a:t>
            </a:r>
            <a:r>
              <a:rPr lang="en-US" sz="2000" i="1" dirty="0"/>
              <a:t> </a:t>
            </a:r>
            <a:r>
              <a:rPr lang="en-US" sz="2000" i="1" dirty="0" err="1"/>
              <a:t>encouragés</a:t>
            </a:r>
            <a:r>
              <a:rPr lang="en-US" sz="2000" i="1" dirty="0"/>
              <a:t> par la   craft renaissance</a:t>
            </a:r>
            <a:r>
              <a:rPr lang="en-US" sz="2000" dirty="0"/>
              <a:t>, </a:t>
            </a:r>
            <a:r>
              <a:rPr lang="en-US" sz="2000" dirty="0" err="1"/>
              <a:t>ce</a:t>
            </a:r>
            <a:r>
              <a:rPr lang="en-US" sz="2000" dirty="0"/>
              <a:t> retour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l’artisanat</a:t>
            </a:r>
            <a:r>
              <a:rPr lang="en-US" sz="2000" dirty="0"/>
              <a:t> de </a:t>
            </a:r>
            <a:r>
              <a:rPr lang="en-US" sz="2000" dirty="0" err="1"/>
              <a:t>proximité</a:t>
            </a:r>
            <a:r>
              <a:rPr lang="en-US" sz="2000" dirty="0"/>
              <a:t> qui </a:t>
            </a:r>
            <a:r>
              <a:rPr lang="en-US" sz="2000" dirty="0" err="1"/>
              <a:t>fleurit</a:t>
            </a:r>
            <a:r>
              <a:rPr lang="en-US" sz="2000" dirty="0"/>
              <a:t> un </a:t>
            </a:r>
            <a:r>
              <a:rPr lang="en-US" sz="2000" dirty="0" err="1"/>
              <a:t>peu</a:t>
            </a:r>
            <a:r>
              <a:rPr lang="en-US" sz="2000" dirty="0"/>
              <a:t> partout  », </a:t>
            </a:r>
            <a:r>
              <a:rPr lang="en-US" sz="2000" dirty="0" err="1"/>
              <a:t>rétorque</a:t>
            </a:r>
            <a:r>
              <a:rPr lang="en-US" sz="2000" dirty="0"/>
              <a:t> Olivier de </a:t>
            </a:r>
            <a:r>
              <a:rPr lang="en-US" sz="2000" dirty="0" err="1"/>
              <a:t>Brauwere</a:t>
            </a:r>
            <a:r>
              <a:rPr lang="en-US" sz="2000" dirty="0"/>
              <a:t>. </a:t>
            </a:r>
            <a:r>
              <a:rPr lang="en-US" sz="2000" dirty="0" smtClean="0"/>
              <a:t> …  les </a:t>
            </a:r>
            <a:r>
              <a:rPr lang="en-US" sz="2000" dirty="0" err="1"/>
              <a:t>clés</a:t>
            </a:r>
            <a:r>
              <a:rPr lang="en-US" sz="2000" dirty="0"/>
              <a:t> du </a:t>
            </a:r>
            <a:r>
              <a:rPr lang="en-US" sz="2000" dirty="0" err="1"/>
              <a:t>projet</a:t>
            </a:r>
            <a:r>
              <a:rPr lang="en-US" sz="2000" dirty="0"/>
              <a:t> </a:t>
            </a:r>
            <a:r>
              <a:rPr lang="en-US" sz="2000" dirty="0" err="1"/>
              <a:t>doivent</a:t>
            </a:r>
            <a:r>
              <a:rPr lang="en-US" sz="2000" dirty="0"/>
              <a:t> beaucoup aux concepts de </a:t>
            </a:r>
            <a:r>
              <a:rPr lang="en-US" sz="2000" dirty="0" err="1"/>
              <a:t>cocréation</a:t>
            </a:r>
            <a:r>
              <a:rPr lang="en-US" sz="2000" dirty="0"/>
              <a:t>, de </a:t>
            </a:r>
            <a:r>
              <a:rPr lang="en-US" sz="2000" dirty="0" err="1"/>
              <a:t>crowdfunding</a:t>
            </a:r>
            <a:r>
              <a:rPr lang="en-US" sz="2000" dirty="0"/>
              <a:t> et de </a:t>
            </a:r>
            <a:r>
              <a:rPr lang="en-US" sz="2000" dirty="0" err="1"/>
              <a:t>viralité</a:t>
            </a:r>
            <a:r>
              <a:rPr lang="en-US" sz="2000" dirty="0"/>
              <a:t>, </a:t>
            </a:r>
            <a:r>
              <a:rPr lang="en-US" sz="2000" dirty="0" err="1"/>
              <a:t>bref</a:t>
            </a:r>
            <a:r>
              <a:rPr lang="en-US" sz="2000" dirty="0"/>
              <a:t>, au </a:t>
            </a:r>
            <a:r>
              <a:rPr lang="en-US" sz="2000" dirty="0" err="1"/>
              <a:t>principe</a:t>
            </a:r>
            <a:r>
              <a:rPr lang="en-US" sz="2000" dirty="0"/>
              <a:t> </a:t>
            </a:r>
            <a:r>
              <a:rPr lang="en-US" sz="2000" dirty="0" err="1"/>
              <a:t>communautaire</a:t>
            </a:r>
            <a:r>
              <a:rPr lang="en-US" sz="2000" dirty="0"/>
              <a:t> </a:t>
            </a:r>
            <a:r>
              <a:rPr lang="en-US" sz="2000" dirty="0" err="1"/>
              <a:t>éprouvé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internet.”</a:t>
            </a:r>
          </a:p>
          <a:p>
            <a:pPr marL="0" indent="0">
              <a:buNone/>
            </a:pPr>
            <a:r>
              <a:rPr lang="en-US" sz="2000" dirty="0" err="1"/>
              <a:t>Aussi</a:t>
            </a:r>
            <a:r>
              <a:rPr lang="en-US" sz="2000" dirty="0"/>
              <a:t>, </a:t>
            </a:r>
            <a:r>
              <a:rPr lang="en-US" sz="2000" dirty="0" err="1"/>
              <a:t>depuis</a:t>
            </a:r>
            <a:r>
              <a:rPr lang="en-US" sz="2000" dirty="0"/>
              <a:t> le </a:t>
            </a:r>
            <a:r>
              <a:rPr lang="en-US" sz="2000" dirty="0" err="1"/>
              <a:t>mois</a:t>
            </a:r>
            <a:r>
              <a:rPr lang="en-US" sz="2000" dirty="0"/>
              <a:t> de </a:t>
            </a:r>
            <a:r>
              <a:rPr lang="en-US" sz="2000" dirty="0" err="1"/>
              <a:t>juin</a:t>
            </a:r>
            <a:r>
              <a:rPr lang="en-US" sz="2000" dirty="0"/>
              <a:t>, </a:t>
            </a:r>
            <a:r>
              <a:rPr lang="en-US" sz="2000" dirty="0" err="1"/>
              <a:t>quelques</a:t>
            </a:r>
            <a:r>
              <a:rPr lang="en-US" sz="2000" dirty="0"/>
              <a:t> </a:t>
            </a:r>
            <a:r>
              <a:rPr lang="en-US" sz="2000" dirty="0" err="1"/>
              <a:t>centaines</a:t>
            </a:r>
            <a:r>
              <a:rPr lang="en-US" sz="2000" dirty="0"/>
              <a:t> de </a:t>
            </a:r>
            <a:r>
              <a:rPr lang="en-US" sz="2000" dirty="0" err="1"/>
              <a:t>Bruxellois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déjà </a:t>
            </a:r>
            <a:r>
              <a:rPr lang="en-US" sz="2000" dirty="0" err="1"/>
              <a:t>eu</a:t>
            </a:r>
            <a:r>
              <a:rPr lang="en-US" sz="2000" dirty="0"/>
              <a:t> le </a:t>
            </a:r>
            <a:r>
              <a:rPr lang="en-US" sz="2000" dirty="0" err="1"/>
              <a:t>privilège</a:t>
            </a:r>
            <a:r>
              <a:rPr lang="en-US" sz="2000" dirty="0"/>
              <a:t> de </a:t>
            </a:r>
            <a:r>
              <a:rPr lang="en-US" sz="2000" dirty="0" err="1"/>
              <a:t>goûter</a:t>
            </a:r>
            <a:r>
              <a:rPr lang="en-US" sz="2000" dirty="0"/>
              <a:t> les </a:t>
            </a:r>
            <a:r>
              <a:rPr lang="en-US" sz="2000" dirty="0" err="1"/>
              <a:t>quatre</a:t>
            </a:r>
            <a:r>
              <a:rPr lang="en-US" sz="2000" dirty="0"/>
              <a:t> prototypes, </a:t>
            </a:r>
            <a:r>
              <a:rPr lang="en-US" sz="2000" dirty="0" err="1"/>
              <a:t>certifiés</a:t>
            </a:r>
            <a:r>
              <a:rPr lang="en-US" sz="2000" dirty="0"/>
              <a:t> </a:t>
            </a:r>
            <a:r>
              <a:rPr lang="en-US" sz="2000" dirty="0" err="1"/>
              <a:t>biologiques</a:t>
            </a:r>
            <a:r>
              <a:rPr lang="en-US" sz="2000" dirty="0"/>
              <a:t>, </a:t>
            </a:r>
            <a:r>
              <a:rPr lang="en-US" sz="2000" dirty="0" err="1"/>
              <a:t>tous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6º et </a:t>
            </a:r>
            <a:r>
              <a:rPr lang="en-US" sz="2000" dirty="0" err="1"/>
              <a:t>proposés</a:t>
            </a:r>
            <a:r>
              <a:rPr lang="en-US" sz="2000" dirty="0"/>
              <a:t> en </a:t>
            </a:r>
            <a:r>
              <a:rPr lang="en-US" sz="2000" dirty="0" err="1"/>
              <a:t>bouteilles</a:t>
            </a:r>
            <a:r>
              <a:rPr lang="en-US" sz="2000" dirty="0"/>
              <a:t> de 33 cl, </a:t>
            </a:r>
            <a:r>
              <a:rPr lang="en-US" sz="2000" dirty="0" err="1"/>
              <a:t>sobrement</a:t>
            </a:r>
            <a:r>
              <a:rPr lang="en-US" sz="2000" dirty="0"/>
              <a:t> </a:t>
            </a:r>
            <a:r>
              <a:rPr lang="en-US" sz="2000" dirty="0" err="1"/>
              <a:t>baptisés</a:t>
            </a:r>
            <a:r>
              <a:rPr lang="en-US" sz="2000" dirty="0"/>
              <a:t> Alpha (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ambrée</a:t>
            </a:r>
            <a:r>
              <a:rPr lang="en-US" sz="2000" dirty="0"/>
              <a:t> de </a:t>
            </a:r>
            <a:r>
              <a:rPr lang="en-US" sz="2000" dirty="0" err="1"/>
              <a:t>caractère</a:t>
            </a:r>
            <a:r>
              <a:rPr lang="en-US" sz="2000" dirty="0"/>
              <a:t>), Beta (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ambrée</a:t>
            </a:r>
            <a:r>
              <a:rPr lang="en-US" sz="2000" dirty="0"/>
              <a:t> </a:t>
            </a:r>
            <a:r>
              <a:rPr lang="en-US" sz="2000" dirty="0" err="1"/>
              <a:t>foncée</a:t>
            </a:r>
            <a:r>
              <a:rPr lang="en-US" sz="2000" dirty="0"/>
              <a:t> </a:t>
            </a:r>
            <a:r>
              <a:rPr lang="en-US" sz="2000" dirty="0" err="1"/>
              <a:t>dite</a:t>
            </a:r>
            <a:r>
              <a:rPr lang="en-US" sz="2000" dirty="0"/>
              <a:t> « </a:t>
            </a:r>
            <a:r>
              <a:rPr lang="en-US" sz="2000" dirty="0" err="1"/>
              <a:t>équilibrée</a:t>
            </a:r>
            <a:r>
              <a:rPr lang="en-US" sz="2000" dirty="0"/>
              <a:t> »), Gamma (</a:t>
            </a:r>
            <a:r>
              <a:rPr lang="en-US" sz="2000" dirty="0" err="1"/>
              <a:t>étiquetée</a:t>
            </a:r>
            <a:r>
              <a:rPr lang="en-US" sz="2000" dirty="0"/>
              <a:t> « ruby dark ») et Delta (la blonde </a:t>
            </a:r>
            <a:r>
              <a:rPr lang="en-US" sz="2000" dirty="0" err="1"/>
              <a:t>amère</a:t>
            </a:r>
            <a:r>
              <a:rPr lang="en-US" sz="2000" dirty="0"/>
              <a:t> aux accents </a:t>
            </a:r>
            <a:r>
              <a:rPr lang="en-US" sz="2000" dirty="0" err="1"/>
              <a:t>végétaux</a:t>
            </a:r>
            <a:r>
              <a:rPr lang="en-US" sz="2000" dirty="0"/>
              <a:t>).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l’issue</a:t>
            </a:r>
            <a:r>
              <a:rPr lang="en-US" sz="2000" dirty="0"/>
              <a:t> d’un </a:t>
            </a:r>
            <a:r>
              <a:rPr lang="en-US" sz="2000" dirty="0" err="1"/>
              <a:t>scrutin</a:t>
            </a:r>
            <a:r>
              <a:rPr lang="en-US" sz="2000" dirty="0"/>
              <a:t> de 855 votes, </a:t>
            </a:r>
            <a:r>
              <a:rPr lang="en-US" sz="2000" dirty="0" err="1"/>
              <a:t>c’est</a:t>
            </a:r>
            <a:r>
              <a:rPr lang="en-US" sz="2000" dirty="0"/>
              <a:t> </a:t>
            </a:r>
            <a:r>
              <a:rPr lang="en-US" sz="2600" b="1" dirty="0"/>
              <a:t>la Delta </a:t>
            </a:r>
            <a:r>
              <a:rPr lang="en-US" sz="2000" dirty="0"/>
              <a:t>qui a </a:t>
            </a:r>
            <a:r>
              <a:rPr lang="en-US" sz="2000" dirty="0" err="1"/>
              <a:t>largement</a:t>
            </a:r>
            <a:r>
              <a:rPr lang="en-US" sz="2000" dirty="0"/>
              <a:t> </a:t>
            </a:r>
            <a:r>
              <a:rPr lang="en-US" sz="2000" dirty="0" err="1"/>
              <a:t>séduit</a:t>
            </a:r>
            <a:r>
              <a:rPr lang="en-US" sz="2000" dirty="0"/>
              <a:t> le public avec 42 % des </a:t>
            </a:r>
            <a:r>
              <a:rPr lang="en-US" sz="2000" dirty="0" err="1"/>
              <a:t>voix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47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Brasserie de la </a:t>
            </a:r>
            <a:r>
              <a:rPr lang="en-US" dirty="0" err="1" smtClean="0"/>
              <a:t>Senne</a:t>
            </a:r>
            <a:r>
              <a:rPr lang="en-US" dirty="0" smtClean="0"/>
              <a:t>: </a:t>
            </a:r>
            <a:r>
              <a:rPr lang="en-US" dirty="0" err="1" smtClean="0"/>
              <a:t>Zinnebir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Bierliefhebbers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Brasserie de la </a:t>
            </a:r>
            <a:r>
              <a:rPr lang="en-US" dirty="0" err="1"/>
              <a:t>Senne</a:t>
            </a:r>
            <a:r>
              <a:rPr lang="en-US" dirty="0"/>
              <a:t> vast al </a:t>
            </a:r>
            <a:r>
              <a:rPr lang="en-US" dirty="0" err="1"/>
              <a:t>wel</a:t>
            </a:r>
            <a:r>
              <a:rPr lang="en-US" dirty="0"/>
              <a:t>. De </a:t>
            </a:r>
            <a:r>
              <a:rPr lang="en-US" dirty="0" err="1"/>
              <a:t>Zennebrouwers</a:t>
            </a:r>
            <a:r>
              <a:rPr lang="en-US" dirty="0"/>
              <a:t> </a:t>
            </a:r>
            <a:r>
              <a:rPr lang="en-US" dirty="0" err="1"/>
              <a:t>oogsten</a:t>
            </a:r>
            <a:r>
              <a:rPr lang="en-US" dirty="0"/>
              <a:t> in de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Brusselse</a:t>
            </a:r>
            <a:r>
              <a:rPr lang="en-US" dirty="0"/>
              <a:t> cafés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lof</a:t>
            </a:r>
            <a:r>
              <a:rPr lang="en-US" dirty="0"/>
              <a:t> met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i="1" dirty="0" err="1"/>
              <a:t>Zinnebir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i="1" dirty="0" err="1"/>
              <a:t>Taras</a:t>
            </a:r>
            <a:r>
              <a:rPr lang="en-US" i="1" dirty="0"/>
              <a:t> </a:t>
            </a:r>
            <a:r>
              <a:rPr lang="en-US" i="1" dirty="0" err="1"/>
              <a:t>Boulba</a:t>
            </a:r>
            <a:r>
              <a:rPr lang="en-US" dirty="0"/>
              <a:t>, </a:t>
            </a:r>
            <a:r>
              <a:rPr lang="en-US" dirty="0" err="1"/>
              <a:t>hergiste</a:t>
            </a:r>
            <a:r>
              <a:rPr lang="en-US" dirty="0"/>
              <a:t>, </a:t>
            </a:r>
            <a:r>
              <a:rPr lang="en-US" dirty="0" err="1"/>
              <a:t>ongefilterde</a:t>
            </a:r>
            <a:r>
              <a:rPr lang="en-US" dirty="0"/>
              <a:t> </a:t>
            </a:r>
            <a:r>
              <a:rPr lang="en-US" dirty="0" err="1"/>
              <a:t>bieren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additieven</a:t>
            </a:r>
            <a:r>
              <a:rPr lang="en-US" dirty="0"/>
              <a:t>, </a:t>
            </a:r>
            <a:r>
              <a:rPr lang="en-US" dirty="0" err="1"/>
              <a:t>herkenbaar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>
                <a:solidFill>
                  <a:srgbClr val="FF0000"/>
                </a:solidFill>
              </a:rPr>
              <a:t>rijke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smaak</a:t>
            </a:r>
            <a:r>
              <a:rPr lang="en-US" dirty="0"/>
              <a:t>, die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balanceren</a:t>
            </a:r>
            <a:r>
              <a:rPr lang="en-US" dirty="0"/>
              <a:t> op de </a:t>
            </a:r>
            <a:r>
              <a:rPr lang="en-US" dirty="0" err="1">
                <a:solidFill>
                  <a:srgbClr val="FF0000"/>
                </a:solidFill>
              </a:rPr>
              <a:t>moutigheid</a:t>
            </a:r>
            <a:r>
              <a:rPr lang="en-US" dirty="0"/>
              <a:t>, de </a:t>
            </a:r>
            <a:r>
              <a:rPr lang="en-US" dirty="0" err="1">
                <a:solidFill>
                  <a:srgbClr val="FF0000"/>
                </a:solidFill>
              </a:rPr>
              <a:t>prominente</a:t>
            </a:r>
            <a:r>
              <a:rPr lang="en-US" dirty="0">
                <a:solidFill>
                  <a:srgbClr val="FF0000"/>
                </a:solidFill>
              </a:rPr>
              <a:t> hop </a:t>
            </a:r>
            <a:r>
              <a:rPr lang="en-US" dirty="0"/>
              <a:t>en de </a:t>
            </a:r>
            <a:r>
              <a:rPr lang="en-US" dirty="0" err="1">
                <a:solidFill>
                  <a:srgbClr val="FF0000"/>
                </a:solidFill>
              </a:rPr>
              <a:t>fruitige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gist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http://www.brusselnieuws.be/nl/nieuws/brasserie-de-la-senne-bohemebrouwerij-oud-</a:t>
            </a:r>
            <a:r>
              <a:rPr lang="en-US" sz="2000" dirty="0" smtClean="0">
                <a:hlinkClick r:id="rId2"/>
              </a:rPr>
              <a:t>bakkershuis</a:t>
            </a:r>
            <a:r>
              <a:rPr lang="en-US" sz="2000" dirty="0"/>
              <a:t> door </a:t>
            </a:r>
            <a:r>
              <a:rPr lang="en-US" sz="2000" dirty="0" err="1"/>
              <a:t>Michaël</a:t>
            </a:r>
            <a:r>
              <a:rPr lang="en-US" sz="2000" dirty="0"/>
              <a:t> </a:t>
            </a:r>
            <a:r>
              <a:rPr lang="en-US" sz="2000" dirty="0" err="1"/>
              <a:t>Bellon</a:t>
            </a:r>
            <a:r>
              <a:rPr lang="en-US" sz="2000" dirty="0"/>
              <a:t> © </a:t>
            </a:r>
            <a:r>
              <a:rPr lang="en-US" sz="2000" dirty="0" err="1"/>
              <a:t>Brussel</a:t>
            </a:r>
            <a:r>
              <a:rPr lang="en-US" sz="2000" dirty="0"/>
              <a:t> </a:t>
            </a:r>
            <a:r>
              <a:rPr lang="en-US" sz="2000" dirty="0" err="1"/>
              <a:t>Deze</a:t>
            </a:r>
            <a:r>
              <a:rPr lang="en-US" sz="2000" dirty="0"/>
              <a:t> Week</a:t>
            </a:r>
          </a:p>
          <a:p>
            <a:pPr marL="0" indent="0">
              <a:buNone/>
            </a:pPr>
            <a:r>
              <a:rPr lang="en-US" sz="2000" dirty="0" err="1"/>
              <a:t>Sint-Jans-</a:t>
            </a:r>
            <a:r>
              <a:rPr lang="en-US" sz="2000" dirty="0" err="1" smtClean="0"/>
              <a:t>Molenbeek</a:t>
            </a:r>
            <a:r>
              <a:rPr lang="en-US" sz="2000" dirty="0" smtClean="0"/>
              <a:t> 08</a:t>
            </a:r>
            <a:r>
              <a:rPr lang="en-US" sz="2000" dirty="0"/>
              <a:t>:54 - 08/09/2011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2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ZINNEBIR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67" y="1143000"/>
            <a:ext cx="8991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Zinnebir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err="1" smtClean="0"/>
              <a:t>Referentiecode</a:t>
            </a:r>
            <a:r>
              <a:rPr lang="en-US" sz="2000" b="1" dirty="0"/>
              <a:t> </a:t>
            </a:r>
            <a:r>
              <a:rPr lang="en-US" sz="2000" dirty="0" smtClean="0"/>
              <a:t>04384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Beschrijving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err="1"/>
              <a:t>Goudblond</a:t>
            </a:r>
            <a:r>
              <a:rPr lang="en-US" sz="2000" dirty="0"/>
              <a:t> bier met 6% alcohol, </a:t>
            </a:r>
            <a:r>
              <a:rPr lang="en-US" sz="2000" dirty="0" err="1"/>
              <a:t>smaakt</a:t>
            </a:r>
            <a:r>
              <a:rPr lang="en-US" sz="2000" dirty="0"/>
              <a:t> in de </a:t>
            </a:r>
            <a:r>
              <a:rPr lang="en-US" sz="2000" dirty="0" err="1"/>
              <a:t>mond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aanvang</a:t>
            </a:r>
            <a:r>
              <a:rPr lang="en-US" sz="2000" dirty="0"/>
              <a:t> </a:t>
            </a:r>
            <a:r>
              <a:rPr lang="en-US" sz="2000" dirty="0" err="1"/>
              <a:t>rond</a:t>
            </a:r>
            <a:r>
              <a:rPr lang="en-US" sz="2000" dirty="0"/>
              <a:t> en </a:t>
            </a:r>
            <a:r>
              <a:rPr lang="en-US" sz="2000" dirty="0" err="1"/>
              <a:t>moutachtig</a:t>
            </a:r>
            <a:r>
              <a:rPr lang="en-US" sz="2000" dirty="0"/>
              <a:t>,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licht</a:t>
            </a:r>
            <a:r>
              <a:rPr lang="en-US" sz="2000" dirty="0"/>
              <a:t> </a:t>
            </a:r>
            <a:r>
              <a:rPr lang="en-US" sz="2000" dirty="0" err="1"/>
              <a:t>bittere</a:t>
            </a:r>
            <a:r>
              <a:rPr lang="en-US" sz="2000" dirty="0"/>
              <a:t> </a:t>
            </a:r>
            <a:r>
              <a:rPr lang="en-US" sz="2000" dirty="0" err="1"/>
              <a:t>nasmaak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Alcoholgehalte</a:t>
            </a:r>
            <a:r>
              <a:rPr lang="en-US" sz="2000" dirty="0"/>
              <a:t>: 6,0%</a:t>
            </a:r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dirty="0" err="1"/>
              <a:t>bieren</a:t>
            </a:r>
            <a:r>
              <a:rPr lang="en-US" sz="2000" dirty="0"/>
              <a:t> van de </a:t>
            </a:r>
            <a:r>
              <a:rPr lang="en-US" sz="2000" dirty="0" err="1"/>
              <a:t>Zenne</a:t>
            </a:r>
            <a:r>
              <a:rPr lang="en-US" sz="2000" dirty="0"/>
              <a:t> </a:t>
            </a:r>
            <a:r>
              <a:rPr lang="en-US" sz="2000" dirty="0" err="1"/>
              <a:t>Brouwerij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geproduceerd</a:t>
            </a:r>
            <a:r>
              <a:rPr lang="en-US" sz="2000" dirty="0"/>
              <a:t> door twee </a:t>
            </a:r>
            <a:r>
              <a:rPr lang="en-US" sz="2000" dirty="0" err="1"/>
              <a:t>jonge</a:t>
            </a:r>
            <a:r>
              <a:rPr lang="en-US" sz="2000" dirty="0"/>
              <a:t> </a:t>
            </a:r>
            <a:r>
              <a:rPr lang="en-US" sz="2000" dirty="0" err="1"/>
              <a:t>Brusselse</a:t>
            </a:r>
            <a:r>
              <a:rPr lang="en-US" sz="2000" dirty="0"/>
              <a:t> </a:t>
            </a:r>
            <a:r>
              <a:rPr lang="en-US" sz="2000" dirty="0" err="1"/>
              <a:t>bierbrouwers</a:t>
            </a:r>
            <a:r>
              <a:rPr lang="en-US" sz="2000" dirty="0"/>
              <a:t>, Bernard </a:t>
            </a:r>
            <a:r>
              <a:rPr lang="en-US" sz="2000" dirty="0" err="1"/>
              <a:t>Leboucq</a:t>
            </a:r>
            <a:r>
              <a:rPr lang="en-US" sz="2000" dirty="0"/>
              <a:t> en </a:t>
            </a:r>
            <a:r>
              <a:rPr lang="en-US" sz="2000" dirty="0" err="1"/>
              <a:t>Yvan</a:t>
            </a:r>
            <a:r>
              <a:rPr lang="en-US" sz="2000" dirty="0"/>
              <a:t> De </a:t>
            </a:r>
            <a:r>
              <a:rPr lang="en-US" sz="2000" dirty="0" err="1"/>
              <a:t>Baets</a:t>
            </a:r>
            <a:r>
              <a:rPr lang="en-US" sz="2000" dirty="0"/>
              <a:t>, die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enorme</a:t>
            </a:r>
            <a:r>
              <a:rPr lang="en-US" sz="2000" dirty="0"/>
              <a:t> </a:t>
            </a:r>
            <a:r>
              <a:rPr lang="en-US" sz="2000" dirty="0" err="1"/>
              <a:t>passie</a:t>
            </a:r>
            <a:r>
              <a:rPr lang="en-US" sz="2000" dirty="0"/>
              <a:t>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vak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r>
              <a:rPr lang="en-US" sz="2000" dirty="0"/>
              <a:t> in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kleine</a:t>
            </a:r>
            <a:r>
              <a:rPr lang="en-US" sz="2000" dirty="0"/>
              <a:t> </a:t>
            </a:r>
            <a:r>
              <a:rPr lang="en-US" sz="2000" dirty="0" err="1"/>
              <a:t>ambachtelijke</a:t>
            </a:r>
            <a:r>
              <a:rPr lang="en-US" sz="2000" dirty="0"/>
              <a:t> </a:t>
            </a:r>
            <a:r>
              <a:rPr lang="en-US" sz="2000" dirty="0" err="1"/>
              <a:t>brouwerij</a:t>
            </a:r>
            <a:r>
              <a:rPr lang="en-US" sz="2000" dirty="0"/>
              <a:t> en </a:t>
            </a:r>
            <a:r>
              <a:rPr lang="en-US" sz="2000" dirty="0" err="1"/>
              <a:t>maken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erezaak</a:t>
            </a:r>
            <a:r>
              <a:rPr lang="en-US" sz="2000" dirty="0"/>
              <a:t> van </a:t>
            </a:r>
            <a:r>
              <a:rPr lang="en-US" sz="2000" dirty="0" err="1"/>
              <a:t>hun</a:t>
            </a:r>
            <a:r>
              <a:rPr lang="en-US" sz="2000" dirty="0"/>
              <a:t> bier op de </a:t>
            </a:r>
            <a:r>
              <a:rPr lang="en-US" sz="2000" dirty="0" err="1"/>
              <a:t>oude</a:t>
            </a:r>
            <a:r>
              <a:rPr lang="en-US" sz="2000" dirty="0"/>
              <a:t> </a:t>
            </a:r>
            <a:r>
              <a:rPr lang="en-US" sz="2000" dirty="0" err="1"/>
              <a:t>wijze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fabriceren</a:t>
            </a:r>
            <a:r>
              <a:rPr lang="en-US" sz="2000" dirty="0"/>
              <a:t>. Dat </a:t>
            </a:r>
            <a:r>
              <a:rPr lang="en-US" sz="2000" dirty="0" err="1"/>
              <a:t>wil</a:t>
            </a:r>
            <a:r>
              <a:rPr lang="en-US" sz="2000" dirty="0"/>
              <a:t> </a:t>
            </a:r>
            <a:r>
              <a:rPr lang="en-US" sz="2000" dirty="0" err="1"/>
              <a:t>zeggen</a:t>
            </a:r>
            <a:r>
              <a:rPr lang="en-US" sz="2000" dirty="0"/>
              <a:t> :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gefilterd</a:t>
            </a:r>
            <a:r>
              <a:rPr lang="en-US" sz="2000" dirty="0"/>
              <a:t>,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gepasteuriseerd</a:t>
            </a:r>
            <a:r>
              <a:rPr lang="en-US" sz="2000" dirty="0"/>
              <a:t>,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/>
              <a:t>additieven</a:t>
            </a:r>
            <a:r>
              <a:rPr lang="en-US" sz="2000" dirty="0"/>
              <a:t>, en met </a:t>
            </a:r>
            <a:r>
              <a:rPr lang="en-US" sz="2000" dirty="0" err="1"/>
              <a:t>enkel</a:t>
            </a:r>
            <a:r>
              <a:rPr lang="en-US" sz="2000" dirty="0"/>
              <a:t> </a:t>
            </a:r>
            <a:r>
              <a:rPr lang="en-US" sz="2000" dirty="0" err="1"/>
              <a:t>edele</a:t>
            </a:r>
            <a:r>
              <a:rPr lang="en-US" sz="2000" dirty="0"/>
              <a:t> </a:t>
            </a:r>
            <a:r>
              <a:rPr lang="en-US" sz="2000" dirty="0" err="1"/>
              <a:t>grondstoffen</a:t>
            </a:r>
            <a:r>
              <a:rPr lang="en-US" sz="2000" dirty="0"/>
              <a:t> van de </a:t>
            </a:r>
            <a:r>
              <a:rPr lang="en-US" sz="2000" dirty="0" err="1"/>
              <a:t>beste</a:t>
            </a:r>
            <a:r>
              <a:rPr lang="en-US" sz="2000" dirty="0"/>
              <a:t> </a:t>
            </a:r>
            <a:r>
              <a:rPr lang="en-US" sz="2000" dirty="0" err="1"/>
              <a:t>kwaliteit</a:t>
            </a:r>
            <a:r>
              <a:rPr lang="en-US" sz="2000" dirty="0"/>
              <a:t>. 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bieren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complexe</a:t>
            </a:r>
            <a:r>
              <a:rPr lang="en-US" sz="2000" dirty="0"/>
              <a:t> </a:t>
            </a:r>
            <a:r>
              <a:rPr lang="en-US" sz="2000" dirty="0" err="1"/>
              <a:t>smaak</a:t>
            </a:r>
            <a:r>
              <a:rPr lang="en-US" sz="2000" dirty="0"/>
              <a:t> en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uitgesproken</a:t>
            </a:r>
            <a:r>
              <a:rPr lang="en-US" sz="2000" dirty="0"/>
              <a:t> </a:t>
            </a:r>
            <a:r>
              <a:rPr lang="en-US" sz="2000" dirty="0" err="1"/>
              <a:t>persoonlijkheid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echte</a:t>
            </a:r>
            <a:r>
              <a:rPr lang="en-US" sz="2000" dirty="0"/>
              <a:t> </a:t>
            </a:r>
            <a:r>
              <a:rPr lang="en-US" sz="2000" dirty="0" err="1"/>
              <a:t>karakterbieren</a:t>
            </a:r>
            <a:r>
              <a:rPr lang="en-US" sz="2000" dirty="0"/>
              <a:t>.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gisten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in de </a:t>
            </a:r>
            <a:r>
              <a:rPr lang="en-US" sz="2000" dirty="0" err="1"/>
              <a:t>fles</a:t>
            </a:r>
            <a:r>
              <a:rPr lang="en-US" sz="2000" dirty="0"/>
              <a:t> of in het vat, </a:t>
            </a:r>
            <a:r>
              <a:rPr lang="en-US" sz="2000" dirty="0" err="1"/>
              <a:t>wat</a:t>
            </a:r>
            <a:r>
              <a:rPr lang="en-US" sz="2000" dirty="0"/>
              <a:t> </a:t>
            </a:r>
            <a:r>
              <a:rPr lang="en-US" sz="2000" dirty="0" err="1"/>
              <a:t>ervoor</a:t>
            </a:r>
            <a:r>
              <a:rPr lang="en-US" sz="2000" dirty="0"/>
              <a:t> </a:t>
            </a:r>
            <a:r>
              <a:rPr lang="en-US" sz="2000" dirty="0" err="1"/>
              <a:t>zorgt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lang</a:t>
            </a:r>
            <a:r>
              <a:rPr lang="en-US" sz="2000" dirty="0"/>
              <a:t> </a:t>
            </a:r>
            <a:r>
              <a:rPr lang="en-US" sz="2000" dirty="0" err="1"/>
              <a:t>bewaren</a:t>
            </a:r>
            <a:r>
              <a:rPr lang="en-US" sz="2000" dirty="0"/>
              <a:t> en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smaak</a:t>
            </a:r>
            <a:r>
              <a:rPr lang="en-US" sz="2000" dirty="0"/>
              <a:t> </a:t>
            </a:r>
            <a:r>
              <a:rPr lang="en-US" sz="2000" dirty="0" err="1"/>
              <a:t>evolueert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Categorie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Speciaalbieren blond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/>
              <a:t>€1,55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477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0566"/>
            <a:ext cx="9301761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146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89200"/>
            <a:ext cx="8851900" cy="360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TARAS BOULBA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3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40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Woorden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terminologie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voor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voeding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dranken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9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Engelse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Light blonde with 4.5% alc., generously hopped with the finest aromatic hops, giving it a very refreshing character and a scent reminiscent of citrus.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"/>
            <a:ext cx="88265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ervaring</a:t>
            </a:r>
            <a:r>
              <a:rPr lang="en-US" dirty="0" smtClean="0"/>
              <a:t> en </a:t>
            </a:r>
            <a:r>
              <a:rPr lang="en-US" dirty="0" err="1" smtClean="0"/>
              <a:t>descriptoren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13557"/>
              </p:ext>
            </p:extLst>
          </p:nvPr>
        </p:nvGraphicFramePr>
        <p:xfrm>
          <a:off x="1" y="1417638"/>
          <a:ext cx="9025466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1790700" y="1663700"/>
            <a:ext cx="2273300" cy="14097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ervaring</a:t>
            </a:r>
            <a:r>
              <a:rPr lang="en-US" dirty="0" smtClean="0"/>
              <a:t> </a:t>
            </a:r>
            <a:r>
              <a:rPr lang="en-US" dirty="0" err="1" smtClean="0"/>
              <a:t>uitdrukken</a:t>
            </a:r>
            <a:r>
              <a:rPr lang="en-US" dirty="0" smtClean="0"/>
              <a:t> in </a:t>
            </a:r>
            <a:r>
              <a:rPr lang="en-US" dirty="0" err="1" smtClean="0"/>
              <a:t>woorden</a:t>
            </a:r>
            <a:r>
              <a:rPr lang="en-US" dirty="0" smtClean="0"/>
              <a:t> in </a:t>
            </a:r>
            <a:r>
              <a:rPr lang="en-US" dirty="0" err="1" smtClean="0"/>
              <a:t>taal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232400" y="1663700"/>
            <a:ext cx="2273300" cy="1409700"/>
          </a:xfrm>
          <a:prstGeom prst="wedgeEllipseCallout">
            <a:avLst/>
          </a:prstGeom>
          <a:solidFill>
            <a:srgbClr val="95373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Woorden </a:t>
            </a:r>
            <a:r>
              <a:rPr lang="en-US" dirty="0" err="1" smtClean="0"/>
              <a:t>vertalen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 A in </a:t>
            </a:r>
            <a:r>
              <a:rPr lang="en-US" dirty="0" err="1" smtClean="0"/>
              <a:t>woorden</a:t>
            </a:r>
            <a:r>
              <a:rPr lang="en-US" dirty="0" smtClean="0"/>
              <a:t> in </a:t>
            </a:r>
            <a:r>
              <a:rPr lang="en-US" dirty="0" err="1" smtClean="0"/>
              <a:t>taal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8700" y="5295900"/>
            <a:ext cx="1663700" cy="369332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descriptoren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4064000" y="4546600"/>
            <a:ext cx="914400" cy="749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0" y="5295900"/>
            <a:ext cx="1663700" cy="369332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descriptoren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883400" y="4546600"/>
            <a:ext cx="914400" cy="749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292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Terminologie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bestuderen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geïnspireerd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door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ideëen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uit</a:t>
            </a:r>
            <a:r>
              <a:rPr lang="en-U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4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linguïstiek</a:t>
            </a:r>
            <a:r>
              <a:rPr lang="en-US" dirty="0"/>
              <a:t/>
            </a:r>
            <a:br>
              <a:rPr lang="en-US" dirty="0"/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6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TAALGEBONDENHEID VAN PROEVEN</a:t>
            </a:r>
          </a:p>
          <a:p>
            <a:r>
              <a:rPr lang="en-US" dirty="0" smtClean="0"/>
              <a:t>DESCRIPTOREN (</a:t>
            </a:r>
            <a:r>
              <a:rPr lang="en-US" dirty="0" err="1" smtClean="0"/>
              <a:t>adjectieven</a:t>
            </a:r>
            <a:r>
              <a:rPr lang="en-US" dirty="0" smtClean="0"/>
              <a:t>) en NEOLOGISMEN</a:t>
            </a:r>
          </a:p>
          <a:p>
            <a:r>
              <a:rPr lang="en-US" dirty="0" smtClean="0"/>
              <a:t>DIVISION </a:t>
            </a:r>
            <a:r>
              <a:rPr lang="en-US" dirty="0"/>
              <a:t>OF LINGUISTIC </a:t>
            </a:r>
            <a:r>
              <a:rPr lang="en-US" dirty="0" smtClean="0"/>
              <a:t>LABOUR (Putnam 1975)</a:t>
            </a:r>
          </a:p>
          <a:p>
            <a:r>
              <a:rPr lang="en-US" dirty="0" smtClean="0"/>
              <a:t>EMERGENT </a:t>
            </a:r>
            <a:r>
              <a:rPr lang="en-US" dirty="0"/>
              <a:t>SOCIALLY DISTRIBUTED </a:t>
            </a:r>
            <a:r>
              <a:rPr lang="en-US" dirty="0" smtClean="0"/>
              <a:t>UNDERSTANDING (</a:t>
            </a:r>
            <a:r>
              <a:rPr lang="en-US" dirty="0" err="1" smtClean="0"/>
              <a:t>Lindblom</a:t>
            </a:r>
            <a:r>
              <a:rPr lang="en-US" dirty="0" smtClean="0"/>
              <a:t> 2015)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Sensoriële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 en de </a:t>
            </a:r>
            <a:r>
              <a:rPr lang="en-US" dirty="0" err="1" smtClean="0"/>
              <a:t>dynamiek</a:t>
            </a:r>
            <a:r>
              <a:rPr lang="en-US" dirty="0" smtClean="0"/>
              <a:t> van </a:t>
            </a:r>
            <a:r>
              <a:rPr lang="en-US" dirty="0" err="1" smtClean="0"/>
              <a:t>terminologie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DIVISION OF LINGUISTIC LABOUR</a:t>
            </a:r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/>
              <a:t>descriptor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verduidelijking</a:t>
            </a:r>
            <a:r>
              <a:rPr lang="en-US" dirty="0" smtClean="0"/>
              <a:t>: </a:t>
            </a:r>
            <a:r>
              <a:rPr lang="en-US" i="1" dirty="0" err="1" smtClean="0"/>
              <a:t>mineraliteit</a:t>
            </a:r>
            <a:endParaRPr lang="en-US" i="1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product,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: </a:t>
            </a:r>
            <a:r>
              <a:rPr lang="en-US" i="1" dirty="0" smtClean="0"/>
              <a:t>smoothie</a:t>
            </a:r>
            <a:endParaRPr lang="en-US" i="1" dirty="0"/>
          </a:p>
          <a:p>
            <a:r>
              <a:rPr lang="en-US" dirty="0" err="1" smtClean="0"/>
              <a:t>Een</a:t>
            </a:r>
            <a:r>
              <a:rPr lang="en-US" dirty="0" smtClean="0"/>
              <a:t> product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gedetailleerde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r>
              <a:rPr lang="en-US" dirty="0" smtClean="0"/>
              <a:t>: </a:t>
            </a:r>
            <a:r>
              <a:rPr lang="en-US" dirty="0" err="1" smtClean="0"/>
              <a:t>terminologie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bier </a:t>
            </a:r>
          </a:p>
        </p:txBody>
      </p:sp>
    </p:spTree>
    <p:extLst>
      <p:ext uri="{BB962C8B-B14F-4D97-AF65-F5344CB8AC3E}">
        <p14:creationId xmlns:p14="http://schemas.microsoft.com/office/powerpoint/2010/main" val="33966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EMERGENT SOCIALLY DISTRIBUTED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Woorden/termen voor voeding worden onderhandeld door taalgebruikers in een groep of nieuwe producten worden gecreëerd door een groep taalgebruikers.</a:t>
            </a:r>
          </a:p>
          <a:p>
            <a:r>
              <a:rPr lang="nl-NL" dirty="0" smtClean="0"/>
              <a:t>Betekenis ontstaat als </a:t>
            </a:r>
            <a:r>
              <a:rPr lang="nl-NL" i="1" dirty="0" err="1" smtClean="0"/>
              <a:t>emergent</a:t>
            </a:r>
            <a:r>
              <a:rPr lang="nl-NL" i="1" dirty="0" smtClean="0"/>
              <a:t> product </a:t>
            </a:r>
            <a:r>
              <a:rPr lang="nl-NL" dirty="0" smtClean="0"/>
              <a:t>uit sociale interactie, “a kind of </a:t>
            </a:r>
            <a:r>
              <a:rPr lang="nl-NL" dirty="0" err="1" smtClean="0"/>
              <a:t>distributed</a:t>
            </a:r>
            <a:r>
              <a:rPr lang="nl-NL" dirty="0" smtClean="0"/>
              <a:t> </a:t>
            </a:r>
            <a:r>
              <a:rPr lang="nl-NL" dirty="0" err="1" smtClean="0"/>
              <a:t>phenomenon</a:t>
            </a:r>
            <a:r>
              <a:rPr lang="nl-NL" dirty="0" smtClean="0"/>
              <a:t> </a:t>
            </a:r>
            <a:r>
              <a:rPr lang="nl-NL" dirty="0" err="1" smtClean="0"/>
              <a:t>rather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individual</a:t>
            </a:r>
            <a:r>
              <a:rPr lang="nl-NL" dirty="0" smtClean="0"/>
              <a:t> private </a:t>
            </a:r>
            <a:r>
              <a:rPr lang="nl-NL" dirty="0" err="1" smtClean="0"/>
              <a:t>mental</a:t>
            </a:r>
            <a:r>
              <a:rPr lang="nl-NL" dirty="0" smtClean="0"/>
              <a:t> act” (</a:t>
            </a:r>
            <a:r>
              <a:rPr lang="nl-NL" dirty="0" err="1" smtClean="0"/>
              <a:t>Lindblom</a:t>
            </a:r>
            <a:r>
              <a:rPr lang="nl-NL" dirty="0" smtClean="0"/>
              <a:t> 2015)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3163"/>
            <a:ext cx="8229600" cy="1143000"/>
          </a:xfrm>
        </p:spPr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43"/>
            <a:ext cx="9144000" cy="40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Lekker</a:t>
            </a:r>
            <a:r>
              <a:rPr lang="en-US" dirty="0" smtClean="0"/>
              <a:t> of </a:t>
            </a:r>
            <a:r>
              <a:rPr lang="en-US" dirty="0" err="1" smtClean="0"/>
              <a:t>niet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lekker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lekker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28738"/>
            <a:ext cx="21971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795616"/>
            <a:ext cx="1868085" cy="1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Hoe </a:t>
            </a:r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je </a:t>
            </a:r>
            <a:r>
              <a:rPr lang="en-US" dirty="0" err="1" smtClean="0"/>
              <a:t>dat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8466" b="18466"/>
          <a:stretch>
            <a:fillRect/>
          </a:stretch>
        </p:blipFill>
        <p:spPr>
          <a:xfrm>
            <a:off x="914400" y="2120900"/>
            <a:ext cx="8229600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7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30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29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Lekker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41" y="111641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3100" dirty="0" smtClean="0"/>
              <a:t>amazing, appealing, appetizing, delectable, delicious, delightful,             		divine, enjoyable, enticing, excellent, exquisite, extraordinary, fantastic, heavenly, luscious, marvelous, mouthwatering, pleasant, scrumptious, superb, tantalizing, tasty, terrific, wonderful, yummy</a:t>
            </a:r>
            <a:r>
              <a:rPr lang="en-US" sz="3100" dirty="0"/>
              <a:t>..</a:t>
            </a:r>
            <a:r>
              <a:rPr lang="en-US" dirty="0" smtClean="0">
                <a:effectLst/>
              </a:rPr>
              <a:t>. 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err="1"/>
              <a:t>aangenaam</a:t>
            </a:r>
            <a:r>
              <a:rPr lang="en-US" dirty="0" smtClean="0"/>
              <a:t>, </a:t>
            </a:r>
            <a:r>
              <a:rPr lang="en-US" dirty="0" err="1" smtClean="0"/>
              <a:t>appetijtelijk</a:t>
            </a:r>
            <a:r>
              <a:rPr lang="en-US" dirty="0" smtClean="0"/>
              <a:t>, </a:t>
            </a:r>
            <a:r>
              <a:rPr lang="en-US" dirty="0" err="1" smtClean="0"/>
              <a:t>delicieus</a:t>
            </a:r>
            <a:r>
              <a:rPr lang="en-US" dirty="0" smtClean="0"/>
              <a:t>, </a:t>
            </a:r>
            <a:r>
              <a:rPr lang="en-US" dirty="0" err="1" smtClean="0"/>
              <a:t>bekoorlijk</a:t>
            </a:r>
            <a:r>
              <a:rPr lang="en-US" dirty="0" smtClean="0"/>
              <a:t>, </a:t>
            </a:r>
            <a:r>
              <a:rPr lang="en-US" dirty="0" err="1" smtClean="0"/>
              <a:t>buitengewoon</a:t>
            </a:r>
            <a:r>
              <a:rPr lang="en-US" dirty="0" smtClean="0"/>
              <a:t>, </a:t>
            </a:r>
            <a:r>
              <a:rPr lang="en-US" dirty="0" err="1" smtClean="0"/>
              <a:t>enig</a:t>
            </a:r>
            <a:r>
              <a:rPr lang="en-US" dirty="0" smtClean="0"/>
              <a:t>, excellent, </a:t>
            </a:r>
            <a:r>
              <a:rPr lang="en-US" dirty="0" err="1" smtClean="0"/>
              <a:t>fantastisch</a:t>
            </a:r>
            <a:r>
              <a:rPr lang="en-US" dirty="0" smtClean="0"/>
              <a:t>, </a:t>
            </a:r>
            <a:r>
              <a:rPr lang="en-US" dirty="0" err="1" smtClean="0"/>
              <a:t>fijn</a:t>
            </a:r>
            <a:r>
              <a:rPr lang="en-US" dirty="0" smtClean="0"/>
              <a:t>, </a:t>
            </a:r>
            <a:r>
              <a:rPr lang="en-US" dirty="0" err="1" smtClean="0"/>
              <a:t>heerlijk</a:t>
            </a:r>
            <a:r>
              <a:rPr lang="en-US" dirty="0" smtClean="0"/>
              <a:t>, </a:t>
            </a:r>
            <a:r>
              <a:rPr lang="en-US" dirty="0" err="1" smtClean="0"/>
              <a:t>hemels</a:t>
            </a:r>
            <a:r>
              <a:rPr lang="en-US" dirty="0" smtClean="0"/>
              <a:t>, </a:t>
            </a:r>
            <a:r>
              <a:rPr lang="en-US" b="1" dirty="0" err="1"/>
              <a:t>lekker</a:t>
            </a:r>
            <a:r>
              <a:rPr lang="en-US" dirty="0"/>
              <a:t>, </a:t>
            </a:r>
            <a:r>
              <a:rPr lang="en-US" dirty="0" err="1" smtClean="0"/>
              <a:t>magnifiek</a:t>
            </a:r>
            <a:r>
              <a:rPr lang="en-US" dirty="0" smtClean="0"/>
              <a:t>, </a:t>
            </a:r>
            <a:r>
              <a:rPr lang="en-US" dirty="0" err="1" smtClean="0"/>
              <a:t>overheerlijk</a:t>
            </a:r>
            <a:r>
              <a:rPr lang="en-US" dirty="0" smtClean="0"/>
              <a:t>, prima</a:t>
            </a:r>
            <a:r>
              <a:rPr lang="en-US" dirty="0"/>
              <a:t>, </a:t>
            </a:r>
            <a:r>
              <a:rPr lang="en-US" dirty="0" err="1" smtClean="0"/>
              <a:t>reuzelekker</a:t>
            </a:r>
            <a:r>
              <a:rPr lang="en-US" dirty="0" smtClean="0"/>
              <a:t>, </a:t>
            </a:r>
            <a:r>
              <a:rPr lang="en-US" dirty="0" err="1" smtClean="0"/>
              <a:t>smakelijk</a:t>
            </a:r>
            <a:r>
              <a:rPr lang="en-US" dirty="0" smtClean="0"/>
              <a:t>, </a:t>
            </a:r>
            <a:r>
              <a:rPr lang="en-US" dirty="0" err="1" smtClean="0"/>
              <a:t>uitmuntend</a:t>
            </a:r>
            <a:r>
              <a:rPr lang="en-US" dirty="0" smtClean="0"/>
              <a:t>, </a:t>
            </a:r>
            <a:r>
              <a:rPr lang="en-US" dirty="0" err="1" smtClean="0"/>
              <a:t>verrukkelijk</a:t>
            </a:r>
            <a:r>
              <a:rPr lang="en-US" dirty="0" smtClean="0"/>
              <a:t>, </a:t>
            </a:r>
            <a:r>
              <a:rPr lang="en-US" dirty="0" err="1" smtClean="0"/>
              <a:t>weldadig</a:t>
            </a:r>
            <a:r>
              <a:rPr lang="en-US" dirty="0" smtClean="0"/>
              <a:t>, </a:t>
            </a:r>
            <a:r>
              <a:rPr lang="en-US" dirty="0" err="1" smtClean="0"/>
              <a:t>zalig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err="1"/>
              <a:t>d</a:t>
            </a:r>
            <a:r>
              <a:rPr lang="en-US" dirty="0" err="1" smtClean="0"/>
              <a:t>elizioso</a:t>
            </a:r>
            <a:r>
              <a:rPr lang="en-US" dirty="0"/>
              <a:t>, </a:t>
            </a:r>
            <a:r>
              <a:rPr lang="en-US" dirty="0" err="1"/>
              <a:t>saporito</a:t>
            </a:r>
            <a:r>
              <a:rPr lang="en-US" dirty="0"/>
              <a:t>, </a:t>
            </a:r>
            <a:r>
              <a:rPr lang="en-US" dirty="0" err="1"/>
              <a:t>appetitoso</a:t>
            </a:r>
            <a:r>
              <a:rPr lang="en-US" dirty="0"/>
              <a:t>, </a:t>
            </a:r>
            <a:r>
              <a:rPr lang="en-US" dirty="0" err="1"/>
              <a:t>ghiotto</a:t>
            </a:r>
            <a:r>
              <a:rPr lang="en-US" dirty="0"/>
              <a:t>, </a:t>
            </a:r>
            <a:r>
              <a:rPr lang="en-US" dirty="0" err="1"/>
              <a:t>gustoso</a:t>
            </a:r>
            <a:r>
              <a:rPr lang="en-US" dirty="0"/>
              <a:t>, </a:t>
            </a:r>
            <a:r>
              <a:rPr lang="en-US" dirty="0" err="1"/>
              <a:t>squisito</a:t>
            </a:r>
            <a:r>
              <a:rPr lang="en-US" dirty="0"/>
              <a:t>, </a:t>
            </a:r>
            <a:r>
              <a:rPr lang="en-US" dirty="0" err="1"/>
              <a:t>stuzzicante</a:t>
            </a:r>
            <a:r>
              <a:rPr lang="en-US" dirty="0"/>
              <a:t>, </a:t>
            </a:r>
            <a:r>
              <a:rPr lang="en-US" dirty="0" err="1"/>
              <a:t>succulento</a:t>
            </a:r>
            <a:r>
              <a:rPr lang="en-US" dirty="0"/>
              <a:t>, </a:t>
            </a:r>
            <a:r>
              <a:rPr lang="en-US" dirty="0" err="1"/>
              <a:t>aromatico</a:t>
            </a:r>
            <a:r>
              <a:rPr lang="en-US" dirty="0"/>
              <a:t>, </a:t>
            </a:r>
            <a:r>
              <a:rPr lang="en-US" dirty="0" err="1"/>
              <a:t>fragrante</a:t>
            </a:r>
            <a:r>
              <a:rPr lang="en-US" dirty="0"/>
              <a:t>, profumato </a:t>
            </a:r>
            <a:r>
              <a:rPr lang="en-US" dirty="0" err="1"/>
              <a:t>buono</a:t>
            </a:r>
            <a:r>
              <a:rPr lang="en-US" dirty="0"/>
              <a:t>, </a:t>
            </a:r>
            <a:r>
              <a:rPr lang="en-US" dirty="0" err="1"/>
              <a:t>gustoso</a:t>
            </a:r>
            <a:r>
              <a:rPr lang="en-US" dirty="0"/>
              <a:t>, </a:t>
            </a:r>
            <a:r>
              <a:rPr lang="en-US" dirty="0" err="1"/>
              <a:t>gustosissimo</a:t>
            </a:r>
            <a:r>
              <a:rPr lang="en-US" dirty="0"/>
              <a:t>, </a:t>
            </a:r>
            <a:r>
              <a:rPr lang="en-US" dirty="0" err="1"/>
              <a:t>prelibato</a:t>
            </a:r>
            <a:r>
              <a:rPr lang="en-US" dirty="0"/>
              <a:t>, </a:t>
            </a:r>
            <a:r>
              <a:rPr lang="en-US" dirty="0" err="1"/>
              <a:t>ghiotto</a:t>
            </a:r>
            <a:r>
              <a:rPr lang="en-US" dirty="0"/>
              <a:t>, </a:t>
            </a:r>
            <a:r>
              <a:rPr lang="en-US" dirty="0" err="1" smtClean="0"/>
              <a:t>delicato</a:t>
            </a:r>
            <a:r>
              <a:rPr lang="en-US" dirty="0"/>
              <a:t>, </a:t>
            </a:r>
            <a:r>
              <a:rPr lang="en-US" dirty="0" smtClean="0"/>
              <a:t>soave</a:t>
            </a:r>
            <a:r>
              <a:rPr lang="en-US" dirty="0"/>
              <a:t>, </a:t>
            </a:r>
            <a:r>
              <a:rPr lang="en-US" dirty="0" err="1"/>
              <a:t>gradevole</a:t>
            </a:r>
            <a:r>
              <a:rPr lang="en-US" dirty="0"/>
              <a:t>, </a:t>
            </a:r>
            <a:r>
              <a:rPr lang="en-US" dirty="0" err="1"/>
              <a:t>ottimo</a:t>
            </a:r>
            <a:r>
              <a:rPr lang="en-US" dirty="0"/>
              <a:t>, </a:t>
            </a:r>
            <a:r>
              <a:rPr lang="en-US" dirty="0" err="1"/>
              <a:t>luculliano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7" y="-136064"/>
            <a:ext cx="1799315" cy="1799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41" y="4888299"/>
            <a:ext cx="19177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1925</Words>
  <Application>Microsoft Macintosh PowerPoint</Application>
  <PresentationFormat>On-screen Show (4:3)</PresentationFormat>
  <Paragraphs>300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Terminologie voor sensoriële ervaringen </vt:lpstr>
      <vt:lpstr>Sensoriële ervaringen uitdrukken in woorden.  Descriptoren en neologismen voor voeding en drank. </vt:lpstr>
      <vt:lpstr>PowerPoint Presentation</vt:lpstr>
      <vt:lpstr>De zintuigen</vt:lpstr>
      <vt:lpstr>PowerPoint Presentation</vt:lpstr>
      <vt:lpstr>1. Woorden en terminologie voor voeding en dranken</vt:lpstr>
      <vt:lpstr> Lekker of niet?</vt:lpstr>
      <vt:lpstr>   Hoe lekker vind je dat?</vt:lpstr>
      <vt:lpstr>Lekker</vt:lpstr>
      <vt:lpstr>Taal en proeven</vt:lpstr>
      <vt:lpstr>Belichaamd begrijpen (zintuiglijk)</vt:lpstr>
      <vt:lpstr>PowerPoint Presentation</vt:lpstr>
      <vt:lpstr>Proefopdracht: chocolade</vt:lpstr>
      <vt:lpstr>Belgische chocolade</vt:lpstr>
      <vt:lpstr>PowerPoint Presentation</vt:lpstr>
      <vt:lpstr>Chocolade proeven  </vt:lpstr>
      <vt:lpstr>PowerPoint Presentation</vt:lpstr>
      <vt:lpstr>Overlegmoment</vt:lpstr>
      <vt:lpstr>PowerPoint Presentation</vt:lpstr>
      <vt:lpstr>Uitzicht</vt:lpstr>
      <vt:lpstr>Textuur</vt:lpstr>
      <vt:lpstr>Aroma</vt:lpstr>
      <vt:lpstr>Smaak</vt:lpstr>
      <vt:lpstr>Aromawiel fondantchocolade</vt:lpstr>
      <vt:lpstr>Uitzicht en textuurwiel</vt:lpstr>
      <vt:lpstr>Aromawiel melkchocolade</vt:lpstr>
      <vt:lpstr>Chocolade: masterproef UGEnt</vt:lpstr>
      <vt:lpstr>De verdeling van het taalwerk</vt:lpstr>
      <vt:lpstr>Emergent sociaal verspreid begrijpen</vt:lpstr>
      <vt:lpstr>PowerPoint Presentation</vt:lpstr>
      <vt:lpstr>Lexicons van descriptors</vt:lpstr>
      <vt:lpstr>Descriptief profileren van voeding</vt:lpstr>
      <vt:lpstr>Descriptieve analyse</vt:lpstr>
      <vt:lpstr>2. Descriptoren</vt:lpstr>
      <vt:lpstr>Chablis 2012 Domaine Nathalie en Gilles Fèvre </vt:lpstr>
      <vt:lpstr>PowerPoint Presentation</vt:lpstr>
      <vt:lpstr>Mineraliteit in wijn</vt:lpstr>
      <vt:lpstr>Stereotypisch begrijpen</vt:lpstr>
      <vt:lpstr>PowerPoint Presentation</vt:lpstr>
      <vt:lpstr>PowerPoint Presentation</vt:lpstr>
      <vt:lpstr>Conclusie</vt:lpstr>
      <vt:lpstr>3. Een neologisme</vt:lpstr>
      <vt:lpstr>PowerPoint Presentation</vt:lpstr>
      <vt:lpstr>Visuele perceptie</vt:lpstr>
      <vt:lpstr>Definitie van ???????</vt:lpstr>
      <vt:lpstr>Een neologisme: smoothie</vt:lpstr>
      <vt:lpstr>Smoothie: een onderzoek</vt:lpstr>
      <vt:lpstr>Wat bleek uit onderzoek</vt:lpstr>
      <vt:lpstr>4. Terminologie: een onderhandelingsproces</vt:lpstr>
      <vt:lpstr>Onderzoek naar twee aspecten</vt:lpstr>
      <vt:lpstr>Sensoriële taal en de dynamiek van terminologie</vt:lpstr>
      <vt:lpstr>EMERGENT SOCIAAL VERSPREID BEGRIJPEN </vt:lpstr>
      <vt:lpstr>Emergent verdeeld creëren: artIsanaal bier in Brussel</vt:lpstr>
      <vt:lpstr>Brussels Beer Project: La Delta</vt:lpstr>
      <vt:lpstr>Brasserie de la Senne: Zinnebir</vt:lpstr>
      <vt:lpstr>ZINNEBIR</vt:lpstr>
      <vt:lpstr>PowerPoint Presentation</vt:lpstr>
      <vt:lpstr>TARAS BOULBA</vt:lpstr>
      <vt:lpstr>PowerPoint Presentation</vt:lpstr>
      <vt:lpstr>Engelse beschrijving</vt:lpstr>
      <vt:lpstr>PowerPoint Presentation</vt:lpstr>
      <vt:lpstr>Sensoriële ervaring en descriptoren</vt:lpstr>
      <vt:lpstr>5 Terminologie bestuderen geïnspireerd door ideëen uit de linguïstiek </vt:lpstr>
      <vt:lpstr>Onderzoek naar :</vt:lpstr>
      <vt:lpstr>Sensoriële taal en de dynamiek van terminologie</vt:lpstr>
      <vt:lpstr>EMERGENT SOCIALLY DISTRIBUTED UNDERSTANDING</vt:lpstr>
      <vt:lpstr>Voor jullie aandacht!</vt:lpstr>
    </vt:vector>
  </TitlesOfParts>
  <Company>VUB - LW - TTKA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Sensoriële ervaringen uitdrukken in woorden.  Descriptoren en neologismen voor voeding en drank. </dc:title>
  <dc:creator>Rita Temmerman</dc:creator>
  <cp:lastModifiedBy>Rita Temmerman</cp:lastModifiedBy>
  <cp:revision>63</cp:revision>
  <dcterms:created xsi:type="dcterms:W3CDTF">2016-02-17T13:26:58Z</dcterms:created>
  <dcterms:modified xsi:type="dcterms:W3CDTF">2016-03-07T08:59:41Z</dcterms:modified>
</cp:coreProperties>
</file>