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15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42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41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9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21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6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73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2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12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9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70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74E3A-8CF3-4BDC-BCB7-C8613B08AB6B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C2E48-A1BE-4479-B6EA-6B63331A1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2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Rokoko </a:t>
            </a:r>
            <a:r>
              <a:rPr lang="cs-CZ" dirty="0" err="1" smtClean="0"/>
              <a:t>und</a:t>
            </a:r>
            <a:r>
              <a:rPr lang="cs-CZ" dirty="0" smtClean="0"/>
              <a:t> Anakreontik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60 </a:t>
            </a:r>
            <a:r>
              <a:rPr lang="cs-CZ" dirty="0" err="1" smtClean="0"/>
              <a:t>Gedichte</a:t>
            </a:r>
            <a:r>
              <a:rPr lang="cs-CZ" dirty="0" smtClean="0"/>
              <a:t> von Anakreon, </a:t>
            </a:r>
            <a:r>
              <a:rPr lang="cs-CZ" dirty="0" err="1" smtClean="0"/>
              <a:t>geb</a:t>
            </a:r>
            <a:r>
              <a:rPr lang="cs-CZ" dirty="0" smtClean="0"/>
              <a:t>. 570 v. Christo </a:t>
            </a:r>
            <a:r>
              <a:rPr lang="cs-CZ" dirty="0" err="1" smtClean="0"/>
              <a:t>wurden</a:t>
            </a:r>
            <a:r>
              <a:rPr lang="cs-CZ" dirty="0" smtClean="0"/>
              <a:t>  1554 </a:t>
            </a:r>
            <a:r>
              <a:rPr lang="cs-CZ" dirty="0" err="1" smtClean="0"/>
              <a:t>ins</a:t>
            </a:r>
            <a:r>
              <a:rPr lang="cs-CZ" dirty="0" smtClean="0"/>
              <a:t> </a:t>
            </a:r>
            <a:r>
              <a:rPr lang="cs-CZ" dirty="0" err="1" smtClean="0"/>
              <a:t>Lateinische</a:t>
            </a:r>
            <a:r>
              <a:rPr lang="cs-CZ" dirty="0" smtClean="0"/>
              <a:t> </a:t>
            </a:r>
            <a:r>
              <a:rPr lang="de-DE" dirty="0" smtClean="0"/>
              <a:t>übersetzt und machten Schule.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25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Rokoko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Seit den 90er Jahren </a:t>
            </a:r>
            <a:r>
              <a:rPr lang="de-DE" dirty="0"/>
              <a:t>des 18. </a:t>
            </a:r>
            <a:r>
              <a:rPr lang="de-DE" dirty="0" err="1"/>
              <a:t>Jhs</a:t>
            </a:r>
            <a:r>
              <a:rPr lang="de-DE" dirty="0"/>
              <a:t>. benutzt, um die Kultur der Zeit </a:t>
            </a:r>
            <a:r>
              <a:rPr lang="de-DE" dirty="0" smtClean="0"/>
              <a:t>von Louis-Quinze</a:t>
            </a:r>
            <a:r>
              <a:rPr lang="de-DE" dirty="0"/>
              <a:t>, die </a:t>
            </a:r>
            <a:r>
              <a:rPr lang="de-DE" dirty="0" smtClean="0"/>
              <a:t>man oberflächlich, verspielt </a:t>
            </a:r>
            <a:r>
              <a:rPr lang="de-DE" dirty="0"/>
              <a:t>und lächerlich </a:t>
            </a:r>
            <a:r>
              <a:rPr lang="de-DE" dirty="0" smtClean="0"/>
              <a:t>fand, zu </a:t>
            </a:r>
            <a:r>
              <a:rPr lang="cs-CZ" dirty="0" err="1" smtClean="0"/>
              <a:t>verspotten</a:t>
            </a:r>
            <a:r>
              <a:rPr lang="cs-CZ" dirty="0" smtClean="0"/>
              <a:t>.</a:t>
            </a:r>
            <a:endParaRPr lang="de-DE" dirty="0" smtClean="0"/>
          </a:p>
          <a:p>
            <a:r>
              <a:rPr lang="de-DE" dirty="0" smtClean="0"/>
              <a:t>Schlüsselbegriffe des Rokoko: t</a:t>
            </a:r>
            <a:r>
              <a:rPr lang="cs-CZ" dirty="0" err="1" smtClean="0"/>
              <a:t>ändeln</a:t>
            </a:r>
            <a:r>
              <a:rPr lang="de-DE" dirty="0" smtClean="0"/>
              <a:t> (</a:t>
            </a:r>
            <a:r>
              <a:rPr lang="cs-CZ" dirty="0" err="1" smtClean="0"/>
              <a:t>veraltend</a:t>
            </a:r>
            <a:r>
              <a:rPr lang="cs-CZ" dirty="0" smtClean="0"/>
              <a:t> </a:t>
            </a:r>
            <a:r>
              <a:rPr lang="cs-CZ" i="1" dirty="0" err="1"/>
              <a:t>schäkern</a:t>
            </a:r>
            <a:r>
              <a:rPr lang="cs-CZ" i="1" dirty="0"/>
              <a:t>, </a:t>
            </a:r>
            <a:r>
              <a:rPr lang="cs-CZ" i="1" dirty="0" err="1" smtClean="0"/>
              <a:t>flirten</a:t>
            </a:r>
            <a:r>
              <a:rPr lang="de-DE" dirty="0" smtClean="0"/>
              <a:t>), frivol, anmutig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cs-CZ" dirty="0" smtClean="0"/>
              <a:t>Die Rocaille</a:t>
            </a:r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38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Anakreontik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enge</a:t>
            </a:r>
            <a:r>
              <a:rPr lang="de-DE" dirty="0" err="1" smtClean="0"/>
              <a:t>re</a:t>
            </a:r>
            <a:r>
              <a:rPr lang="cs-CZ" dirty="0" smtClean="0"/>
              <a:t>n</a:t>
            </a:r>
            <a:r>
              <a:rPr lang="de-DE" dirty="0" smtClean="0"/>
              <a:t> Sinne: strenge </a:t>
            </a:r>
            <a:r>
              <a:rPr lang="de-DE" dirty="0"/>
              <a:t>Nachahmungen der anakreontischen </a:t>
            </a:r>
            <a:r>
              <a:rPr lang="de-DE" dirty="0" smtClean="0"/>
              <a:t>Ode (</a:t>
            </a:r>
            <a:r>
              <a:rPr lang="de-DE" dirty="0"/>
              <a:t>also </a:t>
            </a:r>
            <a:r>
              <a:rPr lang="de-DE" dirty="0" err="1"/>
              <a:t>unstrophische</a:t>
            </a:r>
            <a:r>
              <a:rPr lang="de-DE" dirty="0"/>
              <a:t>, reimlose, trochäische oder auch </a:t>
            </a:r>
            <a:r>
              <a:rPr lang="de-DE" dirty="0" smtClean="0"/>
              <a:t>jambische</a:t>
            </a:r>
            <a:r>
              <a:rPr lang="cs-CZ" dirty="0" smtClean="0"/>
              <a:t> </a:t>
            </a:r>
            <a:r>
              <a:rPr lang="de-DE" dirty="0" smtClean="0"/>
              <a:t>Drei- </a:t>
            </a:r>
            <a:r>
              <a:rPr lang="de-DE" dirty="0"/>
              <a:t>bzw. </a:t>
            </a:r>
            <a:r>
              <a:rPr lang="de-DE" dirty="0" smtClean="0"/>
              <a:t>Vierheber)</a:t>
            </a:r>
          </a:p>
          <a:p>
            <a:r>
              <a:rPr lang="de-DE" dirty="0" smtClean="0"/>
              <a:t>2</a:t>
            </a:r>
            <a:r>
              <a:rPr lang="de-DE" dirty="0"/>
              <a:t>) </a:t>
            </a:r>
            <a:r>
              <a:rPr lang="de-DE" dirty="0" smtClean="0"/>
              <a:t>im </a:t>
            </a:r>
            <a:r>
              <a:rPr lang="de-DE" dirty="0"/>
              <a:t>weiteren </a:t>
            </a:r>
            <a:r>
              <a:rPr lang="de-DE" dirty="0" smtClean="0"/>
              <a:t>Sinne alle </a:t>
            </a:r>
            <a:r>
              <a:rPr lang="de-DE" dirty="0"/>
              <a:t>Lyrik, die die Motive und Themen </a:t>
            </a:r>
            <a:r>
              <a:rPr lang="de-DE" dirty="0" smtClean="0"/>
              <a:t>der </a:t>
            </a:r>
            <a:r>
              <a:rPr lang="cs-CZ" dirty="0" err="1" smtClean="0"/>
              <a:t>Anakreonteen</a:t>
            </a:r>
            <a:r>
              <a:rPr lang="cs-CZ" dirty="0" smtClean="0"/>
              <a:t> </a:t>
            </a:r>
            <a:r>
              <a:rPr lang="cs-CZ" dirty="0" err="1" smtClean="0"/>
              <a:t>variiert</a:t>
            </a:r>
            <a:r>
              <a:rPr lang="de-DE" dirty="0" smtClean="0"/>
              <a:t>.</a:t>
            </a:r>
            <a:r>
              <a:rPr lang="cs-CZ" dirty="0" smtClean="0"/>
              <a:t> </a:t>
            </a:r>
            <a:endParaRPr lang="de-DE" dirty="0" smtClean="0"/>
          </a:p>
          <a:p>
            <a:r>
              <a:rPr lang="de-DE" dirty="0" smtClean="0"/>
              <a:t>Motive: </a:t>
            </a:r>
            <a:r>
              <a:rPr lang="cs-CZ" dirty="0" err="1"/>
              <a:t>Geselligkeit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Freundschaft</a:t>
            </a:r>
            <a:r>
              <a:rPr lang="de-DE" dirty="0" smtClean="0"/>
              <a:t>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Anakreontik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"Unter dem Schutz antiker </a:t>
            </a:r>
            <a:r>
              <a:rPr lang="de-DE" dirty="0" smtClean="0"/>
              <a:t>Autoritäten und </a:t>
            </a:r>
            <a:r>
              <a:rPr lang="de-DE" dirty="0"/>
              <a:t>dieser langen literarischen Tradition konnten </a:t>
            </a:r>
            <a:r>
              <a:rPr lang="de-DE" dirty="0" smtClean="0"/>
              <a:t>Lebensfreude</a:t>
            </a:r>
            <a:r>
              <a:rPr lang="de-DE" dirty="0"/>
              <a:t>, Fröhlichkeit, Scherz und Spiel, irdische Zufriedenheit</a:t>
            </a:r>
            <a:r>
              <a:rPr lang="de-DE" dirty="0" smtClean="0"/>
              <a:t>, Vergnügen </a:t>
            </a:r>
            <a:r>
              <a:rPr lang="de-DE" dirty="0"/>
              <a:t>und </a:t>
            </a:r>
            <a:r>
              <a:rPr lang="de-DE" dirty="0" err="1"/>
              <a:t>Genuß</a:t>
            </a:r>
            <a:r>
              <a:rPr lang="de-DE" dirty="0"/>
              <a:t> auch dort dichterische </a:t>
            </a:r>
            <a:r>
              <a:rPr lang="de-DE" dirty="0" smtClean="0"/>
              <a:t>Gestalt gewinnen</a:t>
            </a:r>
            <a:r>
              <a:rPr lang="de-DE" dirty="0"/>
              <a:t>, wo sie das von engen religiösen und </a:t>
            </a:r>
            <a:r>
              <a:rPr lang="de-DE" dirty="0" smtClean="0"/>
              <a:t>moralischen Grenzen </a:t>
            </a:r>
            <a:r>
              <a:rPr lang="de-DE" dirty="0"/>
              <a:t>umschlossene Leben noch </a:t>
            </a:r>
            <a:r>
              <a:rPr lang="de-DE" dirty="0" smtClean="0"/>
              <a:t>versagte.</a:t>
            </a:r>
            <a:r>
              <a:rPr lang="cs-CZ" dirty="0" smtClean="0"/>
              <a:t>“</a:t>
            </a:r>
            <a:endParaRPr lang="de-DE" dirty="0" smtClean="0"/>
          </a:p>
          <a:p>
            <a:r>
              <a:rPr lang="de-DE" dirty="0"/>
              <a:t>Martini z.B. </a:t>
            </a:r>
            <a:r>
              <a:rPr lang="de-DE" dirty="0" smtClean="0"/>
              <a:t>sieht darin den </a:t>
            </a:r>
            <a:r>
              <a:rPr lang="de-DE" dirty="0"/>
              <a:t>"Ausdruck </a:t>
            </a:r>
            <a:r>
              <a:rPr lang="de-DE" dirty="0" smtClean="0"/>
              <a:t>eines ruhigen</a:t>
            </a:r>
            <a:r>
              <a:rPr lang="de-DE" dirty="0"/>
              <a:t>, friedlichen, in kleine Verhältnisse </a:t>
            </a:r>
            <a:r>
              <a:rPr lang="de-DE" dirty="0" smtClean="0"/>
              <a:t>eingeschränkten </a:t>
            </a:r>
            <a:r>
              <a:rPr lang="cs-CZ" dirty="0" err="1" smtClean="0"/>
              <a:t>Bürgertums</a:t>
            </a:r>
            <a:r>
              <a:rPr lang="cs-CZ" dirty="0" smtClean="0"/>
              <a:t>“</a:t>
            </a:r>
            <a:r>
              <a:rPr lang="de-DE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62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Friedrich von </a:t>
            </a:r>
            <a:r>
              <a:rPr lang="cs-CZ" b="1" dirty="0" err="1" smtClean="0">
                <a:effectLst/>
              </a:rPr>
              <a:t>Hagedorn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de-DE" b="1" dirty="0" smtClean="0"/>
              <a:t>1708-1754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 Küsse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/>
              <a:t>Als sich aus Eigennutz </a:t>
            </a:r>
            <a:r>
              <a:rPr lang="de-DE" sz="2000" dirty="0" err="1" smtClean="0"/>
              <a:t>Elisse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Dem muntern </a:t>
            </a:r>
            <a:r>
              <a:rPr lang="de-DE" sz="2000" dirty="0" err="1" smtClean="0"/>
              <a:t>Coridon</a:t>
            </a:r>
            <a:r>
              <a:rPr lang="de-DE" sz="2000" dirty="0" smtClean="0"/>
              <a:t> ergab,</a:t>
            </a:r>
            <a:br>
              <a:rPr lang="de-DE" sz="2000" dirty="0" smtClean="0"/>
            </a:br>
            <a:r>
              <a:rPr lang="de-DE" sz="2000" dirty="0" smtClean="0"/>
              <a:t>Nahm sie für einen ihrer Küsse</a:t>
            </a:r>
            <a:br>
              <a:rPr lang="de-DE" sz="2000" dirty="0" smtClean="0"/>
            </a:br>
            <a:r>
              <a:rPr lang="de-DE" sz="2000" dirty="0" smtClean="0"/>
              <a:t>Ihm anfangs dreißig Schäfchen ab.</a:t>
            </a:r>
          </a:p>
          <a:p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Am andern Tag erschien die Stunde,</a:t>
            </a:r>
            <a:br>
              <a:rPr lang="de-DE" sz="2000" dirty="0" smtClean="0"/>
            </a:br>
            <a:r>
              <a:rPr lang="de-DE" sz="2000" dirty="0" err="1" smtClean="0"/>
              <a:t>Daß</a:t>
            </a:r>
            <a:r>
              <a:rPr lang="de-DE" sz="2000" dirty="0" smtClean="0"/>
              <a:t> er den Tausch viel besser traf.</a:t>
            </a:r>
            <a:br>
              <a:rPr lang="de-DE" sz="2000" dirty="0" smtClean="0"/>
            </a:br>
            <a:r>
              <a:rPr lang="de-DE" sz="2000" dirty="0" smtClean="0"/>
              <a:t>Sein Mund gewann von ihrem 				   Munde</a:t>
            </a:r>
            <a:br>
              <a:rPr lang="de-DE" sz="2000" dirty="0" smtClean="0"/>
            </a:br>
            <a:r>
              <a:rPr lang="de-DE" sz="2000" dirty="0" smtClean="0"/>
              <a:t>Schon dreißig Küsse für ein Schaf.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1400" dirty="0" smtClean="0"/>
              <a:t>Wie kann es weiter gehen</a:t>
            </a:r>
            <a:r>
              <a:rPr lang="de-DE" sz="1400" dirty="0"/>
              <a:t>?</a:t>
            </a:r>
            <a:endParaRPr lang="de-DE" sz="140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Aus: "Zweihundert deutsche Männer", herausgegeben von Ludwig Bechstein, Leipzig 1854. 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267" y="2174875"/>
            <a:ext cx="3241290" cy="3951288"/>
          </a:xfrm>
        </p:spPr>
      </p:pic>
    </p:spTree>
    <p:extLst>
      <p:ext uri="{BB962C8B-B14F-4D97-AF65-F5344CB8AC3E}">
        <p14:creationId xmlns:p14="http://schemas.microsoft.com/office/powerpoint/2010/main" val="331940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Hagedorn, Küsse, Fortsetzung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Der dritte Tag war zu beneiden:</a:t>
            </a:r>
            <a:br>
              <a:rPr lang="de-DE" dirty="0" smtClean="0"/>
            </a:br>
            <a:r>
              <a:rPr lang="de-DE" dirty="0" smtClean="0"/>
              <a:t>Da gab die milde Schäferin</a:t>
            </a:r>
            <a:br>
              <a:rPr lang="de-DE" dirty="0" smtClean="0"/>
            </a:br>
            <a:r>
              <a:rPr lang="de-DE" dirty="0" smtClean="0"/>
              <a:t>Um einen neuen </a:t>
            </a:r>
            <a:r>
              <a:rPr lang="de-DE" dirty="0" err="1" smtClean="0"/>
              <a:t>Kuß</a:t>
            </a:r>
            <a:r>
              <a:rPr lang="de-DE" dirty="0" smtClean="0"/>
              <a:t> mit Freuden</a:t>
            </a:r>
            <a:br>
              <a:rPr lang="de-DE" dirty="0" smtClean="0"/>
            </a:br>
            <a:r>
              <a:rPr lang="de-DE" dirty="0" smtClean="0"/>
              <a:t>Ihm alle Schafe wieder hin.</a:t>
            </a:r>
          </a:p>
          <a:p>
            <a:r>
              <a:rPr lang="de-DE" dirty="0" smtClean="0"/>
              <a:t>Allein am vierten ging's betrübter,</a:t>
            </a:r>
            <a:br>
              <a:rPr lang="de-DE" dirty="0" smtClean="0"/>
            </a:br>
            <a:r>
              <a:rPr lang="de-DE" dirty="0" smtClean="0"/>
              <a:t>Indem sie Herd und Hund verhieß</a:t>
            </a:r>
            <a:br>
              <a:rPr lang="de-DE" dirty="0" smtClean="0"/>
            </a:br>
            <a:r>
              <a:rPr lang="de-DE" dirty="0" smtClean="0"/>
              <a:t>Für einen </a:t>
            </a:r>
            <a:r>
              <a:rPr lang="de-DE" dirty="0" err="1" smtClean="0"/>
              <a:t>Kuß</a:t>
            </a:r>
            <a:r>
              <a:rPr lang="de-DE" dirty="0" smtClean="0"/>
              <a:t>, den ihr Geliebter</a:t>
            </a:r>
            <a:br>
              <a:rPr lang="de-DE" dirty="0" smtClean="0"/>
            </a:br>
            <a:r>
              <a:rPr lang="de-DE" dirty="0" smtClean="0"/>
              <a:t>Umsonst an Doris überließ.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068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Der blöde Schäfer</a:t>
            </a:r>
            <a:br>
              <a:rPr lang="de-DE" b="1" dirty="0" smtClean="0"/>
            </a:br>
            <a:r>
              <a:rPr lang="de-DE" dirty="0" smtClean="0"/>
              <a:t>Ein dramatisches Gedicht</a:t>
            </a:r>
            <a:br>
              <a:rPr lang="de-DE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Erster Auftritt.</a:t>
            </a:r>
          </a:p>
          <a:p>
            <a:r>
              <a:rPr lang="de-DE" dirty="0" smtClean="0"/>
              <a:t>Seladon.</a:t>
            </a:r>
          </a:p>
          <a:p>
            <a:r>
              <a:rPr lang="de-DE" dirty="0" smtClean="0"/>
              <a:t>(</a:t>
            </a:r>
            <a:r>
              <a:rPr lang="de-DE" dirty="0" err="1" smtClean="0"/>
              <a:t>Ismene</a:t>
            </a:r>
            <a:r>
              <a:rPr lang="de-DE" dirty="0" smtClean="0"/>
              <a:t> liegt schlafend.)</a:t>
            </a:r>
          </a:p>
          <a:p>
            <a:r>
              <a:rPr lang="de-DE" dirty="0" smtClean="0"/>
              <a:t>Sie schläft; was fang ich an? Sie  	schläft; sie </a:t>
            </a:r>
            <a:r>
              <a:rPr lang="de-DE" dirty="0" err="1" smtClean="0"/>
              <a:t>schlum</a:t>
            </a:r>
            <a:r>
              <a:rPr lang="cs-CZ" dirty="0" smtClean="0"/>
              <a:t>m</a:t>
            </a:r>
            <a:r>
              <a:rPr lang="de-DE" dirty="0" err="1" smtClean="0"/>
              <a:t>ert</a:t>
            </a:r>
            <a:r>
              <a:rPr lang="de-DE" dirty="0" smtClean="0"/>
              <a:t> </a:t>
            </a:r>
            <a:r>
              <a:rPr lang="de-DE" dirty="0" smtClean="0"/>
              <a:t>nur?</a:t>
            </a:r>
          </a:p>
          <a:p>
            <a:r>
              <a:rPr lang="de-DE" dirty="0" smtClean="0"/>
              <a:t>Ihr Winde, wenn ihr euch bewegt 		auf dieser Flur,</a:t>
            </a:r>
          </a:p>
          <a:p>
            <a:r>
              <a:rPr lang="de-DE" dirty="0" smtClean="0"/>
              <a:t>O! so bewegt euch nur, sie 		           lispelnd abzukühlen!	</a:t>
            </a:r>
          </a:p>
          <a:p>
            <a:r>
              <a:rPr lang="de-DE" dirty="0" smtClean="0"/>
              <a:t>Du Zephir sollst allein mit ihren 		                         </a:t>
            </a:r>
            <a:r>
              <a:rPr lang="de-DE" dirty="0" err="1" smtClean="0"/>
              <a:t>Loken</a:t>
            </a:r>
            <a:r>
              <a:rPr lang="de-DE" dirty="0" smtClean="0"/>
              <a:t> spielen!</a:t>
            </a:r>
          </a:p>
          <a:p>
            <a:r>
              <a:rPr lang="de-DE" dirty="0" smtClean="0"/>
              <a:t>Wie eine Venus schläft die 		               schönste Schäferin!</a:t>
            </a:r>
          </a:p>
          <a:p>
            <a:endParaRPr lang="de-DE" dirty="0"/>
          </a:p>
          <a:p>
            <a:r>
              <a:rPr lang="de-DE" sz="3800" dirty="0" smtClean="0"/>
              <a:t>Was </a:t>
            </a:r>
            <a:r>
              <a:rPr lang="de-DE" sz="3800" dirty="0" err="1" smtClean="0"/>
              <a:t>bed</a:t>
            </a:r>
            <a:r>
              <a:rPr lang="cs-CZ" sz="3800" dirty="0" err="1" smtClean="0"/>
              <a:t>eu</a:t>
            </a:r>
            <a:r>
              <a:rPr lang="de-DE" sz="3800" dirty="0" err="1" smtClean="0"/>
              <a:t>tet</a:t>
            </a:r>
            <a:r>
              <a:rPr lang="de-DE" sz="3800" dirty="0" smtClean="0"/>
              <a:t> </a:t>
            </a:r>
            <a:r>
              <a:rPr lang="de-DE" sz="3800" dirty="0" smtClean="0"/>
              <a:t>hier </a:t>
            </a:r>
            <a:r>
              <a:rPr lang="de-DE" sz="3800" i="1" dirty="0" smtClean="0"/>
              <a:t>blöde</a:t>
            </a:r>
            <a:r>
              <a:rPr lang="de-DE" sz="3800" dirty="0" smtClean="0"/>
              <a:t>?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828" y="1600200"/>
            <a:ext cx="3677344" cy="4525963"/>
          </a:xfrm>
        </p:spPr>
      </p:pic>
    </p:spTree>
    <p:extLst>
      <p:ext uri="{BB962C8B-B14F-4D97-AF65-F5344CB8AC3E}">
        <p14:creationId xmlns:p14="http://schemas.microsoft.com/office/powerpoint/2010/main" val="118751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Blöde: </a:t>
            </a:r>
            <a:r>
              <a:rPr lang="cs-CZ" dirty="0" smtClean="0"/>
              <a:t>(</a:t>
            </a:r>
            <a:r>
              <a:rPr lang="cs-CZ" dirty="0" err="1" smtClean="0"/>
              <a:t>veraltet</a:t>
            </a:r>
            <a:r>
              <a:rPr lang="cs-CZ" dirty="0" smtClean="0"/>
              <a:t>) </a:t>
            </a:r>
            <a:r>
              <a:rPr lang="cs-CZ" i="1" dirty="0" err="1" smtClean="0"/>
              <a:t>schüchtern</a:t>
            </a:r>
            <a:r>
              <a:rPr lang="cs-CZ" i="1" dirty="0" smtClean="0"/>
              <a:t>, </a:t>
            </a:r>
            <a:r>
              <a:rPr lang="cs-CZ" i="1" dirty="0" err="1" smtClean="0"/>
              <a:t>scheu</a:t>
            </a:r>
            <a:r>
              <a:rPr lang="cs-CZ" i="1" dirty="0" smtClean="0"/>
              <a:t>.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err="1" smtClean="0"/>
              <a:t>Filinde</a:t>
            </a:r>
            <a:r>
              <a:rPr lang="de-DE" dirty="0" smtClean="0"/>
              <a:t>.</a:t>
            </a:r>
          </a:p>
          <a:p>
            <a:r>
              <a:rPr lang="de-DE" dirty="0" smtClean="0"/>
              <a:t>Nun hab ich es gehört, nun hat er es gewagt,</a:t>
            </a:r>
          </a:p>
          <a:p>
            <a:r>
              <a:rPr lang="de-DE" dirty="0" smtClean="0"/>
              <a:t>Und aus dem innersten des Herzens dir gesagt,</a:t>
            </a:r>
          </a:p>
          <a:p>
            <a:r>
              <a:rPr lang="de-DE" dirty="0" err="1" smtClean="0"/>
              <a:t>Daß</a:t>
            </a:r>
            <a:r>
              <a:rPr lang="de-DE" dirty="0" smtClean="0"/>
              <a:t> er dich liebt!</a:t>
            </a:r>
          </a:p>
          <a:p>
            <a:endParaRPr lang="de-DE" dirty="0" smtClean="0"/>
          </a:p>
          <a:p>
            <a:r>
              <a:rPr lang="de-DE" dirty="0" err="1" smtClean="0"/>
              <a:t>Ismene</a:t>
            </a:r>
            <a:r>
              <a:rPr lang="de-DE" dirty="0" smtClean="0"/>
              <a:t>.</a:t>
            </a:r>
          </a:p>
          <a:p>
            <a:r>
              <a:rPr lang="de-DE" dirty="0" smtClean="0"/>
              <a:t>O nein, </a:t>
            </a:r>
            <a:r>
              <a:rPr lang="de-DE" dirty="0" err="1" smtClean="0"/>
              <a:t>geseufzet</a:t>
            </a:r>
            <a:r>
              <a:rPr lang="de-DE" dirty="0" smtClean="0"/>
              <a:t> hat er's! sagen</a:t>
            </a:r>
          </a:p>
          <a:p>
            <a:r>
              <a:rPr lang="de-DE" dirty="0" smtClean="0"/>
              <a:t>Kan er es nicht; er stand, die Augen aufgeschlagen,</a:t>
            </a:r>
          </a:p>
          <a:p>
            <a:r>
              <a:rPr lang="de-DE" dirty="0" smtClean="0"/>
              <a:t>Und sagte nur, wie sonst: Ach schönste Schäferin!</a:t>
            </a:r>
          </a:p>
          <a:p>
            <a:r>
              <a:rPr lang="de-DE" dirty="0" smtClean="0"/>
              <a:t>Und schwieg und </a:t>
            </a:r>
            <a:r>
              <a:rPr lang="de-DE" dirty="0" err="1" smtClean="0"/>
              <a:t>seufz'te</a:t>
            </a:r>
            <a:r>
              <a:rPr lang="de-DE" dirty="0" smtClean="0"/>
              <a:t> nur! Nun ist es aus, ich bin</a:t>
            </a:r>
          </a:p>
          <a:p>
            <a:r>
              <a:rPr lang="de-DE" dirty="0" smtClean="0"/>
              <a:t>Recht böse! Lieben? ihn? ich will – ich will ihn hassen!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4364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347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Rokoko und Anakreontik</vt:lpstr>
      <vt:lpstr>Rokoko</vt:lpstr>
      <vt:lpstr>Anakreontik</vt:lpstr>
      <vt:lpstr>Anakreontik</vt:lpstr>
      <vt:lpstr>Friedrich von Hagedorn 1708-1754</vt:lpstr>
      <vt:lpstr>Hagedorn, Küsse, Fortsetzung</vt:lpstr>
      <vt:lpstr> Der blöde Schäfer Ein dramatisches Gedicht </vt:lpstr>
      <vt:lpstr>Blöde: (veraltet) schüchtern, scheu.  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Rokoko und Anakreontik</dc:title>
  <dc:creator>Zdeněk Mareček</dc:creator>
  <cp:lastModifiedBy>Zdeněk Mareček</cp:lastModifiedBy>
  <cp:revision>7</cp:revision>
  <dcterms:created xsi:type="dcterms:W3CDTF">2014-02-27T13:37:08Z</dcterms:created>
  <dcterms:modified xsi:type="dcterms:W3CDTF">2016-03-03T10:26:47Z</dcterms:modified>
</cp:coreProperties>
</file>