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9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77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93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74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7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62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53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84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47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59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7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4A55-0404-4C6E-8DEF-6AF4E1436FF9}" type="datetimeFigureOut">
              <a:rPr lang="cs-CZ" smtClean="0"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A72A0-E94E-4B60-8985-B27ED9B729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Ottonen</a:t>
            </a:r>
            <a:r>
              <a:rPr lang="cs-CZ" dirty="0" smtClean="0"/>
              <a:t>, </a:t>
            </a:r>
            <a:r>
              <a:rPr lang="cs-CZ" dirty="0" err="1" smtClean="0"/>
              <a:t>Salier</a:t>
            </a:r>
            <a:r>
              <a:rPr lang="cs-CZ" dirty="0" smtClean="0"/>
              <a:t>, </a:t>
            </a:r>
            <a:r>
              <a:rPr lang="cs-CZ" dirty="0" err="1" smtClean="0"/>
              <a:t>Staufer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Mentalität, Sensibilität, Verhaltensmuster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59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Gefühl </a:t>
            </a:r>
            <a:r>
              <a:rPr lang="de-DE" dirty="0"/>
              <a:t>der Unsicherheit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In</a:t>
            </a:r>
            <a:r>
              <a:rPr lang="cs-CZ" dirty="0" smtClean="0"/>
              <a:t> </a:t>
            </a:r>
            <a:r>
              <a:rPr lang="cs-CZ" dirty="0" err="1" smtClean="0"/>
              <a:t>sowohl</a:t>
            </a:r>
            <a:r>
              <a:rPr lang="de-DE" dirty="0" smtClean="0"/>
              <a:t> </a:t>
            </a:r>
            <a:r>
              <a:rPr lang="de-DE" dirty="0"/>
              <a:t>materieller als auch in geistiger </a:t>
            </a:r>
            <a:r>
              <a:rPr lang="de-DE" dirty="0" smtClean="0"/>
              <a:t>Hinsicht</a:t>
            </a:r>
            <a:endParaRPr lang="cs-CZ" dirty="0" smtClean="0"/>
          </a:p>
          <a:p>
            <a:pPr marL="0" indent="0">
              <a:buNone/>
            </a:pPr>
            <a:r>
              <a:rPr lang="de-DE" dirty="0"/>
              <a:t>Die Gefahr der Verdammung nach dem irdischen Tod wird am meisten gefürchtet. </a:t>
            </a:r>
            <a:endParaRPr lang="cs-CZ" dirty="0" smtClean="0"/>
          </a:p>
          <a:p>
            <a:pPr marL="0" indent="0">
              <a:buNone/>
            </a:pPr>
            <a:r>
              <a:rPr lang="de-DE" dirty="0"/>
              <a:t>das Verhältnis zwischen Verdammten und Erlösten beim </a:t>
            </a:r>
            <a:r>
              <a:rPr lang="de-DE" dirty="0" err="1"/>
              <a:t>Jünsten</a:t>
            </a:r>
            <a:r>
              <a:rPr lang="de-DE" dirty="0"/>
              <a:t> Gericht 100.000 zu </a:t>
            </a:r>
            <a:r>
              <a:rPr lang="de-DE" dirty="0" smtClean="0"/>
              <a:t>1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de-DE" dirty="0"/>
              <a:t>Noah </a:t>
            </a:r>
            <a:r>
              <a:rPr lang="de-DE" dirty="0" smtClean="0"/>
              <a:t>bei </a:t>
            </a:r>
            <a:r>
              <a:rPr lang="de-DE" dirty="0"/>
              <a:t>der </a:t>
            </a:r>
            <a:r>
              <a:rPr lang="de-DE" dirty="0" err="1" smtClean="0"/>
              <a:t>alttesta</a:t>
            </a:r>
            <a:r>
              <a:rPr lang="cs-CZ" dirty="0" smtClean="0"/>
              <a:t>-</a:t>
            </a:r>
            <a:r>
              <a:rPr lang="de-DE" dirty="0" err="1" smtClean="0"/>
              <a:t>mentarischen</a:t>
            </a:r>
            <a:r>
              <a:rPr lang="de-DE" dirty="0" smtClean="0"/>
              <a:t> </a:t>
            </a:r>
            <a:r>
              <a:rPr lang="de-DE" dirty="0"/>
              <a:t>Sintflut 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25" y="2658269"/>
            <a:ext cx="3867150" cy="2409825"/>
          </a:xfrm>
        </p:spPr>
      </p:pic>
    </p:spTree>
    <p:extLst>
      <p:ext uri="{BB962C8B-B14F-4D97-AF65-F5344CB8AC3E}">
        <p14:creationId xmlns:p14="http://schemas.microsoft.com/office/powerpoint/2010/main" val="175463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auctoritates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die Bibel und </a:t>
            </a:r>
            <a:r>
              <a:rPr lang="de-DE" sz="2000" dirty="0" smtClean="0"/>
              <a:t>Kirchenväter</a:t>
            </a:r>
            <a:r>
              <a:rPr lang="cs-CZ" sz="2000" dirty="0" smtClean="0"/>
              <a:t> (Ambrosius, Augustinus, Hieronymus, Gregor)</a:t>
            </a:r>
          </a:p>
          <a:p>
            <a:r>
              <a:rPr lang="cs-CZ" sz="2000" dirty="0" smtClean="0"/>
              <a:t>Es </a:t>
            </a:r>
            <a:r>
              <a:rPr lang="cs-CZ" sz="2000" dirty="0" err="1" smtClean="0"/>
              <a:t>gab</a:t>
            </a:r>
            <a:r>
              <a:rPr lang="cs-CZ" sz="2000" dirty="0" smtClean="0"/>
              <a:t> </a:t>
            </a:r>
            <a:r>
              <a:rPr lang="cs-CZ" sz="2000" dirty="0" err="1" smtClean="0"/>
              <a:t>aber</a:t>
            </a:r>
            <a:r>
              <a:rPr lang="cs-CZ" sz="2000" dirty="0" smtClean="0"/>
              <a:t> </a:t>
            </a:r>
            <a:r>
              <a:rPr lang="cs-CZ" sz="2000" dirty="0" err="1" smtClean="0"/>
              <a:t>auch</a:t>
            </a:r>
            <a:r>
              <a:rPr lang="cs-CZ" sz="2000" dirty="0" smtClean="0"/>
              <a:t> L</a:t>
            </a:r>
            <a:r>
              <a:rPr lang="de-DE" sz="2000" dirty="0" smtClean="0"/>
              <a:t>ä</a:t>
            </a:r>
            <a:r>
              <a:rPr lang="cs-CZ" sz="2000" dirty="0" err="1" smtClean="0"/>
              <a:t>sterer</a:t>
            </a:r>
            <a:r>
              <a:rPr lang="de-DE" sz="2000" dirty="0" smtClean="0"/>
              <a:t> wie </a:t>
            </a:r>
            <a:r>
              <a:rPr lang="de-DE" sz="2000" dirty="0"/>
              <a:t>Alain de </a:t>
            </a:r>
            <a:r>
              <a:rPr lang="de-DE" sz="2000" dirty="0" smtClean="0"/>
              <a:t>Lille:  „Die Autorität hat eine Nase aus Wachs, sie lässt sich beliebig verformen“</a:t>
            </a:r>
          </a:p>
          <a:p>
            <a:r>
              <a:rPr lang="de-DE" sz="2000" dirty="0" smtClean="0"/>
              <a:t>† 1202 in </a:t>
            </a:r>
            <a:r>
              <a:rPr lang="de-DE" sz="2000" dirty="0" err="1" smtClean="0"/>
              <a:t>Cîteaux</a:t>
            </a:r>
            <a:r>
              <a:rPr lang="de-DE" sz="2000" dirty="0" smtClean="0"/>
              <a:t>, ein französischer Zisterziensermönch, gilt als Heiliger, </a:t>
            </a:r>
            <a:r>
              <a:rPr lang="de-DE" sz="2000" dirty="0" err="1" smtClean="0"/>
              <a:t>Liber</a:t>
            </a:r>
            <a:r>
              <a:rPr lang="de-DE" sz="2000" dirty="0" smtClean="0"/>
              <a:t> </a:t>
            </a:r>
            <a:r>
              <a:rPr lang="de-DE" sz="2000" dirty="0" err="1" smtClean="0"/>
              <a:t>parabolarum</a:t>
            </a:r>
            <a:endParaRPr lang="de-DE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693" y="1600200"/>
            <a:ext cx="3881614" cy="4525963"/>
          </a:xfrm>
        </p:spPr>
      </p:pic>
    </p:spTree>
    <p:extLst>
      <p:ext uri="{BB962C8B-B14F-4D97-AF65-F5344CB8AC3E}">
        <p14:creationId xmlns:p14="http://schemas.microsoft.com/office/powerpoint/2010/main" val="116716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err="1" smtClean="0"/>
              <a:t>Althergebrachtesm</a:t>
            </a:r>
            <a:r>
              <a:rPr lang="de-DE" sz="3200" dirty="0" smtClean="0"/>
              <a:t>, aber auch Wunder geschätzt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auch der Adel ist etwas Althergebrachtes, auch die Abstammung </a:t>
            </a:r>
            <a:r>
              <a:rPr lang="de-DE" dirty="0" err="1"/>
              <a:t>Jesú</a:t>
            </a:r>
            <a:r>
              <a:rPr lang="de-DE" dirty="0"/>
              <a:t> wird von Jesse abgeleitet. Jesse hat </a:t>
            </a:r>
            <a:r>
              <a:rPr lang="de-DE" dirty="0" smtClean="0"/>
              <a:t>Könige </a:t>
            </a:r>
            <a:r>
              <a:rPr lang="de-DE" dirty="0"/>
              <a:t>in </a:t>
            </a:r>
            <a:r>
              <a:rPr lang="de-DE" dirty="0" err="1"/>
              <a:t>Judea</a:t>
            </a:r>
            <a:r>
              <a:rPr lang="de-DE" dirty="0"/>
              <a:t> gezeugt, deren Nachfahre Maria ist, die </a:t>
            </a:r>
            <a:r>
              <a:rPr lang="de-DE" dirty="0" err="1"/>
              <a:t>Jesum</a:t>
            </a:r>
            <a:r>
              <a:rPr lang="de-DE" dirty="0"/>
              <a:t> zur Welt bringt. </a:t>
            </a:r>
            <a:endParaRPr lang="de-DE" dirty="0" smtClean="0"/>
          </a:p>
          <a:p>
            <a:r>
              <a:rPr lang="cs-CZ" dirty="0" err="1"/>
              <a:t>Caesarius</a:t>
            </a:r>
            <a:r>
              <a:rPr lang="cs-CZ" dirty="0"/>
              <a:t> von </a:t>
            </a:r>
            <a:r>
              <a:rPr lang="cs-CZ" dirty="0" err="1" smtClean="0"/>
              <a:t>Heisterbach</a:t>
            </a:r>
            <a:r>
              <a:rPr lang="de-DE" dirty="0" smtClean="0"/>
              <a:t>:</a:t>
            </a:r>
          </a:p>
          <a:p>
            <a:r>
              <a:rPr lang="de-DE" dirty="0"/>
              <a:t>„Ein Wunder nennen wir, was sich gegen den gewohnten Lauf der Natur </a:t>
            </a:r>
            <a:r>
              <a:rPr lang="de-DE" dirty="0" smtClean="0"/>
              <a:t>ereignet</a:t>
            </a:r>
            <a:r>
              <a:rPr lang="de-DE" dirty="0"/>
              <a:t>, weshalb wir uns wundern. Doch gemäß der </a:t>
            </a:r>
            <a:r>
              <a:rPr lang="de-DE" dirty="0" smtClean="0"/>
              <a:t>höheren Ursachen ist </a:t>
            </a:r>
            <a:r>
              <a:rPr lang="de-DE" dirty="0"/>
              <a:t>das Wunder nichts.“</a:t>
            </a:r>
            <a:endParaRPr lang="de-DE" dirty="0" smtClean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8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Reliquien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Orten, </a:t>
            </a:r>
            <a:r>
              <a:rPr lang="de-DE" dirty="0"/>
              <a:t>an denen die Wunderkraft verfügbar gemacht wurde</a:t>
            </a:r>
            <a:r>
              <a:rPr lang="de-DE" dirty="0" smtClean="0"/>
              <a:t>: in </a:t>
            </a:r>
            <a:r>
              <a:rPr lang="de-DE" dirty="0"/>
              <a:t>Kirchen und Klöstern, wo die Reliquien (und Bilder) der Heiligen Erlösung von </a:t>
            </a:r>
            <a:r>
              <a:rPr lang="de-DE" dirty="0" smtClean="0"/>
              <a:t>diesseitiger </a:t>
            </a:r>
            <a:r>
              <a:rPr lang="cs-CZ" dirty="0" smtClean="0"/>
              <a:t>Not </a:t>
            </a:r>
            <a:r>
              <a:rPr lang="cs-CZ" dirty="0" err="1"/>
              <a:t>versprachen</a:t>
            </a:r>
            <a:r>
              <a:rPr lang="cs-CZ" dirty="0" smtClean="0"/>
              <a:t>.</a:t>
            </a:r>
            <a:endParaRPr lang="de-DE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329656"/>
            <a:ext cx="2857500" cy="3067050"/>
          </a:xfrm>
        </p:spPr>
      </p:pic>
    </p:spTree>
    <p:extLst>
      <p:ext uri="{BB962C8B-B14F-4D97-AF65-F5344CB8AC3E}">
        <p14:creationId xmlns:p14="http://schemas.microsoft.com/office/powerpoint/2010/main" val="144073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Friedrich II. und der Kreuzzug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http://www.zdf.de/Die-Deutschen/Friedrich-II.-und-der-Kreuzzug-5360564.html?tabNo=0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932" y="2814669"/>
            <a:ext cx="2993136" cy="2097024"/>
          </a:xfrm>
        </p:spPr>
      </p:pic>
    </p:spTree>
    <p:extLst>
      <p:ext uri="{BB962C8B-B14F-4D97-AF65-F5344CB8AC3E}">
        <p14:creationId xmlns:p14="http://schemas.microsoft.com/office/powerpoint/2010/main" val="17115013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227</Words>
  <Application>Microsoft Office PowerPoint</Application>
  <PresentationFormat>Předvádění na obrazovce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Ottonen, Salier, Staufer</vt:lpstr>
      <vt:lpstr>Gefühl der Unsicherheit </vt:lpstr>
      <vt:lpstr>auctoritates</vt:lpstr>
      <vt:lpstr>Althergebrachtesm, aber auch Wunder geschätzt</vt:lpstr>
      <vt:lpstr>Reliquien</vt:lpstr>
      <vt:lpstr>Friedrich II. und der Kreuzzug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Ottonen, Salier, Staufer</dc:title>
  <dc:creator>Zdeněk Mareček</dc:creator>
  <cp:lastModifiedBy>Zdeněk Mareček</cp:lastModifiedBy>
  <cp:revision>7</cp:revision>
  <dcterms:created xsi:type="dcterms:W3CDTF">2014-03-03T13:23:01Z</dcterms:created>
  <dcterms:modified xsi:type="dcterms:W3CDTF">2014-03-03T14:38:22Z</dcterms:modified>
</cp:coreProperties>
</file>