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9" r:id="rId3"/>
    <p:sldId id="261" r:id="rId4"/>
    <p:sldId id="262" r:id="rId5"/>
    <p:sldId id="263" r:id="rId6"/>
    <p:sldId id="264" r:id="rId7"/>
    <p:sldId id="265" r:id="rId8"/>
    <p:sldId id="257" r:id="rId9"/>
    <p:sldId id="258" r:id="rId10"/>
    <p:sldId id="270" r:id="rId11"/>
    <p:sldId id="260" r:id="rId12"/>
    <p:sldId id="266" r:id="rId13"/>
    <p:sldId id="268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5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8483B-2756-F440-B7CC-E2C167B88299}" type="datetimeFigureOut">
              <a:rPr lang="en-US" smtClean="0"/>
              <a:t>05/04/16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DFACB-4802-264E-897F-03835D39C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69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 yourselves!!!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DFACB-4802-264E-897F-03835D39C4D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81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F81D-BF48-1F4D-AB40-D391697AC3E3}" type="datetimeFigureOut">
              <a:rPr lang="en-US" smtClean="0"/>
              <a:t>05/04/16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C3E-F210-F54C-9DEE-411FD978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20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F81D-BF48-1F4D-AB40-D391697AC3E3}" type="datetimeFigureOut">
              <a:rPr lang="en-US" smtClean="0"/>
              <a:t>05/04/16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C3E-F210-F54C-9DEE-411FD978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86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F81D-BF48-1F4D-AB40-D391697AC3E3}" type="datetimeFigureOut">
              <a:rPr lang="en-US" smtClean="0"/>
              <a:t>05/04/16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C3E-F210-F54C-9DEE-411FD978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99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F81D-BF48-1F4D-AB40-D391697AC3E3}" type="datetimeFigureOut">
              <a:rPr lang="en-US" smtClean="0"/>
              <a:t>05/04/16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C3E-F210-F54C-9DEE-411FD978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9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F81D-BF48-1F4D-AB40-D391697AC3E3}" type="datetimeFigureOut">
              <a:rPr lang="en-US" smtClean="0"/>
              <a:t>05/04/16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C3E-F210-F54C-9DEE-411FD978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2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F81D-BF48-1F4D-AB40-D391697AC3E3}" type="datetimeFigureOut">
              <a:rPr lang="en-US" smtClean="0"/>
              <a:t>05/04/16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C3E-F210-F54C-9DEE-411FD978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7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F81D-BF48-1F4D-AB40-D391697AC3E3}" type="datetimeFigureOut">
              <a:rPr lang="en-US" smtClean="0"/>
              <a:t>05/04/16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C3E-F210-F54C-9DEE-411FD978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03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F81D-BF48-1F4D-AB40-D391697AC3E3}" type="datetimeFigureOut">
              <a:rPr lang="en-US" smtClean="0"/>
              <a:t>05/04/16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C3E-F210-F54C-9DEE-411FD978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F81D-BF48-1F4D-AB40-D391697AC3E3}" type="datetimeFigureOut">
              <a:rPr lang="en-US" smtClean="0"/>
              <a:t>05/04/16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C3E-F210-F54C-9DEE-411FD978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4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F81D-BF48-1F4D-AB40-D391697AC3E3}" type="datetimeFigureOut">
              <a:rPr lang="en-US" smtClean="0"/>
              <a:t>05/04/16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C3E-F210-F54C-9DEE-411FD978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0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F81D-BF48-1F4D-AB40-D391697AC3E3}" type="datetimeFigureOut">
              <a:rPr lang="en-US" smtClean="0"/>
              <a:t>05/04/16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C3E-F210-F54C-9DEE-411FD978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63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FF81D-BF48-1F4D-AB40-D391697AC3E3}" type="datetimeFigureOut">
              <a:rPr lang="en-US" smtClean="0"/>
              <a:t>05/04/16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FEC3E-F210-F54C-9DEE-411FD978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5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krivesenteret.no/uploads/files/ungdomstrinn_i_utvikling/Argumenterende_skriving_sendt_udir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ezi.com/qau7soy41bht/a-skrive-en-fagtekst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fagtekst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18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tekstanalyse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912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Referanseliste</a:t>
            </a:r>
            <a:endParaRPr lang="en-US" b="1" u="sng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Beck, U. </a:t>
            </a:r>
            <a:r>
              <a:rPr lang="en-US" dirty="0" err="1"/>
              <a:t>og</a:t>
            </a:r>
            <a:r>
              <a:rPr lang="en-US" dirty="0"/>
              <a:t> Beck-</a:t>
            </a:r>
            <a:r>
              <a:rPr lang="en-US" dirty="0" err="1"/>
              <a:t>Gemsheim</a:t>
            </a:r>
            <a:r>
              <a:rPr lang="en-US" dirty="0"/>
              <a:t>, E. (1995) The normal chaos of love. Cambridge: Polity Press.</a:t>
            </a:r>
          </a:p>
          <a:p>
            <a:r>
              <a:rPr lang="en-US" dirty="0" err="1"/>
              <a:t>Dretske</a:t>
            </a:r>
            <a:r>
              <a:rPr lang="en-US" dirty="0"/>
              <a:t>, F.I. (1993) Conscious experience. Mind, 102 (406), s. 263-283.</a:t>
            </a:r>
          </a:p>
          <a:p>
            <a:r>
              <a:rPr lang="en-US" dirty="0" err="1"/>
              <a:t>Førland</a:t>
            </a:r>
            <a:r>
              <a:rPr lang="en-US" dirty="0"/>
              <a:t>, T.E. (1996) </a:t>
            </a:r>
            <a:r>
              <a:rPr lang="en-US" dirty="0" err="1"/>
              <a:t>Drøft</a:t>
            </a:r>
            <a:r>
              <a:rPr lang="en-US" dirty="0"/>
              <a:t>: </a:t>
            </a:r>
            <a:r>
              <a:rPr lang="en-US" dirty="0" err="1"/>
              <a:t>lærebok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oppgaveskriving</a:t>
            </a:r>
            <a:r>
              <a:rPr lang="en-US" dirty="0"/>
              <a:t>. Oslo: Ad </a:t>
            </a:r>
            <a:r>
              <a:rPr lang="en-US" dirty="0" err="1"/>
              <a:t>Notam</a:t>
            </a:r>
            <a:r>
              <a:rPr lang="en-US" dirty="0"/>
              <a:t> </a:t>
            </a:r>
            <a:r>
              <a:rPr lang="en-US" dirty="0" err="1"/>
              <a:t>Gyldendal</a:t>
            </a:r>
            <a:r>
              <a:rPr lang="en-US" dirty="0"/>
              <a:t>.</a:t>
            </a:r>
          </a:p>
          <a:p>
            <a:r>
              <a:rPr lang="en-US" dirty="0" err="1"/>
              <a:t>Kloster</a:t>
            </a:r>
            <a:r>
              <a:rPr lang="en-US" dirty="0"/>
              <a:t>, K. (2003) </a:t>
            </a:r>
            <a:r>
              <a:rPr lang="en-US" dirty="0" err="1"/>
              <a:t>Singelliv</a:t>
            </a:r>
            <a:r>
              <a:rPr lang="en-US" dirty="0"/>
              <a:t>: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grenselandet</a:t>
            </a:r>
            <a:r>
              <a:rPr lang="en-US" dirty="0"/>
              <a:t> </a:t>
            </a:r>
            <a:r>
              <a:rPr lang="en-US" dirty="0" err="1"/>
              <a:t>mellom</a:t>
            </a:r>
            <a:r>
              <a:rPr lang="en-US" dirty="0"/>
              <a:t> </a:t>
            </a:r>
            <a:r>
              <a:rPr lang="en-US" dirty="0" err="1"/>
              <a:t>enslighet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parforhold</a:t>
            </a:r>
            <a:r>
              <a:rPr lang="en-US" dirty="0"/>
              <a:t> [</a:t>
            </a:r>
            <a:r>
              <a:rPr lang="en-US" dirty="0" err="1"/>
              <a:t>hovedfagsoppgave</a:t>
            </a:r>
            <a:r>
              <a:rPr lang="en-US" dirty="0"/>
              <a:t>]. </a:t>
            </a:r>
            <a:r>
              <a:rPr lang="en-US" dirty="0" err="1"/>
              <a:t>Universitetet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Bergen.</a:t>
            </a:r>
          </a:p>
          <a:p>
            <a:r>
              <a:rPr lang="en-US" dirty="0"/>
              <a:t>Munch, E. (1893) </a:t>
            </a:r>
            <a:r>
              <a:rPr lang="en-US" dirty="0" err="1"/>
              <a:t>Skrik</a:t>
            </a:r>
            <a:r>
              <a:rPr lang="en-US" dirty="0"/>
              <a:t> [</a:t>
            </a:r>
            <a:r>
              <a:rPr lang="en-US" dirty="0" err="1"/>
              <a:t>maleri</a:t>
            </a:r>
            <a:r>
              <a:rPr lang="en-US" dirty="0"/>
              <a:t>]. </a:t>
            </a:r>
            <a:r>
              <a:rPr lang="en-US" dirty="0" err="1"/>
              <a:t>Finnes</a:t>
            </a:r>
            <a:r>
              <a:rPr lang="en-US" dirty="0"/>
              <a:t> </a:t>
            </a:r>
            <a:r>
              <a:rPr lang="en-US" dirty="0" err="1"/>
              <a:t>ved</a:t>
            </a:r>
            <a:r>
              <a:rPr lang="en-US" dirty="0"/>
              <a:t> </a:t>
            </a:r>
            <a:r>
              <a:rPr lang="en-US" dirty="0" err="1"/>
              <a:t>Nasjonalmuseet</a:t>
            </a:r>
            <a:r>
              <a:rPr lang="en-US" dirty="0"/>
              <a:t>, Oslo.</a:t>
            </a:r>
          </a:p>
          <a:p>
            <a:r>
              <a:rPr lang="en-US" dirty="0" err="1"/>
              <a:t>Strømsø</a:t>
            </a:r>
            <a:r>
              <a:rPr lang="en-US" dirty="0"/>
              <a:t>, H.I., </a:t>
            </a:r>
            <a:r>
              <a:rPr lang="en-US" dirty="0" err="1"/>
              <a:t>Grøttum</a:t>
            </a:r>
            <a:r>
              <a:rPr lang="en-US" dirty="0"/>
              <a:t>, P.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Lycke</a:t>
            </a:r>
            <a:r>
              <a:rPr lang="en-US" dirty="0"/>
              <a:t>, K.H. (2007) Content and processes in problem-based learning: a comparison of computer mediated and face-to-face communication. Journal of computer assisted learning [</a:t>
            </a:r>
            <a:r>
              <a:rPr lang="en-US" dirty="0" err="1"/>
              <a:t>Internett</a:t>
            </a:r>
            <a:r>
              <a:rPr lang="en-US" dirty="0"/>
              <a:t>], 23 (3), s. 271-282. DOI:10.11/j.1365-2792.2007.00221.x</a:t>
            </a:r>
          </a:p>
        </p:txBody>
      </p:sp>
    </p:spTree>
    <p:extLst>
      <p:ext uri="{BB962C8B-B14F-4D97-AF65-F5344CB8AC3E}">
        <p14:creationId xmlns:p14="http://schemas.microsoft.com/office/powerpoint/2010/main" val="1273803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Feilsøking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Korte</a:t>
            </a:r>
            <a:r>
              <a:rPr lang="en-US" dirty="0" smtClean="0"/>
              <a:t> </a:t>
            </a:r>
            <a:r>
              <a:rPr lang="en-US" dirty="0" err="1" smtClean="0"/>
              <a:t>setninger</a:t>
            </a:r>
            <a:endParaRPr lang="en-US" dirty="0" smtClean="0"/>
          </a:p>
          <a:p>
            <a:r>
              <a:rPr lang="en-US" dirty="0" err="1" smtClean="0"/>
              <a:t>Ordstilling</a:t>
            </a:r>
            <a:endParaRPr lang="en-US" dirty="0" smtClean="0"/>
          </a:p>
          <a:p>
            <a:r>
              <a:rPr lang="en-US" dirty="0" err="1" smtClean="0"/>
              <a:t>Pronomen</a:t>
            </a:r>
            <a:endParaRPr lang="en-US" dirty="0" smtClean="0"/>
          </a:p>
          <a:p>
            <a:r>
              <a:rPr lang="en-US" dirty="0" err="1" smtClean="0"/>
              <a:t>Tid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fortid</a:t>
            </a:r>
            <a:r>
              <a:rPr lang="en-US" dirty="0" smtClean="0"/>
              <a:t>, </a:t>
            </a:r>
            <a:r>
              <a:rPr lang="en-US" dirty="0" err="1" smtClean="0"/>
              <a:t>nåtid</a:t>
            </a:r>
            <a:r>
              <a:rPr lang="en-US" dirty="0" smtClean="0"/>
              <a:t>, </a:t>
            </a:r>
            <a:r>
              <a:rPr lang="en-US" dirty="0" err="1" smtClean="0"/>
              <a:t>framtid</a:t>
            </a:r>
            <a:endParaRPr lang="en-US" dirty="0" smtClean="0"/>
          </a:p>
          <a:p>
            <a:r>
              <a:rPr lang="en-US" dirty="0" err="1" smtClean="0"/>
              <a:t>Vekslende</a:t>
            </a:r>
            <a:r>
              <a:rPr lang="en-US" dirty="0" smtClean="0"/>
              <a:t> type </a:t>
            </a:r>
            <a:r>
              <a:rPr lang="en-US" dirty="0" err="1" smtClean="0"/>
              <a:t>setningsstruktur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Aktivum</a:t>
            </a:r>
            <a:r>
              <a:rPr lang="en-US" dirty="0" smtClean="0"/>
              <a:t> – </a:t>
            </a:r>
            <a:r>
              <a:rPr lang="en-US" dirty="0" err="1" smtClean="0"/>
              <a:t>passivum</a:t>
            </a:r>
            <a:endParaRPr lang="en-US" dirty="0" smtClean="0"/>
          </a:p>
          <a:p>
            <a:pPr lvl="1"/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en-US" dirty="0" err="1" smtClean="0"/>
              <a:t>setninger</a:t>
            </a:r>
            <a:endParaRPr lang="en-US" dirty="0" smtClean="0"/>
          </a:p>
          <a:p>
            <a:pPr lvl="1"/>
            <a:r>
              <a:rPr lang="en-US" dirty="0" err="1" smtClean="0"/>
              <a:t>Retoriske</a:t>
            </a:r>
            <a:r>
              <a:rPr lang="en-US" dirty="0" smtClean="0"/>
              <a:t> </a:t>
            </a:r>
            <a:r>
              <a:rPr lang="en-US" dirty="0" err="1" smtClean="0"/>
              <a:t>spørsmål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3844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ekstbinding-og-tekstbindere-Fabel9-kap5-s114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3" t="42432" r="6444" b="26737"/>
          <a:stretch/>
        </p:blipFill>
        <p:spPr>
          <a:xfrm>
            <a:off x="-139396" y="1290372"/>
            <a:ext cx="8958118" cy="4440763"/>
          </a:xfrm>
        </p:spPr>
      </p:pic>
    </p:spTree>
    <p:extLst>
      <p:ext uri="{BB962C8B-B14F-4D97-AF65-F5344CB8AC3E}">
        <p14:creationId xmlns:p14="http://schemas.microsoft.com/office/powerpoint/2010/main" val="2467044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creen Shot 2016-03-28 at 23.52.46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250" r="-46250"/>
          <a:stretch>
            <a:fillRect/>
          </a:stretch>
        </p:blipFill>
        <p:spPr>
          <a:xfrm>
            <a:off x="-635939" y="573114"/>
            <a:ext cx="10097162" cy="5553050"/>
          </a:xfrm>
        </p:spPr>
      </p:pic>
    </p:spTree>
    <p:extLst>
      <p:ext uri="{BB962C8B-B14F-4D97-AF65-F5344CB8AC3E}">
        <p14:creationId xmlns:p14="http://schemas.microsoft.com/office/powerpoint/2010/main" val="2661689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hlinkClick r:id="rId2"/>
              </a:rPr>
              <a:t>Ekstern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18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</a:t>
            </a:r>
            <a:r>
              <a:rPr lang="en-US" dirty="0" err="1" smtClean="0"/>
              <a:t>tekst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		</a:t>
            </a:r>
            <a:r>
              <a:rPr lang="en-US" dirty="0"/>
              <a:t> </a:t>
            </a:r>
            <a:r>
              <a:rPr lang="en-US" dirty="0" smtClean="0"/>
              <a:t>          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     </a:t>
            </a:r>
            <a:r>
              <a:rPr lang="en-US" dirty="0" err="1" smtClean="0"/>
              <a:t>Struktur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Logikk</a:t>
            </a:r>
            <a:r>
              <a:rPr lang="en-US" dirty="0" smtClean="0"/>
              <a:t>                          </a:t>
            </a:r>
            <a:r>
              <a:rPr lang="en-US" dirty="0" err="1" smtClean="0"/>
              <a:t>Språk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3345507" y="2757141"/>
            <a:ext cx="2013499" cy="1703851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03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Struktur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Overskrifter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err="1" smtClean="0"/>
              <a:t>Innledning</a:t>
            </a:r>
            <a:endParaRPr lang="en-US" dirty="0" smtClean="0"/>
          </a:p>
          <a:p>
            <a:r>
              <a:rPr lang="en-US" dirty="0" err="1" smtClean="0"/>
              <a:t>Hoveddel</a:t>
            </a:r>
            <a:endParaRPr lang="en-US" dirty="0" smtClean="0"/>
          </a:p>
          <a:p>
            <a:r>
              <a:rPr lang="en-US" dirty="0" err="1" smtClean="0"/>
              <a:t>Konklusjon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Avsnitt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Screen Shot 2016-03-28 at 23.35.2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700" y="2430168"/>
            <a:ext cx="5448300" cy="294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131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Logikk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P</a:t>
            </a:r>
            <a:r>
              <a:rPr lang="en-US" dirty="0" err="1" smtClean="0"/>
              <a:t>resentere</a:t>
            </a:r>
            <a:endParaRPr lang="en-US" dirty="0"/>
          </a:p>
          <a:p>
            <a:r>
              <a:rPr lang="en-US" dirty="0" err="1" smtClean="0"/>
              <a:t>Argumentere</a:t>
            </a:r>
            <a:endParaRPr lang="en-US" dirty="0" smtClean="0"/>
          </a:p>
          <a:p>
            <a:r>
              <a:rPr lang="en-US" dirty="0" err="1" smtClean="0"/>
              <a:t>Drøfte</a:t>
            </a:r>
            <a:endParaRPr lang="en-US" dirty="0" smtClean="0"/>
          </a:p>
          <a:p>
            <a:r>
              <a:rPr lang="en-US" dirty="0" err="1" smtClean="0"/>
              <a:t>Sammenligne</a:t>
            </a:r>
            <a:endParaRPr lang="en-US" dirty="0" smtClean="0"/>
          </a:p>
          <a:p>
            <a:r>
              <a:rPr lang="en-US" dirty="0" err="1"/>
              <a:t>E</a:t>
            </a:r>
            <a:r>
              <a:rPr lang="en-US" dirty="0" err="1" smtClean="0"/>
              <a:t>valuere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creen Shot 2016-03-28 at 23.43.3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648" y="1996477"/>
            <a:ext cx="5147977" cy="385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609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Tekst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Screen Shot 2016-03-28 at 23.34.54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839" b="-18839"/>
          <a:stretch>
            <a:fillRect/>
          </a:stretch>
        </p:blipFill>
        <p:spPr>
          <a:xfrm>
            <a:off x="4442" y="1099758"/>
            <a:ext cx="9139558" cy="5026405"/>
          </a:xfrm>
        </p:spPr>
      </p:pic>
    </p:spTree>
    <p:extLst>
      <p:ext uri="{BB962C8B-B14F-4D97-AF65-F5344CB8AC3E}">
        <p14:creationId xmlns:p14="http://schemas.microsoft.com/office/powerpoint/2010/main" val="3711538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lide_16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920" r="-3920"/>
          <a:stretch>
            <a:fillRect/>
          </a:stretch>
        </p:blipFill>
        <p:spPr>
          <a:xfrm>
            <a:off x="457200" y="542134"/>
            <a:ext cx="8686800" cy="6315866"/>
          </a:xfrm>
        </p:spPr>
      </p:pic>
    </p:spTree>
    <p:extLst>
      <p:ext uri="{BB962C8B-B14F-4D97-AF65-F5344CB8AC3E}">
        <p14:creationId xmlns:p14="http://schemas.microsoft.com/office/powerpoint/2010/main" val="1283719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Disposisjon</a:t>
            </a:r>
            <a:r>
              <a:rPr lang="en-US" dirty="0"/>
              <a:t>: </a:t>
            </a:r>
            <a:r>
              <a:rPr lang="en-US" dirty="0" err="1"/>
              <a:t>strukturert</a:t>
            </a:r>
            <a:r>
              <a:rPr lang="en-US" dirty="0"/>
              <a:t> </a:t>
            </a:r>
            <a:r>
              <a:rPr lang="en-US" dirty="0" err="1"/>
              <a:t>oversikt</a:t>
            </a:r>
            <a:r>
              <a:rPr lang="en-US" dirty="0"/>
              <a:t> over </a:t>
            </a:r>
            <a:r>
              <a:rPr lang="en-US" dirty="0" err="1"/>
              <a:t>innholdet</a:t>
            </a:r>
            <a:endParaRPr lang="en-US" dirty="0"/>
          </a:p>
          <a:p>
            <a:r>
              <a:rPr lang="en-US" b="1" dirty="0" err="1"/>
              <a:t>Leserveiledninger</a:t>
            </a:r>
            <a:r>
              <a:rPr lang="en-US" dirty="0"/>
              <a:t>: </a:t>
            </a:r>
            <a:r>
              <a:rPr lang="en-US" dirty="0" err="1"/>
              <a:t>tydeliggjør</a:t>
            </a:r>
            <a:r>
              <a:rPr lang="en-US" dirty="0"/>
              <a:t> </a:t>
            </a:r>
            <a:r>
              <a:rPr lang="en-US" dirty="0" err="1"/>
              <a:t>tekstens</a:t>
            </a:r>
            <a:r>
              <a:rPr lang="en-US" dirty="0"/>
              <a:t> </a:t>
            </a:r>
            <a:r>
              <a:rPr lang="en-US" dirty="0" err="1"/>
              <a:t>oppbygning</a:t>
            </a:r>
            <a:r>
              <a:rPr lang="en-US" dirty="0"/>
              <a:t>. </a:t>
            </a:r>
            <a:r>
              <a:rPr lang="en-US" dirty="0" err="1"/>
              <a:t>Hva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når</a:t>
            </a:r>
            <a:r>
              <a:rPr lang="en-US" dirty="0"/>
              <a:t>, </a:t>
            </a:r>
            <a:r>
              <a:rPr lang="en-US" dirty="0" err="1"/>
              <a:t>hva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hensikten</a:t>
            </a:r>
            <a:r>
              <a:rPr lang="en-US" dirty="0"/>
              <a:t> med de </a:t>
            </a:r>
            <a:r>
              <a:rPr lang="en-US" dirty="0" err="1"/>
              <a:t>ulike</a:t>
            </a:r>
            <a:r>
              <a:rPr lang="en-US" dirty="0"/>
              <a:t> </a:t>
            </a:r>
            <a:r>
              <a:rPr lang="en-US" dirty="0" err="1"/>
              <a:t>avsnittene</a:t>
            </a:r>
            <a:r>
              <a:rPr lang="en-US" dirty="0"/>
              <a:t> </a:t>
            </a:r>
            <a:r>
              <a:rPr lang="en-US" dirty="0" err="1"/>
              <a:t>osv</a:t>
            </a:r>
            <a:r>
              <a:rPr lang="en-US" dirty="0"/>
              <a:t>. </a:t>
            </a:r>
            <a:r>
              <a:rPr lang="en-US" dirty="0" err="1"/>
              <a:t>Eksempel</a:t>
            </a:r>
            <a:r>
              <a:rPr lang="en-US" dirty="0"/>
              <a:t>: «</a:t>
            </a:r>
            <a:r>
              <a:rPr lang="en-US" dirty="0" err="1"/>
              <a:t>Nå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jeg</a:t>
            </a:r>
            <a:r>
              <a:rPr lang="en-US" dirty="0"/>
              <a:t> </a:t>
            </a:r>
            <a:r>
              <a:rPr lang="en-US" dirty="0" err="1"/>
              <a:t>tatt</a:t>
            </a:r>
            <a:r>
              <a:rPr lang="en-US" dirty="0"/>
              <a:t> for meg … I </a:t>
            </a:r>
            <a:r>
              <a:rPr lang="en-US" dirty="0" err="1"/>
              <a:t>kommende</a:t>
            </a:r>
            <a:r>
              <a:rPr lang="en-US" dirty="0"/>
              <a:t> </a:t>
            </a:r>
            <a:r>
              <a:rPr lang="en-US" dirty="0" err="1"/>
              <a:t>avsnitt</a:t>
            </a:r>
            <a:r>
              <a:rPr lang="en-US" dirty="0"/>
              <a:t> </a:t>
            </a:r>
            <a:r>
              <a:rPr lang="en-US" dirty="0" err="1"/>
              <a:t>vil</a:t>
            </a:r>
            <a:r>
              <a:rPr lang="en-US" dirty="0"/>
              <a:t> </a:t>
            </a:r>
            <a:r>
              <a:rPr lang="en-US" dirty="0" err="1"/>
              <a:t>jeg</a:t>
            </a:r>
            <a:r>
              <a:rPr lang="en-US" dirty="0"/>
              <a:t> ….»</a:t>
            </a:r>
          </a:p>
          <a:p>
            <a:r>
              <a:rPr lang="en-US" b="1" dirty="0" err="1"/>
              <a:t>Mellomtitler</a:t>
            </a:r>
            <a:r>
              <a:rPr lang="en-US" dirty="0"/>
              <a:t>: </a:t>
            </a:r>
            <a:r>
              <a:rPr lang="en-US" dirty="0" err="1"/>
              <a:t>velg</a:t>
            </a:r>
            <a:r>
              <a:rPr lang="en-US" dirty="0"/>
              <a:t> </a:t>
            </a:r>
            <a:r>
              <a:rPr lang="en-US" dirty="0" err="1"/>
              <a:t>titler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gjenspeiler</a:t>
            </a:r>
            <a:r>
              <a:rPr lang="en-US" dirty="0"/>
              <a:t> </a:t>
            </a:r>
            <a:r>
              <a:rPr lang="en-US" dirty="0" err="1"/>
              <a:t>innholdet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de </a:t>
            </a:r>
            <a:r>
              <a:rPr lang="en-US" dirty="0" err="1"/>
              <a:t>ulike</a:t>
            </a:r>
            <a:r>
              <a:rPr lang="en-US" dirty="0"/>
              <a:t> </a:t>
            </a:r>
            <a:r>
              <a:rPr lang="en-US" dirty="0" err="1"/>
              <a:t>avsnittene</a:t>
            </a:r>
            <a:r>
              <a:rPr lang="en-US" dirty="0"/>
              <a:t>. </a:t>
            </a:r>
            <a:r>
              <a:rPr lang="en-US" dirty="0" err="1"/>
              <a:t>Dette</a:t>
            </a:r>
            <a:r>
              <a:rPr lang="en-US" dirty="0"/>
              <a:t> </a:t>
            </a:r>
            <a:r>
              <a:rPr lang="en-US" dirty="0" err="1"/>
              <a:t>gir</a:t>
            </a:r>
            <a:r>
              <a:rPr lang="en-US" dirty="0"/>
              <a:t> en </a:t>
            </a:r>
            <a:r>
              <a:rPr lang="en-US" dirty="0" err="1"/>
              <a:t>ryddig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informativ</a:t>
            </a:r>
            <a:r>
              <a:rPr lang="en-US" dirty="0"/>
              <a:t> </a:t>
            </a:r>
            <a:r>
              <a:rPr lang="en-US" dirty="0" err="1"/>
              <a:t>oversikt</a:t>
            </a:r>
            <a:r>
              <a:rPr lang="en-US" dirty="0"/>
              <a:t>.</a:t>
            </a:r>
          </a:p>
          <a:p>
            <a:r>
              <a:rPr lang="en-US" b="1" dirty="0" err="1"/>
              <a:t>Overganger</a:t>
            </a:r>
            <a:r>
              <a:rPr lang="en-US" dirty="0"/>
              <a:t>: </a:t>
            </a:r>
            <a:r>
              <a:rPr lang="en-US" dirty="0" err="1"/>
              <a:t>overgangene</a:t>
            </a:r>
            <a:r>
              <a:rPr lang="en-US" dirty="0"/>
              <a:t> </a:t>
            </a:r>
            <a:r>
              <a:rPr lang="en-US" dirty="0" err="1"/>
              <a:t>mellom</a:t>
            </a:r>
            <a:r>
              <a:rPr lang="en-US" dirty="0"/>
              <a:t> </a:t>
            </a:r>
            <a:r>
              <a:rPr lang="en-US" dirty="0" err="1"/>
              <a:t>ulike</a:t>
            </a:r>
            <a:r>
              <a:rPr lang="en-US" dirty="0"/>
              <a:t> </a:t>
            </a:r>
            <a:r>
              <a:rPr lang="en-US" dirty="0" err="1"/>
              <a:t>avsnitt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kapitler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brukes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å</a:t>
            </a:r>
            <a:r>
              <a:rPr lang="en-US" dirty="0"/>
              <a:t> </a:t>
            </a:r>
            <a:r>
              <a:rPr lang="en-US" dirty="0" err="1"/>
              <a:t>hjelpe</a:t>
            </a:r>
            <a:r>
              <a:rPr lang="en-US" dirty="0"/>
              <a:t> </a:t>
            </a:r>
            <a:r>
              <a:rPr lang="en-US" dirty="0" err="1"/>
              <a:t>leseren</a:t>
            </a:r>
            <a:r>
              <a:rPr lang="en-US" dirty="0"/>
              <a:t> </a:t>
            </a:r>
            <a:r>
              <a:rPr lang="en-US" dirty="0" err="1"/>
              <a:t>videre</a:t>
            </a:r>
            <a:r>
              <a:rPr lang="en-US" dirty="0"/>
              <a:t>,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skape</a:t>
            </a:r>
            <a:r>
              <a:rPr lang="en-US" dirty="0"/>
              <a:t> de </a:t>
            </a:r>
            <a:r>
              <a:rPr lang="en-US" dirty="0" err="1"/>
              <a:t>rette</a:t>
            </a:r>
            <a:r>
              <a:rPr lang="en-US" dirty="0"/>
              <a:t> </a:t>
            </a:r>
            <a:r>
              <a:rPr lang="en-US" dirty="0" err="1"/>
              <a:t>forventningene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komme</a:t>
            </a:r>
            <a:r>
              <a:rPr lang="en-US" dirty="0"/>
              <a:t>.</a:t>
            </a:r>
          </a:p>
          <a:p>
            <a:r>
              <a:rPr lang="en-US" b="1" dirty="0" err="1"/>
              <a:t>Metakommentarer</a:t>
            </a:r>
            <a:r>
              <a:rPr lang="en-US" dirty="0"/>
              <a:t>: </a:t>
            </a:r>
            <a:r>
              <a:rPr lang="en-US" dirty="0" err="1"/>
              <a:t>forfatterens</a:t>
            </a:r>
            <a:r>
              <a:rPr lang="en-US" dirty="0"/>
              <a:t> </a:t>
            </a:r>
            <a:r>
              <a:rPr lang="en-US" dirty="0" err="1"/>
              <a:t>kommentarer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teksten</a:t>
            </a:r>
            <a:r>
              <a:rPr lang="en-US" dirty="0"/>
              <a:t>. </a:t>
            </a:r>
            <a:r>
              <a:rPr lang="en-US" dirty="0" err="1"/>
              <a:t>Eksempler</a:t>
            </a:r>
            <a:r>
              <a:rPr lang="en-US" dirty="0"/>
              <a:t>: «</a:t>
            </a:r>
            <a:r>
              <a:rPr lang="en-US" dirty="0" err="1"/>
              <a:t>som</a:t>
            </a:r>
            <a:r>
              <a:rPr lang="en-US" dirty="0"/>
              <a:t> vi </a:t>
            </a:r>
            <a:r>
              <a:rPr lang="en-US" dirty="0" err="1"/>
              <a:t>har</a:t>
            </a:r>
            <a:r>
              <a:rPr lang="en-US" dirty="0"/>
              <a:t> sett …», «</a:t>
            </a:r>
            <a:r>
              <a:rPr lang="en-US" dirty="0" err="1"/>
              <a:t>nå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jeg</a:t>
            </a:r>
            <a:r>
              <a:rPr lang="en-US" dirty="0"/>
              <a:t> </a:t>
            </a:r>
            <a:r>
              <a:rPr lang="en-US" dirty="0" err="1"/>
              <a:t>gjøre</a:t>
            </a:r>
            <a:r>
              <a:rPr lang="en-US" dirty="0"/>
              <a:t> </a:t>
            </a:r>
            <a:r>
              <a:rPr lang="en-US" dirty="0" err="1"/>
              <a:t>rede</a:t>
            </a:r>
            <a:r>
              <a:rPr lang="en-US" dirty="0"/>
              <a:t> for …», «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jeg</a:t>
            </a:r>
            <a:r>
              <a:rPr lang="en-US" dirty="0"/>
              <a:t> </a:t>
            </a:r>
            <a:r>
              <a:rPr lang="en-US" dirty="0" err="1"/>
              <a:t>argumenterer</a:t>
            </a:r>
            <a:r>
              <a:rPr lang="en-US" dirty="0"/>
              <a:t> …»</a:t>
            </a:r>
          </a:p>
          <a:p>
            <a:r>
              <a:rPr lang="en-US" b="1" dirty="0" err="1"/>
              <a:t>Frampek</a:t>
            </a:r>
            <a:r>
              <a:rPr lang="en-US" b="1" dirty="0"/>
              <a:t>, </a:t>
            </a:r>
            <a:r>
              <a:rPr lang="en-US" b="1" dirty="0" err="1"/>
              <a:t>tilbakepek</a:t>
            </a:r>
            <a:r>
              <a:rPr lang="en-US" dirty="0"/>
              <a:t>: </a:t>
            </a:r>
            <a:r>
              <a:rPr lang="en-US" dirty="0" err="1"/>
              <a:t>minne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sagt</a:t>
            </a:r>
            <a:r>
              <a:rPr lang="en-US" dirty="0"/>
              <a:t> </a:t>
            </a:r>
            <a:r>
              <a:rPr lang="en-US" dirty="0" err="1"/>
              <a:t>tidligere</a:t>
            </a:r>
            <a:r>
              <a:rPr lang="en-US" dirty="0"/>
              <a:t>, </a:t>
            </a:r>
            <a:r>
              <a:rPr lang="en-US" dirty="0" err="1"/>
              <a:t>foregripe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komme</a:t>
            </a:r>
            <a:r>
              <a:rPr lang="en-US" dirty="0"/>
              <a:t>. </a:t>
            </a:r>
            <a:r>
              <a:rPr lang="en-US" dirty="0" err="1"/>
              <a:t>Poenget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å</a:t>
            </a:r>
            <a:r>
              <a:rPr lang="en-US" dirty="0"/>
              <a:t> vise «</a:t>
            </a:r>
            <a:r>
              <a:rPr lang="en-US" dirty="0" err="1"/>
              <a:t>hvor</a:t>
            </a:r>
            <a:r>
              <a:rPr lang="en-US" dirty="0"/>
              <a:t> du </a:t>
            </a:r>
            <a:r>
              <a:rPr lang="en-US" dirty="0" err="1"/>
              <a:t>vil</a:t>
            </a:r>
            <a:r>
              <a:rPr lang="en-US" dirty="0"/>
              <a:t>» med </a:t>
            </a:r>
            <a:r>
              <a:rPr lang="en-US" dirty="0" err="1"/>
              <a:t>det</a:t>
            </a:r>
            <a:r>
              <a:rPr lang="en-US" dirty="0"/>
              <a:t> du </a:t>
            </a:r>
            <a:r>
              <a:rPr lang="en-US" dirty="0" err="1"/>
              <a:t>skriver</a:t>
            </a:r>
            <a:r>
              <a:rPr lang="en-US" dirty="0"/>
              <a:t>.</a:t>
            </a:r>
          </a:p>
          <a:p>
            <a:r>
              <a:rPr lang="en-US" b="1" dirty="0" err="1"/>
              <a:t>Oppsummering</a:t>
            </a:r>
            <a:r>
              <a:rPr lang="en-US" dirty="0"/>
              <a:t>: </a:t>
            </a:r>
            <a:r>
              <a:rPr lang="en-US" dirty="0" err="1"/>
              <a:t>peker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essensen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en </a:t>
            </a:r>
            <a:r>
              <a:rPr lang="en-US" dirty="0" err="1"/>
              <a:t>seksjon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presiserer</a:t>
            </a:r>
            <a:r>
              <a:rPr lang="en-US" dirty="0"/>
              <a:t> </a:t>
            </a:r>
            <a:r>
              <a:rPr lang="en-US" dirty="0" err="1"/>
              <a:t>innholdet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009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Referanser</a:t>
            </a:r>
            <a:r>
              <a:rPr lang="en-US" dirty="0" smtClean="0"/>
              <a:t>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Førland</a:t>
            </a:r>
            <a:r>
              <a:rPr lang="en-US" dirty="0" smtClean="0"/>
              <a:t> </a:t>
            </a:r>
            <a:r>
              <a:rPr lang="en-US" dirty="0"/>
              <a:t>(1996, s. 11) </a:t>
            </a:r>
            <a:r>
              <a:rPr lang="en-US" dirty="0" err="1"/>
              <a:t>hevder</a:t>
            </a:r>
            <a:r>
              <a:rPr lang="en-US" dirty="0"/>
              <a:t> at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studenter</a:t>
            </a:r>
            <a:r>
              <a:rPr lang="en-US" dirty="0"/>
              <a:t> </a:t>
            </a:r>
            <a:r>
              <a:rPr lang="en-US" dirty="0" err="1"/>
              <a:t>innenfor</a:t>
            </a:r>
            <a:r>
              <a:rPr lang="en-US" dirty="0"/>
              <a:t> </a:t>
            </a:r>
            <a:r>
              <a:rPr lang="en-US" dirty="0" err="1"/>
              <a:t>samfunnsfag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humaniora</a:t>
            </a:r>
            <a:r>
              <a:rPr lang="en-US" dirty="0"/>
              <a:t> </a:t>
            </a:r>
            <a:r>
              <a:rPr lang="en-US" dirty="0" err="1"/>
              <a:t>må</a:t>
            </a:r>
            <a:r>
              <a:rPr lang="en-US" dirty="0"/>
              <a:t> </a:t>
            </a:r>
            <a:r>
              <a:rPr lang="en-US" dirty="0" err="1"/>
              <a:t>lære</a:t>
            </a:r>
            <a:r>
              <a:rPr lang="en-US" dirty="0"/>
              <a:t> </a:t>
            </a:r>
            <a:r>
              <a:rPr lang="en-US" dirty="0" err="1"/>
              <a:t>seg</a:t>
            </a:r>
            <a:r>
              <a:rPr lang="en-US" dirty="0"/>
              <a:t> den </a:t>
            </a:r>
            <a:r>
              <a:rPr lang="en-US" dirty="0" err="1"/>
              <a:t>akademiske</a:t>
            </a:r>
            <a:r>
              <a:rPr lang="en-US" dirty="0"/>
              <a:t> </a:t>
            </a:r>
            <a:r>
              <a:rPr lang="en-US" dirty="0" err="1"/>
              <a:t>sjangeren</a:t>
            </a:r>
            <a:r>
              <a:rPr lang="en-US" dirty="0"/>
              <a:t>,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kjennetegnes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drøfting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Førland</a:t>
            </a:r>
            <a:r>
              <a:rPr lang="en-US" dirty="0" smtClean="0"/>
              <a:t> </a:t>
            </a:r>
            <a:r>
              <a:rPr lang="en-US" dirty="0"/>
              <a:t>(1996, s. 11) </a:t>
            </a:r>
            <a:r>
              <a:rPr lang="en-US" dirty="0" err="1"/>
              <a:t>hevder</a:t>
            </a:r>
            <a:r>
              <a:rPr lang="en-US" dirty="0"/>
              <a:t> at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studenter</a:t>
            </a:r>
            <a:r>
              <a:rPr lang="en-US" dirty="0"/>
              <a:t> </a:t>
            </a:r>
            <a:r>
              <a:rPr lang="en-US" dirty="0" err="1"/>
              <a:t>innenfor</a:t>
            </a:r>
            <a:r>
              <a:rPr lang="en-US" dirty="0"/>
              <a:t> </a:t>
            </a:r>
            <a:r>
              <a:rPr lang="en-US" dirty="0" err="1"/>
              <a:t>samfunnsfag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humaniora</a:t>
            </a:r>
            <a:r>
              <a:rPr lang="en-US" dirty="0"/>
              <a:t> </a:t>
            </a:r>
            <a:r>
              <a:rPr lang="en-US" dirty="0" err="1"/>
              <a:t>må</a:t>
            </a:r>
            <a:r>
              <a:rPr lang="en-US" dirty="0"/>
              <a:t> </a:t>
            </a:r>
            <a:r>
              <a:rPr lang="en-US" dirty="0" err="1"/>
              <a:t>lære</a:t>
            </a:r>
            <a:r>
              <a:rPr lang="en-US" dirty="0"/>
              <a:t> </a:t>
            </a:r>
            <a:r>
              <a:rPr lang="en-US" dirty="0" err="1"/>
              <a:t>seg</a:t>
            </a:r>
            <a:r>
              <a:rPr lang="en-US" dirty="0"/>
              <a:t> den </a:t>
            </a:r>
            <a:r>
              <a:rPr lang="en-US" dirty="0" err="1"/>
              <a:t>akademiske</a:t>
            </a:r>
            <a:r>
              <a:rPr lang="en-US" dirty="0"/>
              <a:t> </a:t>
            </a:r>
            <a:r>
              <a:rPr lang="en-US" dirty="0" err="1"/>
              <a:t>sjangeren</a:t>
            </a:r>
            <a:r>
              <a:rPr lang="en-US" dirty="0"/>
              <a:t>,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kjennetegnes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drøfting</a:t>
            </a:r>
            <a:r>
              <a:rPr lang="en-US" dirty="0" smtClean="0"/>
              <a:t>.</a:t>
            </a:r>
          </a:p>
          <a:p>
            <a:r>
              <a:rPr lang="en-US" dirty="0"/>
              <a:t>Beck </a:t>
            </a:r>
            <a:r>
              <a:rPr lang="en-US" dirty="0" err="1"/>
              <a:t>og</a:t>
            </a:r>
            <a:r>
              <a:rPr lang="en-US" dirty="0"/>
              <a:t> Beck-</a:t>
            </a:r>
            <a:r>
              <a:rPr lang="en-US" dirty="0" err="1"/>
              <a:t>Gemsheim</a:t>
            </a:r>
            <a:r>
              <a:rPr lang="en-US" dirty="0"/>
              <a:t> (1995) </a:t>
            </a:r>
            <a:r>
              <a:rPr lang="en-US" dirty="0" err="1"/>
              <a:t>referert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Kloster</a:t>
            </a:r>
            <a:r>
              <a:rPr lang="en-US" dirty="0"/>
              <a:t> (2003, s. 4) </a:t>
            </a:r>
            <a:r>
              <a:rPr lang="en-US" dirty="0" err="1"/>
              <a:t>snakker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tre</a:t>
            </a:r>
            <a:r>
              <a:rPr lang="en-US" dirty="0"/>
              <a:t> </a:t>
            </a:r>
            <a:r>
              <a:rPr lang="en-US" dirty="0" err="1"/>
              <a:t>stadier</a:t>
            </a:r>
            <a:r>
              <a:rPr lang="en-US" dirty="0"/>
              <a:t> </a:t>
            </a:r>
            <a:r>
              <a:rPr lang="en-US" dirty="0" err="1"/>
              <a:t>forholdet</a:t>
            </a:r>
            <a:r>
              <a:rPr lang="en-US" dirty="0"/>
              <a:t> </a:t>
            </a:r>
            <a:r>
              <a:rPr lang="en-US" dirty="0" err="1"/>
              <a:t>mellom</a:t>
            </a:r>
            <a:r>
              <a:rPr lang="en-US" dirty="0"/>
              <a:t> </a:t>
            </a:r>
            <a:r>
              <a:rPr lang="en-US" dirty="0" err="1"/>
              <a:t>kvinner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menn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gått</a:t>
            </a:r>
            <a:r>
              <a:rPr lang="en-US" dirty="0"/>
              <a:t> </a:t>
            </a:r>
            <a:r>
              <a:rPr lang="en-US" dirty="0" err="1"/>
              <a:t>gjennom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bevegelsen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tradisjonelle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moderne</a:t>
            </a:r>
            <a:r>
              <a:rPr lang="en-US" dirty="0"/>
              <a:t> </a:t>
            </a:r>
            <a:r>
              <a:rPr lang="en-US" dirty="0" err="1"/>
              <a:t>samfunnet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7260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328</Words>
  <Application>Microsoft Macintosh PowerPoint</Application>
  <PresentationFormat>On-screen Show (4:3)</PresentationFormat>
  <Paragraphs>56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fagtekst</vt:lpstr>
      <vt:lpstr>PowerPoint Presentation</vt:lpstr>
      <vt:lpstr>God tekst</vt:lpstr>
      <vt:lpstr>Struktur </vt:lpstr>
      <vt:lpstr>Logikk </vt:lpstr>
      <vt:lpstr>Tekst </vt:lpstr>
      <vt:lpstr>PowerPoint Presentation</vt:lpstr>
      <vt:lpstr>PowerPoint Presentation</vt:lpstr>
      <vt:lpstr>Referanser!!!</vt:lpstr>
      <vt:lpstr>PowerPoint Presentation</vt:lpstr>
      <vt:lpstr>PowerPoint Presentation</vt:lpstr>
      <vt:lpstr>Feilsøking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fagtekst</dc:title>
  <dc:creator>Mia Fagertun</dc:creator>
  <cp:lastModifiedBy>Mia Fagertun</cp:lastModifiedBy>
  <cp:revision>11</cp:revision>
  <dcterms:created xsi:type="dcterms:W3CDTF">2016-03-28T20:49:10Z</dcterms:created>
  <dcterms:modified xsi:type="dcterms:W3CDTF">2016-04-04T22:41:25Z</dcterms:modified>
</cp:coreProperties>
</file>