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75" r:id="rId2"/>
    <p:sldId id="276" r:id="rId3"/>
    <p:sldId id="256" r:id="rId4"/>
    <p:sldId id="277" r:id="rId5"/>
    <p:sldId id="285" r:id="rId6"/>
    <p:sldId id="284" r:id="rId7"/>
    <p:sldId id="266" r:id="rId8"/>
    <p:sldId id="268" r:id="rId9"/>
    <p:sldId id="269" r:id="rId10"/>
    <p:sldId id="267" r:id="rId11"/>
    <p:sldId id="262" r:id="rId12"/>
    <p:sldId id="257" r:id="rId13"/>
    <p:sldId id="258" r:id="rId14"/>
    <p:sldId id="259" r:id="rId15"/>
    <p:sldId id="274" r:id="rId16"/>
    <p:sldId id="263" r:id="rId17"/>
    <p:sldId id="264" r:id="rId18"/>
    <p:sldId id="278" r:id="rId19"/>
    <p:sldId id="272" r:id="rId20"/>
    <p:sldId id="279" r:id="rId21"/>
    <p:sldId id="271" r:id="rId22"/>
    <p:sldId id="260" r:id="rId23"/>
    <p:sldId id="261" r:id="rId24"/>
    <p:sldId id="265" r:id="rId25"/>
    <p:sldId id="280" r:id="rId26"/>
    <p:sldId id="281" r:id="rId27"/>
    <p:sldId id="282" r:id="rId28"/>
    <p:sldId id="286" r:id="rId29"/>
    <p:sldId id="273" r:id="rId30"/>
  </p:sldIdLst>
  <p:sldSz cx="9144000" cy="5143500" type="screen16x9"/>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75" autoAdjust="0"/>
  </p:normalViewPr>
  <p:slideViewPr>
    <p:cSldViewPr>
      <p:cViewPr varScale="1">
        <p:scale>
          <a:sx n="101" d="100"/>
          <a:sy n="101" d="100"/>
        </p:scale>
        <p:origin x="-120" y="-208"/>
      </p:cViewPr>
      <p:guideLst>
        <p:guide orient="horz" pos="1620"/>
        <p:guide pos="2880"/>
      </p:guideLst>
    </p:cSldViewPr>
  </p:slideViewPr>
  <p:outlineViewPr>
    <p:cViewPr>
      <p:scale>
        <a:sx n="33" d="100"/>
        <a:sy n="33" d="100"/>
      </p:scale>
      <p:origin x="0" y="42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86EFEE-DC5F-4837-B80F-2AEA6E241AF4}" type="datetimeFigureOut">
              <a:rPr lang="nb-NO" smtClean="0"/>
              <a:t>28/03/16</a:t>
            </a:fld>
            <a:endParaRPr lang="nb-NO"/>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2F79DC-D0FC-4767-921B-3DE044BCE3EA}" type="slidenum">
              <a:rPr lang="nb-NO" smtClean="0"/>
              <a:t>‹#›</a:t>
            </a:fld>
            <a:endParaRPr lang="nb-NO"/>
          </a:p>
        </p:txBody>
      </p:sp>
    </p:spTree>
    <p:extLst>
      <p:ext uri="{BB962C8B-B14F-4D97-AF65-F5344CB8AC3E}">
        <p14:creationId xmlns:p14="http://schemas.microsoft.com/office/powerpoint/2010/main" val="346354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dagbladet.no/2016/02/28/kultur/meninger/kommentar/asylpolitikk/asylamnesti/43323359/"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udi.no/statistikk-og-analyse/statistikk/registrerte-asylsoknader-etter-fem-storste-statsborgerskap/"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dla.no/nb/contentbrowser/node/11347" TargetMode="External"/><Relationship Id="rId4" Type="http://schemas.openxmlformats.org/officeDocument/2006/relationships/hyperlink" Target="http://ndla.no/nb/contentbrowser/node/11211" TargetMode="External"/><Relationship Id="rId5" Type="http://schemas.openxmlformats.org/officeDocument/2006/relationships/hyperlink" Target="http://ndla.no/nb/contentbrowser/node/11213"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ndla.no/nb/contentbrowser/node/1133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latin typeface="+mn-lt"/>
                <a:ea typeface="+mn-ea"/>
                <a:cs typeface="+mn-cs"/>
                <a:hlinkClick r:id="rId3"/>
              </a:rPr>
              <a:t>http://www.dagbladet.no/2016/02/28/kultur/meninger/kommentar/asylpolitikk/asylamnesti/43323359/</a:t>
            </a:r>
          </a:p>
          <a:p>
            <a:r>
              <a:rPr lang="en-US" sz="1200" kern="1200" dirty="0" smtClean="0">
                <a:solidFill>
                  <a:schemeClr val="tx1"/>
                </a:solidFill>
                <a:latin typeface="+mn-lt"/>
                <a:ea typeface="+mn-ea"/>
                <a:cs typeface="+mn-cs"/>
              </a:rPr>
              <a:t>I </a:t>
            </a:r>
            <a:r>
              <a:rPr lang="en-US" sz="1200" kern="1200" dirty="0" err="1" smtClean="0">
                <a:solidFill>
                  <a:schemeClr val="tx1"/>
                </a:solidFill>
                <a:latin typeface="+mn-lt"/>
                <a:ea typeface="+mn-ea"/>
                <a:cs typeface="+mn-cs"/>
              </a:rPr>
              <a:t>januar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behandlet</a:t>
            </a:r>
            <a:r>
              <a:rPr lang="en-US" sz="1200" kern="1200" dirty="0" smtClean="0">
                <a:solidFill>
                  <a:schemeClr val="tx1"/>
                </a:solidFill>
                <a:latin typeface="+mn-lt"/>
                <a:ea typeface="+mn-ea"/>
                <a:cs typeface="+mn-cs"/>
              </a:rPr>
              <a:t> UDI 430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alt 20 946 </a:t>
            </a:r>
            <a:r>
              <a:rPr lang="en-US" sz="1200" kern="1200" dirty="0" err="1" smtClean="0">
                <a:solidFill>
                  <a:schemeClr val="tx1"/>
                </a:solidFill>
                <a:latin typeface="+mn-lt"/>
                <a:ea typeface="+mn-ea"/>
                <a:cs typeface="+mn-cs"/>
              </a:rPr>
              <a:t>asylsøknader</a:t>
            </a:r>
            <a:r>
              <a:rPr lang="en-US" sz="1200" kern="1200" dirty="0" smtClean="0">
                <a:solidFill>
                  <a:schemeClr val="tx1"/>
                </a:solidFill>
                <a:latin typeface="+mn-lt"/>
                <a:ea typeface="+mn-ea"/>
                <a:cs typeface="+mn-cs"/>
              </a:rPr>
              <a:t>. I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tempoet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uten</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kommer</a:t>
            </a:r>
            <a:r>
              <a:rPr lang="en-US" sz="1200" kern="1200" dirty="0" smtClean="0">
                <a:solidFill>
                  <a:schemeClr val="tx1"/>
                </a:solidFill>
                <a:latin typeface="+mn-lt"/>
                <a:ea typeface="+mn-ea"/>
                <a:cs typeface="+mn-cs"/>
              </a:rPr>
              <a:t> inn </a:t>
            </a:r>
            <a:r>
              <a:rPr lang="en-US" sz="1200" kern="1200" dirty="0" err="1" smtClean="0">
                <a:solidFill>
                  <a:schemeClr val="tx1"/>
                </a:solidFill>
                <a:latin typeface="+mn-lt"/>
                <a:ea typeface="+mn-ea"/>
                <a:cs typeface="+mn-cs"/>
              </a:rPr>
              <a:t>nye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asylsøknader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ta over fire </a:t>
            </a:r>
            <a:r>
              <a:rPr lang="en-US" sz="1200" kern="1200" dirty="0" err="1" smtClean="0">
                <a:solidFill>
                  <a:schemeClr val="tx1"/>
                </a:solidFill>
                <a:latin typeface="+mn-lt"/>
                <a:ea typeface="+mn-ea"/>
                <a:cs typeface="+mn-cs"/>
              </a:rPr>
              <a:t>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før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fått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svar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hevdet</a:t>
            </a:r>
            <a:r>
              <a:rPr lang="en-US" sz="1200" kern="1200" dirty="0" smtClean="0">
                <a:solidFill>
                  <a:schemeClr val="tx1"/>
                </a:solidFill>
                <a:latin typeface="+mn-lt"/>
                <a:ea typeface="+mn-ea"/>
                <a:cs typeface="+mn-cs"/>
              </a:rPr>
              <a:t> Grande. UDI-</a:t>
            </a:r>
            <a:r>
              <a:rPr lang="en-US" sz="1200" kern="1200" dirty="0" err="1" smtClean="0">
                <a:solidFill>
                  <a:schemeClr val="tx1"/>
                </a:solidFill>
                <a:latin typeface="+mn-lt"/>
                <a:ea typeface="+mn-ea"/>
                <a:cs typeface="+mn-cs"/>
              </a:rPr>
              <a:t>direktør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Frode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Forfang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opplyser</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tallet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smtClean="0">
                <a:solidFill>
                  <a:schemeClr val="tx1"/>
                </a:solidFill>
                <a:latin typeface="+mn-lt"/>
                <a:ea typeface="+mn-ea"/>
                <a:cs typeface="+mn-cs"/>
              </a:rPr>
              <a:t> over 1000.</a:t>
            </a:r>
            <a:endParaRPr lang="en-US"/>
          </a:p>
        </p:txBody>
      </p:sp>
      <p:sp>
        <p:nvSpPr>
          <p:cNvPr id="4" name="Slide Number Placeholder 3"/>
          <p:cNvSpPr>
            <a:spLocks noGrp="1"/>
          </p:cNvSpPr>
          <p:nvPr>
            <p:ph type="sldNum" sz="quarter" idx="10"/>
          </p:nvPr>
        </p:nvSpPr>
        <p:spPr/>
        <p:txBody>
          <a:bodyPr/>
          <a:lstStyle/>
          <a:p>
            <a:fld id="{162F79DC-D0FC-4767-921B-3DE044BCE3EA}" type="slidenum">
              <a:rPr lang="nb-NO" smtClean="0"/>
              <a:t>4</a:t>
            </a:fld>
            <a:endParaRPr lang="nb-NO"/>
          </a:p>
        </p:txBody>
      </p:sp>
    </p:spTree>
    <p:extLst>
      <p:ext uri="{BB962C8B-B14F-4D97-AF65-F5344CB8AC3E}">
        <p14:creationId xmlns:p14="http://schemas.microsoft.com/office/powerpoint/2010/main" val="3105376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Handlingsregelen fastslår hvor stor andel av inntektene fra oljevirksomheten som skal brukes i norsk økonomi. Bruken av oljeinntekter knyttes til den forventede realavkastningen av Statens pensjonsfond utland, anslått til 4 prosent av fondskapitalen ved inngangen til budsjettåret. Det bidrar til at petroleumsinntektene fases gradvis inn i økonomien. Samtidig brukes bare avkastningen av fondet, ikke fondskapitalen i seg selv. Dermed vil fondet også komme fremtidige generasjoner til gode. </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17</a:t>
            </a:fld>
            <a:endParaRPr lang="nb-NO"/>
          </a:p>
        </p:txBody>
      </p:sp>
    </p:spTree>
    <p:extLst>
      <p:ext uri="{BB962C8B-B14F-4D97-AF65-F5344CB8AC3E}">
        <p14:creationId xmlns:p14="http://schemas.microsoft.com/office/powerpoint/2010/main" val="237603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grensekontrollpunkt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den </a:t>
            </a:r>
            <a:r>
              <a:rPr lang="en-US" sz="1200" kern="1200" dirty="0" err="1" smtClean="0">
                <a:solidFill>
                  <a:schemeClr val="tx1"/>
                </a:solidFill>
                <a:latin typeface="+mn-lt"/>
                <a:ea typeface="+mn-ea"/>
                <a:cs typeface="+mn-cs"/>
              </a:rPr>
              <a:t>norsk-russiske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grensen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totalt</a:t>
            </a:r>
            <a:r>
              <a:rPr lang="en-US" sz="1200" kern="1200" dirty="0" smtClean="0">
                <a:solidFill>
                  <a:schemeClr val="tx1"/>
                </a:solidFill>
                <a:latin typeface="+mn-lt"/>
                <a:ea typeface="+mn-ea"/>
                <a:cs typeface="+mn-cs"/>
              </a:rPr>
              <a:t> 1200</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innbyggere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hele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kommunen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finnmark</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18</a:t>
            </a:fld>
            <a:endParaRPr lang="nb-NO"/>
          </a:p>
        </p:txBody>
      </p:sp>
    </p:spTree>
    <p:extLst>
      <p:ext uri="{BB962C8B-B14F-4D97-AF65-F5344CB8AC3E}">
        <p14:creationId xmlns:p14="http://schemas.microsoft.com/office/powerpoint/2010/main" val="126102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Printe</a:t>
            </a:r>
            <a:r>
              <a:rPr lang="en-US" dirty="0" smtClean="0"/>
              <a:t> </a:t>
            </a:r>
            <a:r>
              <a:rPr lang="en-US" dirty="0" err="1" smtClean="0"/>
              <a:t>denne</a:t>
            </a:r>
            <a:r>
              <a:rPr lang="en-US" dirty="0" smtClean="0"/>
              <a:t> </a:t>
            </a:r>
            <a:r>
              <a:rPr lang="en-US" dirty="0" err="1" smtClean="0"/>
              <a:t>artikkelen</a:t>
            </a:r>
            <a:r>
              <a:rPr lang="en-US" dirty="0" smtClean="0"/>
              <a:t> http://</a:t>
            </a:r>
            <a:r>
              <a:rPr lang="en-US" dirty="0" err="1" smtClean="0"/>
              <a:t>www.vg.no</a:t>
            </a:r>
            <a:r>
              <a:rPr lang="en-US" dirty="0" smtClean="0"/>
              <a:t>/</a:t>
            </a:r>
            <a:r>
              <a:rPr lang="en-US" dirty="0" err="1" smtClean="0"/>
              <a:t>nyheter</a:t>
            </a:r>
            <a:r>
              <a:rPr lang="en-US" dirty="0" smtClean="0"/>
              <a:t>/</a:t>
            </a:r>
            <a:r>
              <a:rPr lang="en-US" dirty="0" err="1" smtClean="0"/>
              <a:t>innenriks</a:t>
            </a:r>
            <a:r>
              <a:rPr lang="en-US" dirty="0" smtClean="0"/>
              <a:t>/</a:t>
            </a:r>
            <a:r>
              <a:rPr lang="en-US" dirty="0" err="1" smtClean="0"/>
              <a:t>asyl-debatten</a:t>
            </a:r>
            <a:r>
              <a:rPr lang="en-US" dirty="0" smtClean="0"/>
              <a:t>/10-ting-du-maa-vite-om-asylkaoset-paa-storskog/a/23603522/</a:t>
            </a:r>
          </a:p>
          <a:p>
            <a:endParaRPr lang="en-US" dirty="0" smtClean="0"/>
          </a:p>
          <a:p>
            <a:r>
              <a:rPr lang="en-US" dirty="0" smtClean="0"/>
              <a:t>Om </a:t>
            </a:r>
            <a:r>
              <a:rPr lang="en-US" dirty="0" err="1" smtClean="0"/>
              <a:t>innvandring</a:t>
            </a:r>
            <a:r>
              <a:rPr lang="en-US" baseline="0" dirty="0" smtClean="0"/>
              <a:t> – </a:t>
            </a:r>
            <a:r>
              <a:rPr lang="en-US" baseline="0" dirty="0" err="1" smtClean="0"/>
              <a:t>løsning</a:t>
            </a:r>
            <a:r>
              <a:rPr lang="en-US" baseline="0" dirty="0" smtClean="0"/>
              <a:t> http://</a:t>
            </a:r>
            <a:r>
              <a:rPr lang="en-US" baseline="0" dirty="0" err="1" smtClean="0"/>
              <a:t>www.nrk.no</a:t>
            </a:r>
            <a:r>
              <a:rPr lang="en-US" baseline="0" dirty="0" smtClean="0"/>
              <a:t>/</a:t>
            </a:r>
            <a:r>
              <a:rPr lang="en-US" baseline="0" dirty="0" err="1" smtClean="0"/>
              <a:t>norge</a:t>
            </a:r>
            <a:r>
              <a:rPr lang="en-US" baseline="0" dirty="0" smtClean="0"/>
              <a:t>/</a:t>
            </a:r>
            <a:r>
              <a:rPr lang="en-US" baseline="0" dirty="0" err="1" smtClean="0"/>
              <a:t>udi</a:t>
            </a:r>
            <a:r>
              <a:rPr lang="en-US" baseline="0" dirty="0" smtClean="0"/>
              <a:t>_-_-vi-ma-planlegge-100.000-mottaksplasser-i-2016-1.12661948</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19</a:t>
            </a:fld>
            <a:endParaRPr lang="nb-NO"/>
          </a:p>
        </p:txBody>
      </p:sp>
    </p:spTree>
    <p:extLst>
      <p:ext uri="{BB962C8B-B14F-4D97-AF65-F5344CB8AC3E}">
        <p14:creationId xmlns:p14="http://schemas.microsoft.com/office/powerpoint/2010/main" val="27789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www.vg.no</a:t>
            </a:r>
            <a:r>
              <a:rPr lang="en-US" dirty="0" smtClean="0"/>
              <a:t>/</a:t>
            </a:r>
            <a:r>
              <a:rPr lang="en-US" dirty="0" err="1" smtClean="0"/>
              <a:t>nyheter</a:t>
            </a:r>
            <a:r>
              <a:rPr lang="en-US" dirty="0" smtClean="0"/>
              <a:t>/</a:t>
            </a:r>
            <a:r>
              <a:rPr lang="en-US" dirty="0" err="1" smtClean="0"/>
              <a:t>innenriks</a:t>
            </a:r>
            <a:r>
              <a:rPr lang="en-US" dirty="0" smtClean="0"/>
              <a:t>/</a:t>
            </a:r>
            <a:r>
              <a:rPr lang="en-US" dirty="0" err="1" smtClean="0"/>
              <a:t>asyl-debatten</a:t>
            </a:r>
            <a:r>
              <a:rPr lang="en-US" dirty="0" smtClean="0"/>
              <a:t>/10-ting-du-maa-vite-om-asylkaoset-paa-storskog/a/23603522/</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20</a:t>
            </a:fld>
            <a:endParaRPr lang="nb-NO"/>
          </a:p>
        </p:txBody>
      </p:sp>
    </p:spTree>
    <p:extLst>
      <p:ext uri="{BB962C8B-B14F-4D97-AF65-F5344CB8AC3E}">
        <p14:creationId xmlns:p14="http://schemas.microsoft.com/office/powerpoint/2010/main" val="41593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Sylvia listhaug om flyktningestrøm over storskog, mars</a:t>
            </a:r>
            <a:r>
              <a:rPr lang="nb-NO" baseline="0" dirty="0" smtClean="0"/>
              <a:t> 2016</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22</a:t>
            </a:fld>
            <a:endParaRPr lang="nb-NO"/>
          </a:p>
        </p:txBody>
      </p:sp>
    </p:spTree>
    <p:extLst>
      <p:ext uri="{BB962C8B-B14F-4D97-AF65-F5344CB8AC3E}">
        <p14:creationId xmlns:p14="http://schemas.microsoft.com/office/powerpoint/2010/main" val="1877338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Jonas Gahr Støre, AP</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23</a:t>
            </a:fld>
            <a:endParaRPr lang="nb-NO"/>
          </a:p>
        </p:txBody>
      </p:sp>
    </p:spTree>
    <p:extLst>
      <p:ext uri="{BB962C8B-B14F-4D97-AF65-F5344CB8AC3E}">
        <p14:creationId xmlns:p14="http://schemas.microsoft.com/office/powerpoint/2010/main" val="75116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Børge</a:t>
            </a:r>
            <a:r>
              <a:rPr lang="en-US" baseline="0" dirty="0" smtClean="0"/>
              <a:t> </a:t>
            </a:r>
            <a:r>
              <a:rPr lang="en-US" baseline="0" dirty="0" err="1" smtClean="0"/>
              <a:t>Brende</a:t>
            </a:r>
            <a:r>
              <a:rPr lang="en-US" baseline="0" dirty="0" smtClean="0"/>
              <a:t>, </a:t>
            </a:r>
            <a:r>
              <a:rPr lang="en-US" baseline="0" dirty="0" err="1" smtClean="0"/>
              <a:t>Utenriksminister</a:t>
            </a:r>
            <a:r>
              <a:rPr lang="en-US" baseline="0" dirty="0" smtClean="0"/>
              <a:t>, </a:t>
            </a:r>
            <a:r>
              <a:rPr lang="en-US" baseline="0" dirty="0" err="1" smtClean="0"/>
              <a:t>Høyre</a:t>
            </a:r>
            <a:r>
              <a:rPr lang="en-US" baseline="0" dirty="0" smtClean="0"/>
              <a:t> – </a:t>
            </a:r>
            <a:r>
              <a:rPr lang="en-US" baseline="0" dirty="0" err="1" smtClean="0"/>
              <a:t>om</a:t>
            </a:r>
            <a:r>
              <a:rPr lang="en-US" baseline="0" dirty="0" smtClean="0"/>
              <a:t> </a:t>
            </a:r>
            <a:r>
              <a:rPr lang="en-US" baseline="0" dirty="0" err="1" smtClean="0"/>
              <a:t>flyktninger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24</a:t>
            </a:fld>
            <a:endParaRPr lang="nb-NO"/>
          </a:p>
        </p:txBody>
      </p:sp>
    </p:spTree>
    <p:extLst>
      <p:ext uri="{BB962C8B-B14F-4D97-AF65-F5344CB8AC3E}">
        <p14:creationId xmlns:p14="http://schemas.microsoft.com/office/powerpoint/2010/main" val="337321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 </a:t>
            </a:r>
            <a:r>
              <a:rPr lang="en-US" dirty="0" err="1" smtClean="0"/>
              <a:t>som</a:t>
            </a:r>
            <a:r>
              <a:rPr lang="en-US" dirty="0" smtClean="0"/>
              <a:t> </a:t>
            </a:r>
            <a:r>
              <a:rPr lang="en-US" dirty="0" err="1" smtClean="0"/>
              <a:t>skjer</a:t>
            </a:r>
            <a:r>
              <a:rPr lang="en-US" dirty="0" smtClean="0"/>
              <a:t> </a:t>
            </a:r>
            <a:r>
              <a:rPr lang="en-US" dirty="0" err="1" smtClean="0"/>
              <a:t>i</a:t>
            </a:r>
            <a:r>
              <a:rPr lang="en-US" dirty="0" smtClean="0"/>
              <a:t> </a:t>
            </a:r>
            <a:r>
              <a:rPr lang="en-US" dirty="0" err="1" smtClean="0"/>
              <a:t>Norge</a:t>
            </a:r>
            <a:r>
              <a:rPr lang="en-US" dirty="0" smtClean="0"/>
              <a:t> med </a:t>
            </a:r>
            <a:r>
              <a:rPr lang="en-US" dirty="0" err="1" smtClean="0"/>
              <a:t>innvandring</a:t>
            </a:r>
            <a:r>
              <a:rPr lang="en-US" dirty="0" smtClean="0"/>
              <a:t> for </a:t>
            </a:r>
            <a:r>
              <a:rPr lang="en-US" dirty="0" err="1" smtClean="0"/>
              <a:t>tiden</a:t>
            </a:r>
            <a:r>
              <a:rPr lang="en-US" dirty="0" smtClean="0"/>
              <a:t> – </a:t>
            </a:r>
            <a:r>
              <a:rPr lang="en-US" dirty="0" err="1" smtClean="0"/>
              <a:t>lokalpolitikk</a:t>
            </a:r>
            <a:r>
              <a:rPr lang="en-US" dirty="0" smtClean="0"/>
              <a:t> </a:t>
            </a:r>
            <a:r>
              <a:rPr lang="en-US" dirty="0" err="1" smtClean="0"/>
              <a:t>som</a:t>
            </a:r>
            <a:r>
              <a:rPr lang="en-US" baseline="0" dirty="0" smtClean="0"/>
              <a:t> </a:t>
            </a:r>
            <a:r>
              <a:rPr lang="en-US" baseline="0" dirty="0" err="1" smtClean="0"/>
              <a:t>skaper</a:t>
            </a:r>
            <a:r>
              <a:rPr lang="en-US" baseline="0" dirty="0" smtClean="0"/>
              <a:t> </a:t>
            </a:r>
            <a:r>
              <a:rPr lang="en-US" baseline="0" dirty="0" err="1" smtClean="0"/>
              <a:t>mye</a:t>
            </a:r>
            <a:r>
              <a:rPr lang="en-US" baseline="0" dirty="0" smtClean="0"/>
              <a:t> </a:t>
            </a:r>
            <a:r>
              <a:rPr lang="en-US" baseline="0" dirty="0" err="1" smtClean="0"/>
              <a:t>spenninger</a:t>
            </a:r>
            <a:r>
              <a:rPr lang="en-US" baseline="0" dirty="0" smtClean="0"/>
              <a:t> </a:t>
            </a:r>
            <a:r>
              <a:rPr lang="en-US" baseline="0" dirty="0" err="1" smtClean="0"/>
              <a:t>på</a:t>
            </a:r>
            <a:r>
              <a:rPr lang="en-US" baseline="0" dirty="0" smtClean="0"/>
              <a:t> </a:t>
            </a:r>
            <a:r>
              <a:rPr lang="en-US" baseline="0" dirty="0" err="1" smtClean="0"/>
              <a:t>nasjonalt</a:t>
            </a:r>
            <a:r>
              <a:rPr lang="en-US" baseline="0" dirty="0" smtClean="0"/>
              <a:t> </a:t>
            </a:r>
            <a:r>
              <a:rPr lang="en-US" baseline="0" dirty="0" err="1" smtClean="0"/>
              <a:t>nivå</a:t>
            </a:r>
            <a:endParaRPr lang="en-US" baseline="0" dirty="0" smtClean="0"/>
          </a:p>
          <a:p>
            <a:r>
              <a:rPr lang="en-US" sz="1200" kern="1200" dirty="0" err="1" smtClean="0">
                <a:solidFill>
                  <a:schemeClr val="tx1"/>
                </a:solidFill>
                <a:latin typeface="+mn-lt"/>
                <a:ea typeface="+mn-ea"/>
                <a:cs typeface="+mn-cs"/>
              </a:rPr>
              <a:t>Pr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kommer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ingen</a:t>
            </a:r>
            <a:r>
              <a:rPr lang="en-US" sz="1200" kern="1200" dirty="0" smtClean="0">
                <a:solidFill>
                  <a:schemeClr val="tx1"/>
                </a:solidFill>
                <a:latin typeface="+mn-lt"/>
                <a:ea typeface="+mn-ea"/>
                <a:cs typeface="+mn-cs"/>
              </a:rPr>
              <a:t> over </a:t>
            </a:r>
            <a:r>
              <a:rPr lang="en-US" sz="1200" kern="1200" dirty="0" err="1" smtClean="0">
                <a:solidFill>
                  <a:schemeClr val="tx1"/>
                </a:solidFill>
                <a:latin typeface="+mn-lt"/>
                <a:ea typeface="+mn-ea"/>
                <a:cs typeface="+mn-cs"/>
              </a:rPr>
              <a:t>storskog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generelt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veldig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liten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innvandring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Norge</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siste</a:t>
            </a:r>
            <a:r>
              <a:rPr lang="en-US" sz="1200" kern="1200" dirty="0" smtClean="0">
                <a:solidFill>
                  <a:schemeClr val="tx1"/>
                </a:solidFill>
                <a:latin typeface="+mn-lt"/>
                <a:ea typeface="+mn-ea"/>
                <a:cs typeface="+mn-cs"/>
              </a:rPr>
              <a:t> 3 </a:t>
            </a:r>
            <a:r>
              <a:rPr lang="en-US" sz="1200" kern="1200" dirty="0" err="1" smtClean="0">
                <a:solidFill>
                  <a:schemeClr val="tx1"/>
                </a:solidFill>
                <a:latin typeface="+mn-lt"/>
                <a:ea typeface="+mn-ea"/>
                <a:cs typeface="+mn-cs"/>
              </a:rPr>
              <a:t>ukene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kommet</a:t>
            </a:r>
            <a:r>
              <a:rPr lang="en-US" sz="1200" kern="1200" dirty="0" smtClean="0">
                <a:solidFill>
                  <a:schemeClr val="tx1"/>
                </a:solidFill>
                <a:latin typeface="+mn-lt"/>
                <a:ea typeface="+mn-ea"/>
                <a:cs typeface="+mn-cs"/>
              </a:rPr>
              <a:t> 50-100 </a:t>
            </a:r>
            <a:r>
              <a:rPr lang="en-US" sz="1200" kern="1200" dirty="0" err="1" smtClean="0">
                <a:solidFill>
                  <a:schemeClr val="tx1"/>
                </a:solidFill>
                <a:latin typeface="+mn-lt"/>
                <a:ea typeface="+mn-ea"/>
                <a:cs typeface="+mn-cs"/>
              </a:rPr>
              <a:t>personer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søkt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asyl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uke</a:t>
            </a:r>
            <a:r>
              <a:rPr lang="en-US" sz="1200" kern="1200" dirty="0" smtClean="0">
                <a:solidFill>
                  <a:schemeClr val="tx1"/>
                </a:solidFill>
                <a:latin typeface="+mn-lt"/>
                <a:ea typeface="+mn-ea"/>
                <a:cs typeface="+mn-cs"/>
              </a:rPr>
              <a:t>. Ref: </a:t>
            </a:r>
            <a:r>
              <a:rPr lang="en-US" sz="1200" u="sng" kern="1200" dirty="0" smtClean="0">
                <a:solidFill>
                  <a:schemeClr val="tx1"/>
                </a:solidFill>
                <a:latin typeface="+mn-lt"/>
                <a:ea typeface="+mn-ea"/>
                <a:cs typeface="+mn-cs"/>
                <a:hlinkClick r:id="rId3"/>
              </a:rPr>
              <a:t>https://www.udi.no/statistikk-og-analyse/statistikk/registrerte-asylsoknader-etter-fem-storste-statsborgerskap/  Merk: De aller fleste fra afganistan blir sendt tilbake igjen, området er regnet som trygt av europeiske land, de fra syria får nok opphold.</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25</a:t>
            </a:fld>
            <a:endParaRPr lang="nb-NO"/>
          </a:p>
        </p:txBody>
      </p:sp>
    </p:spTree>
    <p:extLst>
      <p:ext uri="{BB962C8B-B14F-4D97-AF65-F5344CB8AC3E}">
        <p14:creationId xmlns:p14="http://schemas.microsoft.com/office/powerpoint/2010/main" val="1020874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www.udi.no</a:t>
            </a:r>
            <a:r>
              <a:rPr lang="en-US" dirty="0" smtClean="0"/>
              <a:t>/</a:t>
            </a:r>
            <a:r>
              <a:rPr lang="en-US" dirty="0" err="1" smtClean="0"/>
              <a:t>aktuelt</a:t>
            </a:r>
            <a:r>
              <a:rPr lang="en-US" dirty="0" smtClean="0"/>
              <a:t>/udi-oppsummerer-asylaret-2015/</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26</a:t>
            </a:fld>
            <a:endParaRPr lang="nb-NO"/>
          </a:p>
        </p:txBody>
      </p:sp>
    </p:spTree>
    <p:extLst>
      <p:ext uri="{BB962C8B-B14F-4D97-AF65-F5344CB8AC3E}">
        <p14:creationId xmlns:p14="http://schemas.microsoft.com/office/powerpoint/2010/main" val="1811795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SAMER, ALI-</a:t>
            </a:r>
            <a:r>
              <a:rPr lang="en-US" dirty="0" err="1" smtClean="0"/>
              <a:t>fagene</a:t>
            </a:r>
            <a:r>
              <a:rPr lang="en-US" baseline="0" dirty="0" smtClean="0"/>
              <a:t> for </a:t>
            </a:r>
            <a:r>
              <a:rPr lang="en-US" baseline="0" dirty="0" err="1" smtClean="0"/>
              <a:t>pakistanske</a:t>
            </a:r>
            <a:r>
              <a:rPr lang="en-US" baseline="0" dirty="0" smtClean="0"/>
              <a:t> </a:t>
            </a:r>
            <a:r>
              <a:rPr lang="en-US" baseline="0" dirty="0" err="1" smtClean="0"/>
              <a:t>innvandrere</a:t>
            </a:r>
            <a:r>
              <a:rPr lang="en-US" baseline="0" dirty="0" smtClean="0"/>
              <a:t>, SOSIAL </a:t>
            </a:r>
            <a:r>
              <a:rPr lang="en-US" baseline="0" dirty="0" err="1" smtClean="0"/>
              <a:t>hjelp</a:t>
            </a:r>
            <a:r>
              <a:rPr lang="en-US" baseline="0" dirty="0" smtClean="0"/>
              <a:t> </a:t>
            </a:r>
            <a:r>
              <a:rPr lang="en-US" baseline="0" dirty="0" err="1" smtClean="0"/>
              <a:t>til</a:t>
            </a:r>
            <a:r>
              <a:rPr lang="en-US" baseline="0" dirty="0" smtClean="0"/>
              <a:t> </a:t>
            </a:r>
            <a:r>
              <a:rPr lang="en-US" baseline="0" dirty="0" err="1" smtClean="0"/>
              <a:t>kvinner</a:t>
            </a:r>
            <a:r>
              <a:rPr lang="en-US" baseline="0" dirty="0" smtClean="0"/>
              <a:t> </a:t>
            </a:r>
            <a:r>
              <a:rPr lang="en-US" baseline="0" dirty="0" err="1" smtClean="0"/>
              <a:t>fra</a:t>
            </a:r>
            <a:r>
              <a:rPr lang="en-US" baseline="0" dirty="0" smtClean="0"/>
              <a:t> SOMALIA</a:t>
            </a:r>
          </a:p>
          <a:p>
            <a:endParaRPr lang="en-US" baseline="0" dirty="0" smtClean="0"/>
          </a:p>
          <a:p>
            <a:r>
              <a:rPr lang="en-US" dirty="0" smtClean="0"/>
              <a:t>Norske </a:t>
            </a:r>
            <a:r>
              <a:rPr lang="en-US" dirty="0" err="1" smtClean="0"/>
              <a:t>danseband</a:t>
            </a:r>
            <a:r>
              <a:rPr lang="en-US" dirty="0" smtClean="0"/>
              <a:t> sanger med </a:t>
            </a:r>
            <a:r>
              <a:rPr lang="en-US" dirty="0" err="1" smtClean="0"/>
              <a:t>innvandrer</a:t>
            </a:r>
            <a:r>
              <a:rPr lang="en-US" dirty="0" smtClean="0"/>
              <a:t> </a:t>
            </a:r>
            <a:r>
              <a:rPr lang="en-US" dirty="0" err="1" smtClean="0"/>
              <a:t>tekst</a:t>
            </a:r>
            <a:r>
              <a:rPr lang="en-US" dirty="0" smtClean="0"/>
              <a:t> ALI ZAHID </a:t>
            </a:r>
            <a:r>
              <a:rPr lang="en-US" baseline="0" dirty="0" smtClean="0"/>
              <a:t>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youtu.be</a:t>
            </a:r>
            <a:r>
              <a:rPr lang="en-US" sz="1200" kern="1200" dirty="0" smtClean="0">
                <a:solidFill>
                  <a:schemeClr val="tx1"/>
                </a:solidFill>
                <a:latin typeface="+mn-lt"/>
                <a:ea typeface="+mn-ea"/>
                <a:cs typeface="+mn-cs"/>
              </a:rPr>
              <a:t>/pcdIF-T9D5c</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Samisk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norsk</a:t>
            </a:r>
            <a:r>
              <a:rPr lang="en-US" sz="1200" kern="1200" dirty="0" smtClean="0">
                <a:solidFill>
                  <a:schemeClr val="tx1"/>
                </a:solidFill>
                <a:latin typeface="+mn-lt"/>
                <a:ea typeface="+mn-ea"/>
                <a:cs typeface="+mn-cs"/>
              </a:rPr>
              <a:t> https://</a:t>
            </a:r>
            <a:r>
              <a:rPr lang="en-US" sz="1200" kern="1200" dirty="0" err="1" smtClean="0">
                <a:solidFill>
                  <a:schemeClr val="tx1"/>
                </a:solidFill>
                <a:latin typeface="+mn-lt"/>
                <a:ea typeface="+mn-ea"/>
                <a:cs typeface="+mn-cs"/>
              </a:rPr>
              <a:t>youtu.be</a:t>
            </a:r>
            <a:r>
              <a:rPr lang="en-US" sz="1200" kern="1200" dirty="0" smtClean="0">
                <a:solidFill>
                  <a:schemeClr val="tx1"/>
                </a:solidFill>
                <a:latin typeface="+mn-lt"/>
                <a:ea typeface="+mn-ea"/>
                <a:cs typeface="+mn-cs"/>
              </a:rPr>
              <a:t>/cT_n1EcLGk4</a:t>
            </a:r>
            <a:endParaRPr lang="en-US" dirty="0"/>
          </a:p>
        </p:txBody>
      </p:sp>
      <p:sp>
        <p:nvSpPr>
          <p:cNvPr id="4" name="Slide Number Placeholder 3"/>
          <p:cNvSpPr>
            <a:spLocks noGrp="1"/>
          </p:cNvSpPr>
          <p:nvPr>
            <p:ph type="sldNum" sz="quarter" idx="10"/>
          </p:nvPr>
        </p:nvSpPr>
        <p:spPr/>
        <p:txBody>
          <a:bodyPr/>
          <a:lstStyle/>
          <a:p>
            <a:fld id="{923BE64B-DCEA-794B-A2C0-4FDB55FA3BD0}" type="slidenum">
              <a:rPr lang="en-US" smtClean="0"/>
              <a:t>28</a:t>
            </a:fld>
            <a:endParaRPr lang="en-US"/>
          </a:p>
        </p:txBody>
      </p:sp>
    </p:spTree>
    <p:extLst>
      <p:ext uri="{BB962C8B-B14F-4D97-AF65-F5344CB8AC3E}">
        <p14:creationId xmlns:p14="http://schemas.microsoft.com/office/powerpoint/2010/main" val="22229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Høyre (H)</a:t>
            </a:r>
          </a:p>
          <a:p>
            <a:r>
              <a:rPr lang="nb-NO" sz="1200" b="0" i="0" kern="1200" dirty="0" smtClean="0">
                <a:solidFill>
                  <a:schemeClr val="tx1"/>
                </a:solidFill>
                <a:effectLst/>
                <a:latin typeface="+mn-lt"/>
                <a:ea typeface="+mn-ea"/>
                <a:cs typeface="+mn-cs"/>
              </a:rPr>
              <a:t>Høyre ble dannet i 1884 og er et konservativt parti. Høyres politikk bygger på et konservativt samfunnssyn og liberale verdier. Det vil si at en vil bevare tradisjonelle verdier i samfunnet, og at endringer ikke må skje for fort. Med andre ord – forandre for å bevare. Konservatismen forutsetter en sterk rettsstat som ivaretar enkeltmenneskets og mindretallets rettigheter, og som sikrer grunnleggende friheter som religionsfrihet, ytringsfrihet, privat eiendomsrett og likhet for loven. For Høyre er demokrati mye mer enn flertallsstyre. Den som velger annerledes, skal bli møtt med åpenhet og toleranse fra samfunnets side. Prinsippet om frihet under ansvar er viktig. Høyre mener dessuten at markedsøkonomien bidrar til innovasjon, sysselsetting, vekst og velferd. En velfungerende markedsøkonomi forutsetter klare regler som hindrer misbruk av markeds- og myndighetsmakt. Høyre ønsker også å sikre et sterkere og mer spredt privat eierskap enn i dag.</a:t>
            </a:r>
          </a:p>
          <a:p>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7</a:t>
            </a:fld>
            <a:endParaRPr lang="nb-NO"/>
          </a:p>
        </p:txBody>
      </p:sp>
    </p:spTree>
    <p:extLst>
      <p:ext uri="{BB962C8B-B14F-4D97-AF65-F5344CB8AC3E}">
        <p14:creationId xmlns:p14="http://schemas.microsoft.com/office/powerpoint/2010/main" val="42297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Venstre (V)</a:t>
            </a:r>
          </a:p>
          <a:p>
            <a:r>
              <a:rPr lang="nb-NO" sz="1200" b="0" i="0" kern="1200" dirty="0" smtClean="0">
                <a:solidFill>
                  <a:schemeClr val="tx1"/>
                </a:solidFill>
                <a:effectLst/>
                <a:latin typeface="+mn-lt"/>
                <a:ea typeface="+mn-ea"/>
                <a:cs typeface="+mn-cs"/>
              </a:rPr>
              <a:t>Venstre er Norges eldste parti og ble dannet 28. januar 1884. Venstre er det sosialliberale partiet i norsk politikk. </a:t>
            </a:r>
            <a:r>
              <a:rPr lang="nb-NO" sz="1200" b="0" i="0" u="none" strike="noStrike" kern="1200" dirty="0" smtClean="0">
                <a:solidFill>
                  <a:schemeClr val="tx1"/>
                </a:solidFill>
                <a:effectLst/>
                <a:latin typeface="+mn-lt"/>
                <a:ea typeface="+mn-ea"/>
                <a:cs typeface="+mn-cs"/>
                <a:hlinkClick r:id="rId3" tooltip="Sosialliberalismen"/>
              </a:rPr>
              <a:t>Sosialliberalismen</a:t>
            </a:r>
            <a:r>
              <a:rPr lang="nb-NO" sz="1200" b="0" i="0" kern="1200" dirty="0" smtClean="0">
                <a:solidFill>
                  <a:schemeClr val="tx1"/>
                </a:solidFill>
                <a:effectLst/>
                <a:latin typeface="+mn-lt"/>
                <a:ea typeface="+mn-ea"/>
                <a:cs typeface="+mn-cs"/>
              </a:rPr>
              <a:t> vokste fram på 1800-tallet med krav om en aktiv stat for å skape sosial rettferdighet og reell frihet for alle. Frihet for den enkelte supplert med ansvar for hverandre er den sosiale liberalismens kjerne. Dette dannet grunnlaget for innføringen av folkestyret, utbyggingen av den offentlige skolen og begynnelsen på velferdsstaten.</a:t>
            </a:r>
          </a:p>
          <a:p>
            <a:r>
              <a:rPr lang="nb-NO" sz="1200" b="0" i="0" kern="1200" dirty="0" smtClean="0">
                <a:solidFill>
                  <a:schemeClr val="tx1"/>
                </a:solidFill>
                <a:effectLst/>
                <a:latin typeface="+mn-lt"/>
                <a:ea typeface="+mn-ea"/>
                <a:cs typeface="+mn-cs"/>
              </a:rPr>
              <a:t>Partiet ønsker en aktiv stat til å bekjempe sosial urettferdighet i samfunnet, men samtidig vil partiet ikke at staten og utvalgte organisasjoner får for mye makt på bekostning av enkeltmennesket og mangfoldet i samfunnet. Hovedmålet for politikken er enkeltmenneskets frihet. Men samtidig har alle et ansvar for egne valg. De som trenger samfunnets hjelp til å leve et verdig liv, skal få det. </a:t>
            </a:r>
            <a:r>
              <a:rPr lang="nb-NO" sz="1200" b="0" i="0" u="none" strike="noStrike" kern="1200" dirty="0" smtClean="0">
                <a:solidFill>
                  <a:schemeClr val="tx1"/>
                </a:solidFill>
                <a:effectLst/>
                <a:latin typeface="+mn-lt"/>
                <a:ea typeface="+mn-ea"/>
                <a:cs typeface="+mn-cs"/>
                <a:hlinkClick r:id="rId4" tooltip="Demokrati"/>
              </a:rPr>
              <a:t>Demokrati</a:t>
            </a:r>
            <a:r>
              <a:rPr lang="nb-NO" sz="1200" b="0" i="0" kern="1200" dirty="0" smtClean="0">
                <a:solidFill>
                  <a:schemeClr val="tx1"/>
                </a:solidFill>
                <a:effectLst/>
                <a:latin typeface="+mn-lt"/>
                <a:ea typeface="+mn-ea"/>
                <a:cs typeface="+mn-cs"/>
              </a:rPr>
              <a:t>, ytringsfrihet, organisasjonsfrihet og trosfrihet er grunnleggende liberale rettigheter, og er viktige bærebjelker ved siden av </a:t>
            </a:r>
            <a:r>
              <a:rPr lang="nb-NO" sz="1200" b="0" i="0" u="none" strike="noStrike" kern="1200" dirty="0" smtClean="0">
                <a:solidFill>
                  <a:schemeClr val="tx1"/>
                </a:solidFill>
                <a:effectLst/>
                <a:latin typeface="+mn-lt"/>
                <a:ea typeface="+mn-ea"/>
                <a:cs typeface="+mn-cs"/>
                <a:hlinkClick r:id="rId5" tooltip="rettsstaten"/>
              </a:rPr>
              <a:t>rettsstaten</a:t>
            </a:r>
            <a:r>
              <a:rPr lang="nb-NO" sz="1200" b="0" i="0" kern="1200" dirty="0" smtClean="0">
                <a:solidFill>
                  <a:schemeClr val="tx1"/>
                </a:solidFill>
                <a:effectLst/>
                <a:latin typeface="+mn-lt"/>
                <a:ea typeface="+mn-ea"/>
                <a:cs typeface="+mn-cs"/>
              </a:rPr>
              <a:t> og markedsøkonomien.</a:t>
            </a:r>
          </a:p>
          <a:p>
            <a:endParaRPr lang="nb-NO" dirty="0" smtClean="0"/>
          </a:p>
          <a:p>
            <a:endParaRPr lang="nb-NO" dirty="0" smtClean="0"/>
          </a:p>
          <a:p>
            <a:r>
              <a:rPr lang="nb-NO" dirty="0" smtClean="0"/>
              <a:t>Mer miljøvern (ikke oljeboring</a:t>
            </a:r>
            <a:r>
              <a:rPr lang="nb-NO" baseline="0" dirty="0" smtClean="0"/>
              <a:t> utenfor lofoten f.eks)</a:t>
            </a:r>
            <a:r>
              <a:rPr lang="nb-NO" dirty="0" smtClean="0"/>
              <a:t>, enklere</a:t>
            </a:r>
            <a:r>
              <a:rPr lang="nb-NO" baseline="0" dirty="0" smtClean="0"/>
              <a:t> for mindre bedrifter/gründere, bedre for innvandrere, enkeltmennesket i sentrum. Fremdeles liberalistisk</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8</a:t>
            </a:fld>
            <a:endParaRPr lang="nb-NO"/>
          </a:p>
        </p:txBody>
      </p:sp>
    </p:spTree>
    <p:extLst>
      <p:ext uri="{BB962C8B-B14F-4D97-AF65-F5344CB8AC3E}">
        <p14:creationId xmlns:p14="http://schemas.microsoft.com/office/powerpoint/2010/main" val="377558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Arbeiderpartiet (AP)</a:t>
            </a:r>
          </a:p>
          <a:p>
            <a:r>
              <a:rPr lang="nb-NO" sz="1200" b="0" i="0" kern="1200" dirty="0" smtClean="0">
                <a:solidFill>
                  <a:schemeClr val="tx1"/>
                </a:solidFill>
                <a:effectLst/>
                <a:latin typeface="+mn-lt"/>
                <a:ea typeface="+mn-ea"/>
                <a:cs typeface="+mn-cs"/>
              </a:rPr>
              <a:t>AP ble stiftet 21. august 1887, og hovedsakene som da var på dagsordenen, var arbeidervern og fagorganisertes rettigheter. I dag er partiet et sosialdemokratisk parti som bygger på et sosialt, demokratisk, humanistisk og samfunnskritisk grunnlag. Det innebærer at viktige samfunnsoppgaver løses i fellesskap, og målet er et samfunn med frihet og like muligheter for alle. Nøkkelordene i partiets politiske grunnsyn er frihet, likhet og solidaritet: frihet fra fattigdom og undertrykkelse og til utfoldelse av skapende evner og muligheter, like rettigheter og plikter for alle og like muligheter uansett sosial bakgrunn, kjønn, religion eller etnisk opprinnelse, og solidaritet med mennesker over hele verden og med kommende generasjoner. Gjennom solidaritet vil partiet ta vare på dem som ikke klarer seg på egen hånd. En sterk offentlig sektor skal finansiere fellesgodene, og et progressivt skattesystem skal sikre en økonomisk omfordeling. AP mener at den enkelte skal bestemme over egen hverdag. Partiet er reformistisk, noe som innebærer at de bruker mulighetene utviklingen gir, til å forbedre samfunnet. En slik holdning som innebærer at de retter seg etter forholdene, kalles gjerne </a:t>
            </a:r>
            <a:r>
              <a:rPr lang="nb-NO" sz="1200" b="0" i="0" u="none" strike="noStrike" kern="1200" dirty="0" smtClean="0">
                <a:solidFill>
                  <a:schemeClr val="tx1"/>
                </a:solidFill>
                <a:effectLst/>
                <a:latin typeface="+mn-lt"/>
                <a:ea typeface="+mn-ea"/>
                <a:cs typeface="+mn-cs"/>
                <a:hlinkClick r:id="rId3" tooltip="pragmatisme"/>
              </a:rPr>
              <a:t>pragmatisme</a:t>
            </a:r>
            <a:r>
              <a:rPr lang="nb-NO" sz="1200" b="0" i="0" kern="1200" dirty="0" smtClean="0">
                <a:solidFill>
                  <a:schemeClr val="tx1"/>
                </a:solidFill>
                <a:effectLst/>
                <a:latin typeface="+mn-lt"/>
                <a:ea typeface="+mn-ea"/>
                <a:cs typeface="+mn-cs"/>
              </a:rPr>
              <a:t>.</a:t>
            </a:r>
          </a:p>
          <a:p>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9</a:t>
            </a:fld>
            <a:endParaRPr lang="nb-NO"/>
          </a:p>
        </p:txBody>
      </p:sp>
    </p:spTree>
    <p:extLst>
      <p:ext uri="{BB962C8B-B14F-4D97-AF65-F5344CB8AC3E}">
        <p14:creationId xmlns:p14="http://schemas.microsoft.com/office/powerpoint/2010/main" val="7226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smtClean="0">
                <a:solidFill>
                  <a:schemeClr val="tx1"/>
                </a:solidFill>
                <a:effectLst/>
                <a:latin typeface="+mn-lt"/>
                <a:ea typeface="+mn-ea"/>
                <a:cs typeface="+mn-cs"/>
              </a:rPr>
              <a:t>Fremskrittspartiet (FrP)</a:t>
            </a:r>
          </a:p>
          <a:p>
            <a:r>
              <a:rPr lang="nb-NO" sz="1200" b="0" i="0" kern="1200" dirty="0" smtClean="0">
                <a:solidFill>
                  <a:schemeClr val="tx1"/>
                </a:solidFill>
                <a:effectLst/>
                <a:latin typeface="+mn-lt"/>
                <a:ea typeface="+mn-ea"/>
                <a:cs typeface="+mn-cs"/>
              </a:rPr>
              <a:t>Partiet ble stiftet under navnet «Anders Langes Parti til sterk nedsettelse av skatter, avgifter og offentlige inngrep» i 1973 og byttet navn til Fremskrittspartiet i 1977.</a:t>
            </a:r>
          </a:p>
          <a:p>
            <a:r>
              <a:rPr lang="nb-NO" sz="1200" b="0" i="0" kern="1200" dirty="0" smtClean="0">
                <a:solidFill>
                  <a:schemeClr val="tx1"/>
                </a:solidFill>
                <a:effectLst/>
                <a:latin typeface="+mn-lt"/>
                <a:ea typeface="+mn-ea"/>
                <a:cs typeface="+mn-cs"/>
              </a:rPr>
              <a:t>FrP er et liberalistisk parti. Det vil si at det setter enkeltindividet og dets retter i sentrum, og at statens makt må begrenses. Det offentlige skal ikke ta på seg oppgaver som enkeltpersoner, bedrifter og organisasjoner kan løse like godt eller bedre, det er kun det å sikre en minimumslevestandard som er en offentlig oppgave. Partiets hovedmål er at skatter, avgifter og offentlige inngrep skal gå kraftig ned. Kapitalmarkedet må være friest mulig, slik at kapitalen kanaliseres dit hvor den gjør størst nytte for seg. For Fremskrittspartiet er uttrykket: "Min frihet slutter der din begynner" en leveregel. Dette betyr at de ønsker å tillate mennesker å leve sitt eget liv, så lenge det ikke går ut over andre. Det offentlige forbruket må reduseres, og byråkratiet bygges ned.</a:t>
            </a:r>
          </a:p>
          <a:p>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10</a:t>
            </a:fld>
            <a:endParaRPr lang="nb-NO"/>
          </a:p>
        </p:txBody>
      </p:sp>
    </p:spTree>
    <p:extLst>
      <p:ext uri="{BB962C8B-B14F-4D97-AF65-F5344CB8AC3E}">
        <p14:creationId xmlns:p14="http://schemas.microsoft.com/office/powerpoint/2010/main" val="149231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Eksempel det</a:t>
            </a:r>
            <a:r>
              <a:rPr lang="nb-NO" baseline="0" dirty="0" smtClean="0"/>
              <a:t> brede forliket for flyktninger. Da sa man ta imot 8000 flyktninger i 2015, vedtatt i juni.</a:t>
            </a:r>
          </a:p>
          <a:p>
            <a:endParaRPr lang="nb-NO" baseline="0" dirty="0" smtClean="0"/>
          </a:p>
          <a:p>
            <a:r>
              <a:rPr lang="nb-NO" baseline="0" dirty="0" smtClean="0"/>
              <a:t>På høsten strømmet flyktninger inn, det ble totalt 30.000</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11</a:t>
            </a:fld>
            <a:endParaRPr lang="nb-NO"/>
          </a:p>
        </p:txBody>
      </p:sp>
    </p:spTree>
    <p:extLst>
      <p:ext uri="{BB962C8B-B14F-4D97-AF65-F5344CB8AC3E}">
        <p14:creationId xmlns:p14="http://schemas.microsoft.com/office/powerpoint/2010/main" val="29214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Sv-sosialistisk</a:t>
            </a:r>
            <a:r>
              <a:rPr lang="en-US" dirty="0" smtClean="0"/>
              <a:t> </a:t>
            </a:r>
            <a:r>
              <a:rPr lang="en-US" dirty="0" err="1" smtClean="0"/>
              <a:t>venstreparti</a:t>
            </a:r>
            <a:r>
              <a:rPr lang="en-US" dirty="0" smtClean="0"/>
              <a:t>				</a:t>
            </a:r>
            <a:r>
              <a:rPr lang="en-US" dirty="0" err="1" smtClean="0"/>
              <a:t>Krf-Kristeligfolkpartiet</a:t>
            </a:r>
            <a:r>
              <a:rPr lang="en-US" dirty="0" smtClean="0"/>
              <a:t> – </a:t>
            </a:r>
            <a:r>
              <a:rPr lang="en-US" dirty="0" err="1" smtClean="0"/>
              <a:t>både</a:t>
            </a:r>
            <a:r>
              <a:rPr lang="en-US" dirty="0" smtClean="0"/>
              <a:t> </a:t>
            </a:r>
            <a:r>
              <a:rPr lang="en-US" dirty="0" err="1" smtClean="0"/>
              <a:t>venstre</a:t>
            </a:r>
            <a:r>
              <a:rPr lang="en-US" dirty="0" smtClean="0"/>
              <a:t> </a:t>
            </a:r>
            <a:r>
              <a:rPr lang="en-US" dirty="0" err="1" smtClean="0"/>
              <a:t>og</a:t>
            </a:r>
            <a:r>
              <a:rPr lang="en-US" dirty="0" smtClean="0"/>
              <a:t> </a:t>
            </a:r>
            <a:r>
              <a:rPr lang="en-US" dirty="0" err="1" smtClean="0"/>
              <a:t>høyre,konservativ</a:t>
            </a:r>
            <a:r>
              <a:rPr lang="en-US" dirty="0" smtClean="0"/>
              <a:t>, </a:t>
            </a:r>
            <a:r>
              <a:rPr lang="en-US" dirty="0" err="1" smtClean="0"/>
              <a:t>famile</a:t>
            </a:r>
            <a:endParaRPr lang="en-US" dirty="0" smtClean="0"/>
          </a:p>
          <a:p>
            <a:r>
              <a:rPr lang="en-US" dirty="0" err="1" smtClean="0"/>
              <a:t>Ap-arbeiderparti</a:t>
            </a:r>
            <a:r>
              <a:rPr lang="en-US" dirty="0" smtClean="0"/>
              <a:t>				V – </a:t>
            </a:r>
            <a:r>
              <a:rPr lang="en-US" dirty="0" err="1" smtClean="0"/>
              <a:t>venstre</a:t>
            </a:r>
            <a:r>
              <a:rPr lang="en-US" dirty="0" smtClean="0"/>
              <a:t>:</a:t>
            </a:r>
            <a:r>
              <a:rPr lang="en-US" baseline="0" dirty="0" smtClean="0"/>
              <a:t> </a:t>
            </a:r>
            <a:r>
              <a:rPr lang="en-US" baseline="0" dirty="0" err="1" smtClean="0"/>
              <a:t>norges</a:t>
            </a:r>
            <a:r>
              <a:rPr lang="en-US" baseline="0" dirty="0" smtClean="0"/>
              <a:t> </a:t>
            </a:r>
            <a:r>
              <a:rPr lang="en-US" baseline="0" dirty="0" err="1" smtClean="0"/>
              <a:t>første</a:t>
            </a:r>
            <a:r>
              <a:rPr lang="en-US" baseline="0" dirty="0" smtClean="0"/>
              <a:t> </a:t>
            </a:r>
            <a:r>
              <a:rPr lang="en-US" baseline="0" dirty="0" err="1" smtClean="0"/>
              <a:t>politisk</a:t>
            </a:r>
            <a:r>
              <a:rPr lang="en-US" baseline="0" dirty="0" smtClean="0"/>
              <a:t> </a:t>
            </a:r>
            <a:r>
              <a:rPr lang="en-US" baseline="0" dirty="0" err="1" smtClean="0"/>
              <a:t>parti</a:t>
            </a:r>
            <a:endParaRPr lang="en-US" dirty="0" smtClean="0"/>
          </a:p>
          <a:p>
            <a:r>
              <a:rPr lang="en-US" dirty="0" smtClean="0"/>
              <a:t>SP-</a:t>
            </a:r>
            <a:r>
              <a:rPr lang="en-US" dirty="0" err="1" smtClean="0"/>
              <a:t>Senterpartiet</a:t>
            </a:r>
            <a:r>
              <a:rPr lang="en-US" baseline="0" dirty="0" smtClean="0"/>
              <a:t> –</a:t>
            </a:r>
            <a:r>
              <a:rPr lang="en-US" baseline="0" dirty="0" err="1" smtClean="0"/>
              <a:t>distrikt</a:t>
            </a:r>
            <a:r>
              <a:rPr lang="en-US" baseline="0" dirty="0" smtClean="0"/>
              <a:t> </a:t>
            </a:r>
            <a:r>
              <a:rPr lang="en-US" baseline="0" dirty="0" err="1" smtClean="0"/>
              <a:t>norge</a:t>
            </a:r>
            <a:r>
              <a:rPr lang="en-US" baseline="0" dirty="0" smtClean="0"/>
              <a:t>, </a:t>
            </a:r>
            <a:r>
              <a:rPr lang="en-US" baseline="0" dirty="0" err="1" smtClean="0"/>
              <a:t>jordbruk</a:t>
            </a:r>
            <a:r>
              <a:rPr lang="en-US" baseline="0" dirty="0" smtClean="0"/>
              <a:t>, </a:t>
            </a:r>
            <a:r>
              <a:rPr lang="en-US" baseline="0" dirty="0" err="1" smtClean="0"/>
              <a:t>landelig</a:t>
            </a:r>
            <a:r>
              <a:rPr lang="en-US" baseline="0" dirty="0" smtClean="0"/>
              <a:t>		H – </a:t>
            </a:r>
            <a:r>
              <a:rPr lang="en-US" baseline="0" dirty="0" err="1" smtClean="0"/>
              <a:t>Høyre</a:t>
            </a:r>
            <a:r>
              <a:rPr lang="en-US" baseline="0" dirty="0" smtClean="0"/>
              <a:t>: </a:t>
            </a:r>
            <a:r>
              <a:rPr lang="en-US" baseline="0" dirty="0" err="1" smtClean="0"/>
              <a:t>mer</a:t>
            </a:r>
            <a:r>
              <a:rPr lang="en-US" baseline="0" dirty="0" smtClean="0"/>
              <a:t> </a:t>
            </a:r>
            <a:r>
              <a:rPr lang="en-US" baseline="0" dirty="0" err="1" smtClean="0"/>
              <a:t>konservativt</a:t>
            </a:r>
            <a:r>
              <a:rPr lang="en-US" baseline="0" dirty="0" smtClean="0"/>
              <a:t>, </a:t>
            </a:r>
            <a:r>
              <a:rPr lang="en-US" baseline="0" dirty="0" err="1" smtClean="0"/>
              <a:t>litte</a:t>
            </a:r>
            <a:r>
              <a:rPr lang="en-US" baseline="0" dirty="0" smtClean="0"/>
              <a:t> </a:t>
            </a:r>
            <a:r>
              <a:rPr lang="en-US" baseline="0" dirty="0" err="1" smtClean="0"/>
              <a:t>miljøvern</a:t>
            </a:r>
            <a:r>
              <a:rPr lang="en-US" baseline="0" dirty="0" smtClean="0"/>
              <a:t> </a:t>
            </a:r>
            <a:r>
              <a:rPr lang="en-US" baseline="0" dirty="0" err="1" smtClean="0"/>
              <a:t>og</a:t>
            </a:r>
            <a:r>
              <a:rPr lang="en-US" baseline="0" dirty="0" smtClean="0"/>
              <a:t> </a:t>
            </a:r>
            <a:r>
              <a:rPr lang="en-US" baseline="0" dirty="0" err="1" smtClean="0"/>
              <a:t>innvandring</a:t>
            </a:r>
            <a:r>
              <a:rPr lang="en-US" baseline="0" dirty="0" smtClean="0"/>
              <a:t>, Oslo vest</a:t>
            </a:r>
          </a:p>
          <a:p>
            <a:r>
              <a:rPr lang="en-US" baseline="0" dirty="0" err="1" smtClean="0"/>
              <a:t>Mdg</a:t>
            </a:r>
            <a:r>
              <a:rPr lang="en-US" baseline="0" dirty="0" smtClean="0"/>
              <a:t>- </a:t>
            </a:r>
            <a:r>
              <a:rPr lang="en-US" baseline="0" dirty="0" err="1" smtClean="0"/>
              <a:t>Miljøpartiet</a:t>
            </a:r>
            <a:r>
              <a:rPr lang="en-US" baseline="0" dirty="0" smtClean="0"/>
              <a:t> de </a:t>
            </a:r>
            <a:r>
              <a:rPr lang="en-US" baseline="0" dirty="0" err="1" smtClean="0"/>
              <a:t>grønne</a:t>
            </a:r>
            <a:r>
              <a:rPr lang="en-US" baseline="0" dirty="0" smtClean="0"/>
              <a:t>			</a:t>
            </a:r>
            <a:r>
              <a:rPr lang="en-US" baseline="0" dirty="0" err="1" smtClean="0"/>
              <a:t>Frp-Fremskritsparti</a:t>
            </a:r>
            <a:r>
              <a:rPr lang="en-US" baseline="0" dirty="0" smtClean="0"/>
              <a:t> – </a:t>
            </a:r>
            <a:r>
              <a:rPr lang="en-US" baseline="0" dirty="0" err="1" smtClean="0"/>
              <a:t>populistisk,gruppe</a:t>
            </a:r>
            <a:r>
              <a:rPr lang="en-US" baseline="0" dirty="0" smtClean="0"/>
              <a:t> mot </a:t>
            </a:r>
            <a:r>
              <a:rPr lang="en-US" baseline="0" dirty="0" err="1" smtClean="0"/>
              <a:t>innvandring</a:t>
            </a:r>
            <a:r>
              <a:rPr lang="en-US" baseline="0" dirty="0" smtClean="0"/>
              <a:t> </a:t>
            </a:r>
            <a:r>
              <a:rPr lang="en-US" baseline="0" dirty="0" err="1" smtClean="0"/>
              <a:t>og</a:t>
            </a:r>
            <a:r>
              <a:rPr lang="en-US" baseline="0" dirty="0" smtClean="0"/>
              <a:t> lite </a:t>
            </a:r>
            <a:r>
              <a:rPr lang="en-US" baseline="0" dirty="0" err="1" smtClean="0"/>
              <a:t>skatt</a:t>
            </a:r>
            <a:endParaRPr lang="en-US" dirty="0"/>
          </a:p>
        </p:txBody>
      </p:sp>
      <p:sp>
        <p:nvSpPr>
          <p:cNvPr id="4" name="Slide Number Placeholder 3"/>
          <p:cNvSpPr>
            <a:spLocks noGrp="1"/>
          </p:cNvSpPr>
          <p:nvPr>
            <p:ph type="sldNum" sz="quarter" idx="10"/>
          </p:nvPr>
        </p:nvSpPr>
        <p:spPr/>
        <p:txBody>
          <a:bodyPr/>
          <a:lstStyle/>
          <a:p>
            <a:fld id="{162F79DC-D0FC-4767-921B-3DE044BCE3EA}" type="slidenum">
              <a:rPr lang="nb-NO" smtClean="0"/>
              <a:t>12</a:t>
            </a:fld>
            <a:endParaRPr lang="nb-NO"/>
          </a:p>
        </p:txBody>
      </p:sp>
    </p:spTree>
    <p:extLst>
      <p:ext uri="{BB962C8B-B14F-4D97-AF65-F5344CB8AC3E}">
        <p14:creationId xmlns:p14="http://schemas.microsoft.com/office/powerpoint/2010/main" val="2787495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FRP drar regjeringen for langt mot høyre i miljøvern, innvandring til at sentrumspartiene kunne være med.</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13</a:t>
            </a:fld>
            <a:endParaRPr lang="nb-NO"/>
          </a:p>
        </p:txBody>
      </p:sp>
    </p:spTree>
    <p:extLst>
      <p:ext uri="{BB962C8B-B14F-4D97-AF65-F5344CB8AC3E}">
        <p14:creationId xmlns:p14="http://schemas.microsoft.com/office/powerpoint/2010/main" val="414247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Av 18 ministre er det 10 menn og 8 kvinner</a:t>
            </a:r>
            <a:endParaRPr lang="nb-NO" dirty="0"/>
          </a:p>
        </p:txBody>
      </p:sp>
      <p:sp>
        <p:nvSpPr>
          <p:cNvPr id="4" name="Slide Number Placeholder 3"/>
          <p:cNvSpPr>
            <a:spLocks noGrp="1"/>
          </p:cNvSpPr>
          <p:nvPr>
            <p:ph type="sldNum" sz="quarter" idx="10"/>
          </p:nvPr>
        </p:nvSpPr>
        <p:spPr/>
        <p:txBody>
          <a:bodyPr/>
          <a:lstStyle/>
          <a:p>
            <a:fld id="{162F79DC-D0FC-4767-921B-3DE044BCE3EA}" type="slidenum">
              <a:rPr lang="nb-NO" smtClean="0"/>
              <a:t>15</a:t>
            </a:fld>
            <a:endParaRPr lang="nb-NO"/>
          </a:p>
        </p:txBody>
      </p:sp>
    </p:spTree>
    <p:extLst>
      <p:ext uri="{BB962C8B-B14F-4D97-AF65-F5344CB8AC3E}">
        <p14:creationId xmlns:p14="http://schemas.microsoft.com/office/powerpoint/2010/main" val="359182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1A896C5D-A9D7-4B29-ADEF-452C49502DD4}" type="datetimeFigureOut">
              <a:rPr lang="nb-NO" smtClean="0"/>
              <a:t>28/03/16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2255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1A896C5D-A9D7-4B29-ADEF-452C49502DD4}" type="datetimeFigureOut">
              <a:rPr lang="nb-NO" smtClean="0"/>
              <a:t>28/03/16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9660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1A896C5D-A9D7-4B29-ADEF-452C49502DD4}" type="datetimeFigureOut">
              <a:rPr lang="nb-NO" smtClean="0"/>
              <a:t>28/03/16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13095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1A896C5D-A9D7-4B29-ADEF-452C49502DD4}" type="datetimeFigureOut">
              <a:rPr lang="nb-NO" smtClean="0"/>
              <a:t>28/03/16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2138336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896C5D-A9D7-4B29-ADEF-452C49502DD4}" type="datetimeFigureOut">
              <a:rPr lang="nb-NO" smtClean="0"/>
              <a:t>28/03/16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78274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1A896C5D-A9D7-4B29-ADEF-452C49502DD4}" type="datetimeFigureOut">
              <a:rPr lang="nb-NO" smtClean="0"/>
              <a:t>28/03/16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421165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1A896C5D-A9D7-4B29-ADEF-452C49502DD4}" type="datetimeFigureOut">
              <a:rPr lang="nb-NO" smtClean="0"/>
              <a:t>28/03/16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67732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1A896C5D-A9D7-4B29-ADEF-452C49502DD4}" type="datetimeFigureOut">
              <a:rPr lang="nb-NO" smtClean="0"/>
              <a:t>28/03/16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248532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96C5D-A9D7-4B29-ADEF-452C49502DD4}" type="datetimeFigureOut">
              <a:rPr lang="nb-NO" smtClean="0"/>
              <a:t>28/03/16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315787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96C5D-A9D7-4B29-ADEF-452C49502DD4}" type="datetimeFigureOut">
              <a:rPr lang="nb-NO" smtClean="0"/>
              <a:t>28/03/16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168934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96C5D-A9D7-4B29-ADEF-452C49502DD4}" type="datetimeFigureOut">
              <a:rPr lang="nb-NO" smtClean="0"/>
              <a:t>28/03/16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2926790-E06F-4287-85F7-285069A27871}" type="slidenum">
              <a:rPr lang="nb-NO" smtClean="0"/>
              <a:t>‹#›</a:t>
            </a:fld>
            <a:endParaRPr lang="nb-NO"/>
          </a:p>
        </p:txBody>
      </p:sp>
    </p:spTree>
    <p:extLst>
      <p:ext uri="{BB962C8B-B14F-4D97-AF65-F5344CB8AC3E}">
        <p14:creationId xmlns:p14="http://schemas.microsoft.com/office/powerpoint/2010/main" val="1809316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A896C5D-A9D7-4B29-ADEF-452C49502DD4}" type="datetimeFigureOut">
              <a:rPr lang="nb-NO" smtClean="0"/>
              <a:t>28/03/16</a:t>
            </a:fld>
            <a:endParaRPr lang="nb-NO"/>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2926790-E06F-4287-85F7-285069A27871}" type="slidenum">
              <a:rPr lang="nb-NO" smtClean="0"/>
              <a:t>‹#›</a:t>
            </a:fld>
            <a:endParaRPr lang="nb-NO"/>
          </a:p>
        </p:txBody>
      </p:sp>
    </p:spTree>
    <p:extLst>
      <p:ext uri="{BB962C8B-B14F-4D97-AF65-F5344CB8AC3E}">
        <p14:creationId xmlns:p14="http://schemas.microsoft.com/office/powerpoint/2010/main" val="686359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aftenposten.no/meninger/leder/Et-godt-forlik-om-Syria-flyktninger-8054535.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rk.no/skole/klippdetalj?topic=urn:x-mediadb:1965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hyperlink" Target="https://www.regjeringen.no/no/om-regjeringa/solberg/regjeringensmedlemmer/id543170/"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7.png"/><Relationship Id="rId1" Type="http://schemas.microsoft.com/office/2007/relationships/media" Target="../media/media1.wav"/><Relationship Id="rId2" Type="http://schemas.openxmlformats.org/officeDocument/2006/relationships/audio" Target="../media/media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7.png"/><Relationship Id="rId1" Type="http://schemas.microsoft.com/office/2007/relationships/media" Target="../media/media2.wav"/><Relationship Id="rId2" Type="http://schemas.openxmlformats.org/officeDocument/2006/relationships/audio" Target="../media/media2.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7.png"/><Relationship Id="rId1" Type="http://schemas.microsoft.com/office/2007/relationships/media" Target="../media/media3.wav"/><Relationship Id="rId2" Type="http://schemas.openxmlformats.org/officeDocument/2006/relationships/audio" Target="../media/media3.wa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hyperlink" Target="http://kommunal-rapport.no/kommentar/2015/12/2016-blir-flyktningaret" TargetMode="External"/><Relationship Id="rId4" Type="http://schemas.openxmlformats.org/officeDocument/2006/relationships/hyperlink" Target="http://www.vg.no/nyheter/innenriks/asyl-debatten/10-ting-du-maa-vite-om-asylkaoset-paa-storskog/a/23603522/" TargetMode="External"/><Relationship Id="rId1" Type="http://schemas.openxmlformats.org/officeDocument/2006/relationships/slideLayout" Target="../slideLayouts/slideLayout2.xml"/><Relationship Id="rId2" Type="http://schemas.openxmlformats.org/officeDocument/2006/relationships/hyperlink" Target="https://www.udi.no/statistikk-og-analyse/arsrapporter/tall-og-fakta-2015/faktaskriv-2015/hvem-fikk-oppholdstillatelse-i-norg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preposisjoner.png"/>
          <p:cNvPicPr>
            <a:picLocks noChangeAspect="1"/>
          </p:cNvPicPr>
          <p:nvPr/>
        </p:nvPicPr>
        <p:blipFill>
          <a:blip r:embed="rId2">
            <a:extLst>
              <a:ext uri="{28A0092B-C50C-407E-A947-70E740481C1C}">
                <a14:useLocalDpi xmlns:a14="http://schemas.microsoft.com/office/drawing/2010/main" val="0"/>
              </a:ext>
            </a:extLst>
          </a:blip>
          <a:srcRect t="-3259" b="-3259"/>
          <a:stretch>
            <a:fillRect/>
          </a:stretch>
        </p:blipFill>
        <p:spPr>
          <a:xfrm>
            <a:off x="457200" y="438150"/>
            <a:ext cx="8229600" cy="4525963"/>
          </a:xfrm>
          <a:prstGeom prst="rect">
            <a:avLst/>
          </a:prstGeom>
        </p:spPr>
      </p:pic>
    </p:spTree>
    <p:extLst>
      <p:ext uri="{BB962C8B-B14F-4D97-AF65-F5344CB8AC3E}">
        <p14:creationId xmlns:p14="http://schemas.microsoft.com/office/powerpoint/2010/main" val="4131096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Fremskrittspartiet</a:t>
            </a:r>
            <a:endParaRPr lang="nb-NO" dirty="0"/>
          </a:p>
        </p:txBody>
      </p:sp>
      <p:sp>
        <p:nvSpPr>
          <p:cNvPr id="3" name="Content Placeholder 2"/>
          <p:cNvSpPr>
            <a:spLocks noGrp="1"/>
          </p:cNvSpPr>
          <p:nvPr>
            <p:ph idx="1"/>
          </p:nvPr>
        </p:nvSpPr>
        <p:spPr/>
        <p:txBody>
          <a:bodyPr/>
          <a:lstStyle/>
          <a:p>
            <a:r>
              <a:rPr lang="nb-NO" dirty="0" smtClean="0"/>
              <a:t>Liberalistisk parti</a:t>
            </a:r>
          </a:p>
          <a:p>
            <a:r>
              <a:rPr lang="nb-NO" dirty="0" smtClean="0"/>
              <a:t>Privatisering og lavere offentlig eierskap</a:t>
            </a:r>
          </a:p>
          <a:p>
            <a:r>
              <a:rPr lang="nb-NO" dirty="0" smtClean="0"/>
              <a:t>Retorisk langt til høyre for resten av partiene</a:t>
            </a:r>
          </a:p>
          <a:p>
            <a:pPr lvl="1"/>
            <a:r>
              <a:rPr lang="nb-NO" dirty="0" smtClean="0"/>
              <a:t>Innvandring</a:t>
            </a:r>
          </a:p>
          <a:p>
            <a:pPr lvl="1"/>
            <a:endParaRPr lang="nb-NO"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051"/>
            <a:ext cx="106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83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Norske partier</a:t>
            </a:r>
            <a:endParaRPr lang="nb-NO" dirty="0"/>
          </a:p>
        </p:txBody>
      </p:sp>
      <p:sp>
        <p:nvSpPr>
          <p:cNvPr id="3" name="Content Placeholder 2"/>
          <p:cNvSpPr>
            <a:spLocks noGrp="1"/>
          </p:cNvSpPr>
          <p:nvPr>
            <p:ph idx="1"/>
          </p:nvPr>
        </p:nvSpPr>
        <p:spPr/>
        <p:txBody>
          <a:bodyPr/>
          <a:lstStyle/>
          <a:p>
            <a:r>
              <a:rPr lang="nb-NO" dirty="0" smtClean="0"/>
              <a:t>Alle er enige om hovedlinjer i Norsk politikk</a:t>
            </a:r>
          </a:p>
          <a:p>
            <a:pPr lvl="1"/>
            <a:r>
              <a:rPr lang="nb-NO" dirty="0" smtClean="0"/>
              <a:t>Sosialdemokratiet og velferdsordninger</a:t>
            </a:r>
          </a:p>
          <a:p>
            <a:r>
              <a:rPr lang="nb-NO" dirty="0" smtClean="0"/>
              <a:t>Bredt forlik rundt flyktninger</a:t>
            </a:r>
          </a:p>
          <a:p>
            <a:pPr lvl="1"/>
            <a:r>
              <a:rPr lang="nb-NO" sz="1050" dirty="0" smtClean="0">
                <a:hlinkClick r:id="rId3"/>
              </a:rPr>
              <a:t>http://www.aftenposten.no/meninger/leder/Et-godt-forlik-om-Syria-flyktninger-8054535.html</a:t>
            </a:r>
            <a:endParaRPr lang="nb-NO" sz="1050" dirty="0" smtClean="0"/>
          </a:p>
          <a:p>
            <a:endParaRPr lang="nb-NO" dirty="0"/>
          </a:p>
        </p:txBody>
      </p:sp>
    </p:spTree>
    <p:extLst>
      <p:ext uri="{BB962C8B-B14F-4D97-AF65-F5344CB8AC3E}">
        <p14:creationId xmlns:p14="http://schemas.microsoft.com/office/powerpoint/2010/main" val="146774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sp>
        <p:nvSpPr>
          <p:cNvPr id="3" name="Content Placeholder 2"/>
          <p:cNvSpPr>
            <a:spLocks noGrp="1"/>
          </p:cNvSpPr>
          <p:nvPr>
            <p:ph idx="1"/>
          </p:nvPr>
        </p:nvSpPr>
        <p:spPr/>
        <p:txBody>
          <a:bodyPr/>
          <a:lstStyle/>
          <a:p>
            <a:endParaRPr lang="nb-NO"/>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87325"/>
            <a:ext cx="8459787"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70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Regjeringen etter valg 2013</a:t>
            </a:r>
            <a:endParaRPr lang="nb-NO" dirty="0"/>
          </a:p>
        </p:txBody>
      </p:sp>
      <p:sp>
        <p:nvSpPr>
          <p:cNvPr id="3" name="Content Placeholder 2"/>
          <p:cNvSpPr>
            <a:spLocks noGrp="1"/>
          </p:cNvSpPr>
          <p:nvPr>
            <p:ph idx="1"/>
          </p:nvPr>
        </p:nvSpPr>
        <p:spPr/>
        <p:txBody>
          <a:bodyPr/>
          <a:lstStyle/>
          <a:p>
            <a:r>
              <a:rPr lang="nb-NO" dirty="0" smtClean="0"/>
              <a:t>FRP og Høyre i regjering</a:t>
            </a:r>
          </a:p>
          <a:p>
            <a:r>
              <a:rPr lang="nb-NO" dirty="0" smtClean="0"/>
              <a:t>Samtaler med sentrum (V,SP, KRF) lyktes ikke</a:t>
            </a:r>
          </a:p>
          <a:p>
            <a:pPr lvl="1"/>
            <a:r>
              <a:rPr lang="nb-NO" dirty="0" smtClean="0"/>
              <a:t>Miljøvern, innvandring</a:t>
            </a:r>
            <a:endParaRPr lang="nb-NO" dirty="0"/>
          </a:p>
        </p:txBody>
      </p:sp>
    </p:spTree>
    <p:extLst>
      <p:ext uri="{BB962C8B-B14F-4D97-AF65-F5344CB8AC3E}">
        <p14:creationId xmlns:p14="http://schemas.microsoft.com/office/powerpoint/2010/main" val="1008485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Video</a:t>
            </a:r>
            <a:endParaRPr lang="nb-NO" dirty="0"/>
          </a:p>
        </p:txBody>
      </p:sp>
      <p:sp>
        <p:nvSpPr>
          <p:cNvPr id="3" name="Content Placeholder 2"/>
          <p:cNvSpPr>
            <a:spLocks noGrp="1"/>
          </p:cNvSpPr>
          <p:nvPr>
            <p:ph idx="1"/>
          </p:nvPr>
        </p:nvSpPr>
        <p:spPr/>
        <p:txBody>
          <a:bodyPr/>
          <a:lstStyle/>
          <a:p>
            <a:pPr marL="0" indent="0">
              <a:buNone/>
            </a:pPr>
            <a:r>
              <a:rPr lang="nb-NO" dirty="0" smtClean="0">
                <a:hlinkClick r:id="rId2"/>
              </a:rPr>
              <a:t>Høyre og FRP danner </a:t>
            </a:r>
            <a:r>
              <a:rPr lang="nb-NO" dirty="0" smtClean="0">
                <a:hlinkClick r:id="rId2"/>
              </a:rPr>
              <a:t>regjering</a:t>
            </a:r>
            <a:endParaRPr lang="nb-NO" dirty="0" smtClean="0"/>
          </a:p>
          <a:p>
            <a:pPr marL="0" indent="0">
              <a:buNone/>
            </a:pPr>
            <a:r>
              <a:rPr lang="nb-NO" dirty="0" smtClean="0"/>
              <a:t>OM SKATT</a:t>
            </a:r>
          </a:p>
          <a:p>
            <a:pPr marL="0" indent="0">
              <a:buNone/>
            </a:pPr>
            <a:r>
              <a:rPr lang="nb-NO" dirty="0" err="1" smtClean="0"/>
              <a:t>https</a:t>
            </a:r>
            <a:r>
              <a:rPr lang="nb-NO" dirty="0"/>
              <a:t>://</a:t>
            </a:r>
            <a:r>
              <a:rPr lang="nb-NO" dirty="0" err="1"/>
              <a:t>www.youtube.com</a:t>
            </a:r>
            <a:r>
              <a:rPr lang="nb-NO" dirty="0"/>
              <a:t>/</a:t>
            </a:r>
            <a:r>
              <a:rPr lang="nb-NO" dirty="0" err="1"/>
              <a:t>watch?v</a:t>
            </a:r>
            <a:r>
              <a:rPr lang="nb-NO" dirty="0"/>
              <a:t>=EBCyH7GfTnw</a:t>
            </a:r>
            <a:endParaRPr lang="nb-NO" dirty="0"/>
          </a:p>
        </p:txBody>
      </p:sp>
    </p:spTree>
    <p:extLst>
      <p:ext uri="{BB962C8B-B14F-4D97-AF65-F5344CB8AC3E}">
        <p14:creationId xmlns:p14="http://schemas.microsoft.com/office/powerpoint/2010/main" val="37404987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Regjeringen 2016</a:t>
            </a:r>
            <a:endParaRPr lang="nb-NO" dirty="0"/>
          </a:p>
        </p:txBody>
      </p:sp>
      <p:pic>
        <p:nvPicPr>
          <p:cNvPr id="1026" name="Picture 2" descr="https://www.regjeringen.no/contentassets/0cd66d0d5162498884a3f92cb2b50c7f/erna_solberg_165_220.jpg?preset=portrait&amp;v=-6454023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200150"/>
            <a:ext cx="914400"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599" y="1486584"/>
            <a:ext cx="1704377" cy="646331"/>
          </a:xfrm>
          <a:prstGeom prst="rect">
            <a:avLst/>
          </a:prstGeom>
          <a:noFill/>
        </p:spPr>
        <p:txBody>
          <a:bodyPr wrap="none" rtlCol="0">
            <a:spAutoFit/>
          </a:bodyPr>
          <a:lstStyle/>
          <a:p>
            <a:r>
              <a:rPr lang="nb-NO" dirty="0" smtClean="0"/>
              <a:t>Erna Solberg (H)</a:t>
            </a:r>
          </a:p>
          <a:p>
            <a:r>
              <a:rPr lang="nb-NO" dirty="0" smtClean="0"/>
              <a:t>Statsminister</a:t>
            </a:r>
            <a:endParaRPr lang="nb-NO" dirty="0"/>
          </a:p>
        </p:txBody>
      </p:sp>
      <p:pic>
        <p:nvPicPr>
          <p:cNvPr id="1028" name="Picture 4" descr="Finansminister Siv Jen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9" y="2876550"/>
            <a:ext cx="911542" cy="1215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33549" y="3161079"/>
            <a:ext cx="1681871" cy="646331"/>
          </a:xfrm>
          <a:prstGeom prst="rect">
            <a:avLst/>
          </a:prstGeom>
          <a:noFill/>
        </p:spPr>
        <p:txBody>
          <a:bodyPr wrap="none" rtlCol="0">
            <a:spAutoFit/>
          </a:bodyPr>
          <a:lstStyle/>
          <a:p>
            <a:r>
              <a:rPr lang="nb-NO" dirty="0" smtClean="0"/>
              <a:t>Siv Jensen (FRP)</a:t>
            </a:r>
          </a:p>
          <a:p>
            <a:r>
              <a:rPr lang="nb-NO" dirty="0" smtClean="0"/>
              <a:t>Finansminister</a:t>
            </a:r>
            <a:endParaRPr lang="nb-NO" dirty="0"/>
          </a:p>
        </p:txBody>
      </p:sp>
      <p:pic>
        <p:nvPicPr>
          <p:cNvPr id="1030" name="Picture 6" descr="Utenriksminister Børge Bren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03961"/>
            <a:ext cx="911542" cy="1215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24600" y="1534893"/>
            <a:ext cx="1798826" cy="646331"/>
          </a:xfrm>
          <a:prstGeom prst="rect">
            <a:avLst/>
          </a:prstGeom>
          <a:noFill/>
        </p:spPr>
        <p:txBody>
          <a:bodyPr wrap="none" rtlCol="0">
            <a:spAutoFit/>
          </a:bodyPr>
          <a:lstStyle/>
          <a:p>
            <a:r>
              <a:rPr lang="nb-NO" dirty="0" smtClean="0"/>
              <a:t>Børge Brende (H)</a:t>
            </a:r>
          </a:p>
          <a:p>
            <a:r>
              <a:rPr lang="nb-NO" dirty="0" smtClean="0"/>
              <a:t>Utenriksminister</a:t>
            </a:r>
            <a:endParaRPr lang="nb-NO" dirty="0"/>
          </a:p>
        </p:txBody>
      </p:sp>
      <p:pic>
        <p:nvPicPr>
          <p:cNvPr id="1032" name="Picture 8" descr="https://www.regjeringen.no/contentassets/6b7f851b87e5468492bf2c5fbf1c8b95/listhaug_165x220.jpg?preset=portrait&amp;v=-8971397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876550"/>
            <a:ext cx="911542" cy="1215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324600" y="3161078"/>
            <a:ext cx="2915735" cy="923330"/>
          </a:xfrm>
          <a:prstGeom prst="rect">
            <a:avLst/>
          </a:prstGeom>
          <a:noFill/>
        </p:spPr>
        <p:txBody>
          <a:bodyPr wrap="none" rtlCol="0">
            <a:spAutoFit/>
          </a:bodyPr>
          <a:lstStyle/>
          <a:p>
            <a:r>
              <a:rPr lang="nb-NO" dirty="0" smtClean="0"/>
              <a:t>Sylvia Listhaug (FRP)</a:t>
            </a:r>
          </a:p>
          <a:p>
            <a:r>
              <a:rPr lang="nb-NO" dirty="0" smtClean="0"/>
              <a:t>Innvandrings og integrerings-</a:t>
            </a:r>
            <a:br>
              <a:rPr lang="nb-NO" dirty="0" smtClean="0"/>
            </a:br>
            <a:r>
              <a:rPr lang="nb-NO" dirty="0" smtClean="0"/>
              <a:t>minister</a:t>
            </a:r>
            <a:endParaRPr lang="nb-NO" dirty="0"/>
          </a:p>
        </p:txBody>
      </p:sp>
      <p:sp>
        <p:nvSpPr>
          <p:cNvPr id="5" name="TextBox 4"/>
          <p:cNvSpPr txBox="1"/>
          <p:nvPr/>
        </p:nvSpPr>
        <p:spPr>
          <a:xfrm>
            <a:off x="2057400" y="4781550"/>
            <a:ext cx="5458546" cy="261610"/>
          </a:xfrm>
          <a:prstGeom prst="rect">
            <a:avLst/>
          </a:prstGeom>
          <a:noFill/>
        </p:spPr>
        <p:txBody>
          <a:bodyPr wrap="none" rtlCol="0">
            <a:spAutoFit/>
          </a:bodyPr>
          <a:lstStyle/>
          <a:p>
            <a:r>
              <a:rPr lang="nb-NO" sz="1100" dirty="0">
                <a:hlinkClick r:id="rId7"/>
              </a:rPr>
              <a:t>https://www.regjeringen.no/no/om-regjeringa/solberg/regjeringensmedlemmer/id543170/</a:t>
            </a:r>
            <a:endParaRPr lang="nb-NO" sz="1100" dirty="0"/>
          </a:p>
        </p:txBody>
      </p:sp>
    </p:spTree>
    <p:extLst>
      <p:ext uri="{BB962C8B-B14F-4D97-AF65-F5344CB8AC3E}">
        <p14:creationId xmlns:p14="http://schemas.microsoft.com/office/powerpoint/2010/main" val="874757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Norges pensjonsfond utland</a:t>
            </a:r>
            <a:endParaRPr lang="nb-N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16100"/>
            <a:ext cx="5918218"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158875"/>
            <a:ext cx="3027578" cy="339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77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sp>
        <p:nvSpPr>
          <p:cNvPr id="3" name="Content Placeholder 2"/>
          <p:cNvSpPr>
            <a:spLocks noGrp="1"/>
          </p:cNvSpPr>
          <p:nvPr>
            <p:ph idx="1"/>
          </p:nvPr>
        </p:nvSpPr>
        <p:spPr>
          <a:xfrm>
            <a:off x="457200" y="3943350"/>
            <a:ext cx="8229600" cy="533400"/>
          </a:xfrm>
        </p:spPr>
        <p:txBody>
          <a:bodyPr>
            <a:normAutofit/>
          </a:bodyPr>
          <a:lstStyle/>
          <a:p>
            <a:pPr marL="0" indent="0">
              <a:buNone/>
            </a:pPr>
            <a:r>
              <a:rPr lang="nb-NO" sz="900" dirty="0" smtClean="0"/>
              <a:t>https://www.regjeringen.no/no/tema/okonomi-og-budsjett/norsk_okonomi/bruk-av-oljepenger-/retningslinjer-for-bruk-av-oljepenger-ha/id450468/</a:t>
            </a:r>
            <a:endParaRPr lang="nb-NO" sz="9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5750"/>
            <a:ext cx="7716837" cy="31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308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F-Brødtekst-AFT01665024.jpg"/>
          <p:cNvPicPr>
            <a:picLocks noGrp="1" noChangeAspect="1"/>
          </p:cNvPicPr>
          <p:nvPr>
            <p:ph idx="1"/>
          </p:nvPr>
        </p:nvPicPr>
        <p:blipFill>
          <a:blip r:embed="rId3" cstate="print">
            <a:extLst>
              <a:ext uri="{28A0092B-C50C-407E-A947-70E740481C1C}">
                <a14:useLocalDpi xmlns:a14="http://schemas.microsoft.com/office/drawing/2010/main" val="0"/>
              </a:ext>
            </a:extLst>
          </a:blip>
          <a:srcRect t="13340" b="13340"/>
          <a:stretch>
            <a:fillRect/>
          </a:stretch>
        </p:blipFill>
        <p:spPr>
          <a:xfrm>
            <a:off x="457198" y="514350"/>
            <a:ext cx="8229602" cy="4080273"/>
          </a:xfrm>
        </p:spPr>
      </p:pic>
    </p:spTree>
    <p:extLst>
      <p:ext uri="{BB962C8B-B14F-4D97-AF65-F5344CB8AC3E}">
        <p14:creationId xmlns:p14="http://schemas.microsoft.com/office/powerpoint/2010/main" val="339557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Sykling til storskog</a:t>
            </a:r>
            <a:endParaRPr lang="nb-NO" dirty="0"/>
          </a:p>
        </p:txBody>
      </p:sp>
      <p:sp>
        <p:nvSpPr>
          <p:cNvPr id="3" name="Content Placeholder 2"/>
          <p:cNvSpPr>
            <a:spLocks noGrp="1"/>
          </p:cNvSpPr>
          <p:nvPr>
            <p:ph idx="1"/>
          </p:nvPr>
        </p:nvSpPr>
        <p:spPr/>
        <p:txBody>
          <a:bodyPr/>
          <a:lstStyle/>
          <a:p>
            <a:r>
              <a:rPr lang="nb-NO" dirty="0" err="1"/>
              <a:t>https</a:t>
            </a:r>
            <a:r>
              <a:rPr lang="nb-NO" dirty="0"/>
              <a:t>://</a:t>
            </a:r>
            <a:r>
              <a:rPr lang="nb-NO" dirty="0" err="1"/>
              <a:t>www.youtube.com</a:t>
            </a:r>
            <a:r>
              <a:rPr lang="nb-NO" dirty="0"/>
              <a:t>/</a:t>
            </a:r>
            <a:r>
              <a:rPr lang="nb-NO" dirty="0" err="1"/>
              <a:t>watch?v</a:t>
            </a:r>
            <a:r>
              <a:rPr lang="nb-NO" dirty="0"/>
              <a:t>=1kVrOKmZRVM</a:t>
            </a:r>
          </a:p>
        </p:txBody>
      </p:sp>
    </p:spTree>
    <p:extLst>
      <p:ext uri="{BB962C8B-B14F-4D97-AF65-F5344CB8AC3E}">
        <p14:creationId xmlns:p14="http://schemas.microsoft.com/office/powerpoint/2010/main" val="372579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b6v68.png"/>
          <p:cNvPicPr>
            <a:picLocks noGrp="1" noChangeAspect="1"/>
          </p:cNvPicPr>
          <p:nvPr>
            <p:ph idx="1"/>
          </p:nvPr>
        </p:nvPicPr>
        <p:blipFill>
          <a:blip r:embed="rId2">
            <a:extLst>
              <a:ext uri="{28A0092B-C50C-407E-A947-70E740481C1C}">
                <a14:useLocalDpi xmlns:a14="http://schemas.microsoft.com/office/drawing/2010/main" val="0"/>
              </a:ext>
            </a:extLst>
          </a:blip>
          <a:srcRect t="27317" b="27317"/>
          <a:stretch>
            <a:fillRect/>
          </a:stretch>
        </p:blipFill>
        <p:spPr>
          <a:xfrm>
            <a:off x="0" y="361950"/>
            <a:ext cx="9056265" cy="4267200"/>
          </a:xfrm>
        </p:spPr>
      </p:pic>
    </p:spTree>
    <p:extLst>
      <p:ext uri="{BB962C8B-B14F-4D97-AF65-F5344CB8AC3E}">
        <p14:creationId xmlns:p14="http://schemas.microsoft.com/office/powerpoint/2010/main" val="2917736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3-08 at 00.54.13.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3386" r="-33386"/>
          <a:stretch/>
        </p:blipFill>
        <p:spPr>
          <a:xfrm>
            <a:off x="685801" y="133350"/>
            <a:ext cx="7696200" cy="5087929"/>
          </a:xfrm>
        </p:spPr>
      </p:pic>
    </p:spTree>
    <p:extLst>
      <p:ext uri="{BB962C8B-B14F-4D97-AF65-F5344CB8AC3E}">
        <p14:creationId xmlns:p14="http://schemas.microsoft.com/office/powerpoint/2010/main" val="144912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Oppgave</a:t>
            </a:r>
            <a:endParaRPr lang="nb-NO" dirty="0"/>
          </a:p>
        </p:txBody>
      </p:sp>
      <p:sp>
        <p:nvSpPr>
          <p:cNvPr id="3" name="Content Placeholder 2"/>
          <p:cNvSpPr>
            <a:spLocks noGrp="1"/>
          </p:cNvSpPr>
          <p:nvPr>
            <p:ph idx="1"/>
          </p:nvPr>
        </p:nvSpPr>
        <p:spPr/>
        <p:txBody>
          <a:bodyPr>
            <a:normAutofit/>
          </a:bodyPr>
          <a:lstStyle/>
          <a:p>
            <a:pPr marL="0" indent="0">
              <a:buNone/>
            </a:pPr>
            <a:r>
              <a:rPr lang="nb-NO" dirty="0" smtClean="0"/>
              <a:t>Dere er en partigruppe i en kommune og skal diskutere følgende</a:t>
            </a:r>
          </a:p>
          <a:p>
            <a:r>
              <a:rPr lang="nb-NO" sz="2000" dirty="0" smtClean="0"/>
              <a:t>Regjeringen ber om hjelp til å utplassere flyktninger i din kommune. Hva er deres standpunkt?</a:t>
            </a:r>
          </a:p>
          <a:p>
            <a:r>
              <a:rPr lang="nb-NO" sz="2000" dirty="0" smtClean="0"/>
              <a:t>Din kommune eier et kraftverk, og det er nå mulig å selge dette til investorer fra EU. Pengene kan brukes til å bygge nye skoler i kommunen. Hvordan reagerer dere?</a:t>
            </a:r>
          </a:p>
          <a:p>
            <a:endParaRPr lang="nb-NO" dirty="0" smtClean="0"/>
          </a:p>
          <a:p>
            <a:endParaRPr lang="nb-NO" dirty="0"/>
          </a:p>
        </p:txBody>
      </p:sp>
    </p:spTree>
    <p:extLst>
      <p:ext uri="{BB962C8B-B14F-4D97-AF65-F5344CB8AC3E}">
        <p14:creationId xmlns:p14="http://schemas.microsoft.com/office/powerpoint/2010/main" val="3409191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Lydklipp 1</a:t>
            </a:r>
            <a:endParaRPr lang="nb-NO" dirty="0"/>
          </a:p>
        </p:txBody>
      </p:sp>
      <p:pic>
        <p:nvPicPr>
          <p:cNvPr id="6" name="sylvia_storskog.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2592388"/>
            <a:ext cx="609600" cy="609600"/>
          </a:xfrm>
        </p:spPr>
      </p:pic>
    </p:spTree>
    <p:extLst>
      <p:ext uri="{BB962C8B-B14F-4D97-AF65-F5344CB8AC3E}">
        <p14:creationId xmlns:p14="http://schemas.microsoft.com/office/powerpoint/2010/main" val="28725133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Lydklipp 2</a:t>
            </a:r>
            <a:endParaRPr lang="nb-NO" dirty="0"/>
          </a:p>
        </p:txBody>
      </p:sp>
      <p:pic>
        <p:nvPicPr>
          <p:cNvPr id="4" name="jonas_gahr_store.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2592388"/>
            <a:ext cx="609600" cy="609600"/>
          </a:xfrm>
        </p:spPr>
      </p:pic>
    </p:spTree>
    <p:extLst>
      <p:ext uri="{BB962C8B-B14F-4D97-AF65-F5344CB8AC3E}">
        <p14:creationId xmlns:p14="http://schemas.microsoft.com/office/powerpoint/2010/main" val="1314586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Lydklipp 3</a:t>
            </a:r>
            <a:endParaRPr lang="nb-NO" dirty="0"/>
          </a:p>
        </p:txBody>
      </p:sp>
      <p:pic>
        <p:nvPicPr>
          <p:cNvPr id="4" name="brende.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2592388"/>
            <a:ext cx="609600" cy="609600"/>
          </a:xfrm>
        </p:spPr>
      </p:pic>
    </p:spTree>
    <p:extLst>
      <p:ext uri="{BB962C8B-B14F-4D97-AF65-F5344CB8AC3E}">
        <p14:creationId xmlns:p14="http://schemas.microsoft.com/office/powerpoint/2010/main" val="33881190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3-08 at 01.01.23.png"/>
          <p:cNvPicPr>
            <a:picLocks noGrp="1" noChangeAspect="1"/>
          </p:cNvPicPr>
          <p:nvPr>
            <p:ph idx="1"/>
          </p:nvPr>
        </p:nvPicPr>
        <p:blipFill>
          <a:blip r:embed="rId3">
            <a:extLst>
              <a:ext uri="{28A0092B-C50C-407E-A947-70E740481C1C}">
                <a14:useLocalDpi xmlns:a14="http://schemas.microsoft.com/office/drawing/2010/main" val="0"/>
              </a:ext>
            </a:extLst>
          </a:blip>
          <a:srcRect t="-7948" b="-7948"/>
          <a:stretch>
            <a:fillRect/>
          </a:stretch>
        </p:blipFill>
        <p:spPr>
          <a:xfrm>
            <a:off x="0" y="895350"/>
            <a:ext cx="8968564" cy="3699273"/>
          </a:xfrm>
        </p:spPr>
      </p:pic>
    </p:spTree>
    <p:extLst>
      <p:ext uri="{BB962C8B-B14F-4D97-AF65-F5344CB8AC3E}">
        <p14:creationId xmlns:p14="http://schemas.microsoft.com/office/powerpoint/2010/main" val="415268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Innvandring</a:t>
            </a:r>
            <a:r>
              <a:rPr lang="en-US" sz="3200" dirty="0" smtClean="0"/>
              <a:t> </a:t>
            </a:r>
            <a:r>
              <a:rPr lang="en-US" sz="3200" dirty="0" err="1" smtClean="0"/>
              <a:t>i</a:t>
            </a:r>
            <a:r>
              <a:rPr lang="en-US" sz="3200" dirty="0" smtClean="0"/>
              <a:t> 2015-oppsumering </a:t>
            </a:r>
            <a:r>
              <a:rPr lang="en-US" sz="3200" dirty="0" err="1" smtClean="0"/>
              <a:t>fra</a:t>
            </a:r>
            <a:r>
              <a:rPr lang="en-US" sz="3200" dirty="0" smtClean="0"/>
              <a:t> UDI</a:t>
            </a:r>
            <a:endParaRPr lang="en-US" sz="3200"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2015 </a:t>
            </a:r>
            <a:r>
              <a:rPr lang="en-US" dirty="0" err="1"/>
              <a:t>ble</a:t>
            </a:r>
            <a:r>
              <a:rPr lang="en-US" dirty="0"/>
              <a:t> et </a:t>
            </a:r>
            <a:r>
              <a:rPr lang="en-US" dirty="0" err="1"/>
              <a:t>rekordår</a:t>
            </a:r>
            <a:r>
              <a:rPr lang="en-US" dirty="0"/>
              <a:t> </a:t>
            </a:r>
            <a:r>
              <a:rPr lang="en-US" dirty="0" err="1"/>
              <a:t>når</a:t>
            </a:r>
            <a:r>
              <a:rPr lang="en-US" dirty="0"/>
              <a:t> </a:t>
            </a:r>
            <a:r>
              <a:rPr lang="en-US" dirty="0" err="1"/>
              <a:t>det</a:t>
            </a:r>
            <a:r>
              <a:rPr lang="en-US" dirty="0"/>
              <a:t> </a:t>
            </a:r>
            <a:r>
              <a:rPr lang="en-US" dirty="0" err="1"/>
              <a:t>gjelder</a:t>
            </a:r>
            <a:r>
              <a:rPr lang="en-US" dirty="0"/>
              <a:t> </a:t>
            </a:r>
            <a:r>
              <a:rPr lang="en-US" dirty="0" err="1"/>
              <a:t>antall</a:t>
            </a:r>
            <a:r>
              <a:rPr lang="en-US" dirty="0"/>
              <a:t> </a:t>
            </a:r>
            <a:r>
              <a:rPr lang="en-US" dirty="0" err="1"/>
              <a:t>asylankomster</a:t>
            </a:r>
            <a:r>
              <a:rPr lang="en-US" dirty="0"/>
              <a:t>. </a:t>
            </a:r>
            <a:r>
              <a:rPr lang="en-US" dirty="0" err="1"/>
              <a:t>Totalt</a:t>
            </a:r>
            <a:r>
              <a:rPr lang="en-US" dirty="0"/>
              <a:t> </a:t>
            </a:r>
            <a:r>
              <a:rPr lang="en-US" dirty="0" err="1"/>
              <a:t>kom</a:t>
            </a:r>
            <a:r>
              <a:rPr lang="en-US" dirty="0"/>
              <a:t> 31 145 </a:t>
            </a:r>
            <a:r>
              <a:rPr lang="en-US" dirty="0" err="1"/>
              <a:t>asylsøkere</a:t>
            </a:r>
            <a:r>
              <a:rPr lang="en-US" dirty="0"/>
              <a:t> </a:t>
            </a:r>
            <a:r>
              <a:rPr lang="en-US" dirty="0" err="1"/>
              <a:t>til</a:t>
            </a:r>
            <a:r>
              <a:rPr lang="en-US" dirty="0"/>
              <a:t> </a:t>
            </a:r>
            <a:r>
              <a:rPr lang="en-US" dirty="0" err="1"/>
              <a:t>Norge</a:t>
            </a:r>
            <a:r>
              <a:rPr lang="en-US" dirty="0"/>
              <a:t>, </a:t>
            </a:r>
            <a:r>
              <a:rPr lang="en-US" dirty="0" err="1"/>
              <a:t>og</a:t>
            </a:r>
            <a:r>
              <a:rPr lang="en-US" dirty="0"/>
              <a:t> </a:t>
            </a:r>
            <a:r>
              <a:rPr lang="en-US" dirty="0" err="1"/>
              <a:t>dette</a:t>
            </a:r>
            <a:r>
              <a:rPr lang="en-US" dirty="0"/>
              <a:t> </a:t>
            </a:r>
            <a:r>
              <a:rPr lang="en-US" dirty="0" err="1"/>
              <a:t>er</a:t>
            </a:r>
            <a:r>
              <a:rPr lang="en-US" dirty="0"/>
              <a:t> </a:t>
            </a:r>
            <a:r>
              <a:rPr lang="en-US" dirty="0" err="1"/>
              <a:t>altså</a:t>
            </a:r>
            <a:r>
              <a:rPr lang="en-US" dirty="0"/>
              <a:t> </a:t>
            </a:r>
            <a:r>
              <a:rPr lang="en-US" dirty="0" err="1"/>
              <a:t>langt</a:t>
            </a:r>
            <a:r>
              <a:rPr lang="en-US" dirty="0"/>
              <a:t> </a:t>
            </a:r>
            <a:r>
              <a:rPr lang="en-US" dirty="0" err="1"/>
              <a:t>flere</a:t>
            </a:r>
            <a:r>
              <a:rPr lang="en-US" dirty="0"/>
              <a:t> </a:t>
            </a:r>
            <a:r>
              <a:rPr lang="en-US" dirty="0" err="1"/>
              <a:t>enn</a:t>
            </a:r>
            <a:r>
              <a:rPr lang="en-US" dirty="0"/>
              <a:t> de 17 480 </a:t>
            </a:r>
            <a:r>
              <a:rPr lang="en-US" dirty="0" err="1"/>
              <a:t>asylsøkerne</a:t>
            </a:r>
            <a:r>
              <a:rPr lang="en-US" dirty="0"/>
              <a:t> </a:t>
            </a:r>
            <a:r>
              <a:rPr lang="en-US" dirty="0" err="1"/>
              <a:t>som</a:t>
            </a:r>
            <a:r>
              <a:rPr lang="en-US" dirty="0"/>
              <a:t> </a:t>
            </a:r>
            <a:r>
              <a:rPr lang="en-US" dirty="0" err="1"/>
              <a:t>kom</a:t>
            </a:r>
            <a:r>
              <a:rPr lang="en-US" dirty="0"/>
              <a:t> </a:t>
            </a:r>
            <a:r>
              <a:rPr lang="en-US" dirty="0" err="1"/>
              <a:t>i</a:t>
            </a:r>
            <a:r>
              <a:rPr lang="en-US" dirty="0"/>
              <a:t> 2002, </a:t>
            </a:r>
            <a:r>
              <a:rPr lang="en-US" dirty="0" err="1"/>
              <a:t>som</a:t>
            </a:r>
            <a:r>
              <a:rPr lang="en-US" dirty="0"/>
              <a:t> </a:t>
            </a:r>
            <a:r>
              <a:rPr lang="en-US" dirty="0" err="1"/>
              <a:t>var</a:t>
            </a:r>
            <a:r>
              <a:rPr lang="en-US" dirty="0"/>
              <a:t> </a:t>
            </a:r>
            <a:r>
              <a:rPr lang="en-US" dirty="0" err="1"/>
              <a:t>forrige</a:t>
            </a:r>
            <a:r>
              <a:rPr lang="en-US" dirty="0"/>
              <a:t> </a:t>
            </a:r>
            <a:r>
              <a:rPr lang="en-US" dirty="0" err="1"/>
              <a:t>toppår</a:t>
            </a:r>
            <a:r>
              <a:rPr lang="en-US" dirty="0"/>
              <a:t>.</a:t>
            </a:r>
          </a:p>
          <a:p>
            <a:pPr marL="0" indent="0">
              <a:buNone/>
            </a:pPr>
            <a:r>
              <a:rPr lang="en-US" dirty="0"/>
              <a:t>21 774 </a:t>
            </a:r>
            <a:r>
              <a:rPr lang="en-US" dirty="0" err="1"/>
              <a:t>asylsøkere</a:t>
            </a:r>
            <a:r>
              <a:rPr lang="en-US" dirty="0"/>
              <a:t>, </a:t>
            </a:r>
            <a:r>
              <a:rPr lang="en-US" dirty="0" err="1"/>
              <a:t>nesten</a:t>
            </a:r>
            <a:r>
              <a:rPr lang="en-US" dirty="0"/>
              <a:t> 70 </a:t>
            </a:r>
            <a:r>
              <a:rPr lang="en-US" dirty="0" err="1"/>
              <a:t>prosent</a:t>
            </a:r>
            <a:r>
              <a:rPr lang="en-US" dirty="0"/>
              <a:t>, </a:t>
            </a:r>
            <a:r>
              <a:rPr lang="en-US" dirty="0" err="1"/>
              <a:t>kom</a:t>
            </a:r>
            <a:r>
              <a:rPr lang="en-US" dirty="0"/>
              <a:t> </a:t>
            </a:r>
            <a:r>
              <a:rPr lang="en-US" dirty="0" err="1"/>
              <a:t>i</a:t>
            </a:r>
            <a:r>
              <a:rPr lang="en-US" dirty="0"/>
              <a:t> </a:t>
            </a:r>
            <a:r>
              <a:rPr lang="en-US" dirty="0" err="1"/>
              <a:t>månedene</a:t>
            </a:r>
            <a:r>
              <a:rPr lang="en-US" dirty="0"/>
              <a:t> </a:t>
            </a:r>
            <a:r>
              <a:rPr lang="en-US" dirty="0" err="1"/>
              <a:t>september</a:t>
            </a:r>
            <a:r>
              <a:rPr lang="en-US" dirty="0"/>
              <a:t>, </a:t>
            </a:r>
            <a:r>
              <a:rPr lang="en-US" dirty="0" err="1"/>
              <a:t>oktober</a:t>
            </a:r>
            <a:r>
              <a:rPr lang="en-US" dirty="0"/>
              <a:t> </a:t>
            </a:r>
            <a:r>
              <a:rPr lang="en-US" dirty="0" err="1"/>
              <a:t>og</a:t>
            </a:r>
            <a:r>
              <a:rPr lang="en-US" dirty="0"/>
              <a:t> </a:t>
            </a:r>
            <a:r>
              <a:rPr lang="en-US" dirty="0" err="1"/>
              <a:t>november</a:t>
            </a:r>
            <a:r>
              <a:rPr lang="en-US" dirty="0"/>
              <a:t>. De </a:t>
            </a:r>
            <a:r>
              <a:rPr lang="en-US" dirty="0" err="1"/>
              <a:t>fleste</a:t>
            </a:r>
            <a:r>
              <a:rPr lang="en-US" dirty="0"/>
              <a:t> </a:t>
            </a:r>
            <a:r>
              <a:rPr lang="en-US" dirty="0" err="1"/>
              <a:t>fra</a:t>
            </a:r>
            <a:r>
              <a:rPr lang="en-US" dirty="0"/>
              <a:t> Syria, Afghanistan, </a:t>
            </a:r>
            <a:r>
              <a:rPr lang="en-US" dirty="0" err="1"/>
              <a:t>Irak</a:t>
            </a:r>
            <a:r>
              <a:rPr lang="en-US" dirty="0"/>
              <a:t> </a:t>
            </a:r>
            <a:r>
              <a:rPr lang="en-US" dirty="0" err="1"/>
              <a:t>og</a:t>
            </a:r>
            <a:r>
              <a:rPr lang="en-US" dirty="0"/>
              <a:t> Eritrea.</a:t>
            </a:r>
          </a:p>
          <a:p>
            <a:pPr marL="0" indent="0">
              <a:buNone/>
            </a:pPr>
            <a:r>
              <a:rPr lang="en-US" b="1" dirty="0"/>
              <a:t>Mange </a:t>
            </a:r>
            <a:r>
              <a:rPr lang="en-US" b="1" dirty="0" err="1"/>
              <a:t>enslige</a:t>
            </a:r>
            <a:r>
              <a:rPr lang="en-US" b="1" dirty="0"/>
              <a:t> </a:t>
            </a:r>
            <a:r>
              <a:rPr lang="en-US" b="1" dirty="0" err="1"/>
              <a:t>mindreårige</a:t>
            </a:r>
            <a:endParaRPr lang="en-US" b="1" dirty="0"/>
          </a:p>
          <a:p>
            <a:pPr marL="0" indent="0">
              <a:buNone/>
            </a:pPr>
            <a:r>
              <a:rPr lang="en-US" dirty="0" err="1"/>
              <a:t>Totalt</a:t>
            </a:r>
            <a:r>
              <a:rPr lang="en-US" dirty="0"/>
              <a:t> </a:t>
            </a:r>
            <a:r>
              <a:rPr lang="en-US" dirty="0" err="1"/>
              <a:t>kom</a:t>
            </a:r>
            <a:r>
              <a:rPr lang="en-US" dirty="0"/>
              <a:t> </a:t>
            </a:r>
            <a:r>
              <a:rPr lang="en-US" dirty="0" err="1"/>
              <a:t>det</a:t>
            </a:r>
            <a:r>
              <a:rPr lang="en-US" dirty="0"/>
              <a:t> 5 297 </a:t>
            </a:r>
            <a:r>
              <a:rPr lang="en-US" dirty="0" err="1"/>
              <a:t>enslige</a:t>
            </a:r>
            <a:r>
              <a:rPr lang="en-US" dirty="0"/>
              <a:t> </a:t>
            </a:r>
            <a:r>
              <a:rPr lang="en-US" dirty="0" err="1"/>
              <a:t>mindreårige</a:t>
            </a:r>
            <a:r>
              <a:rPr lang="en-US" dirty="0"/>
              <a:t> </a:t>
            </a:r>
            <a:r>
              <a:rPr lang="en-US" dirty="0" err="1"/>
              <a:t>i</a:t>
            </a:r>
            <a:r>
              <a:rPr lang="en-US" dirty="0"/>
              <a:t> 2015, 65 </a:t>
            </a:r>
            <a:r>
              <a:rPr lang="en-US" dirty="0" err="1"/>
              <a:t>prosent</a:t>
            </a:r>
            <a:r>
              <a:rPr lang="en-US" dirty="0"/>
              <a:t> </a:t>
            </a:r>
            <a:r>
              <a:rPr lang="en-US" dirty="0" err="1"/>
              <a:t>av</a:t>
            </a:r>
            <a:r>
              <a:rPr lang="en-US" dirty="0"/>
              <a:t> </a:t>
            </a:r>
            <a:r>
              <a:rPr lang="en-US" dirty="0" err="1"/>
              <a:t>disse</a:t>
            </a:r>
            <a:r>
              <a:rPr lang="en-US" dirty="0"/>
              <a:t> </a:t>
            </a:r>
            <a:r>
              <a:rPr lang="en-US" dirty="0" err="1"/>
              <a:t>kom</a:t>
            </a:r>
            <a:r>
              <a:rPr lang="en-US" dirty="0"/>
              <a:t> </a:t>
            </a:r>
            <a:r>
              <a:rPr lang="en-US" dirty="0" err="1"/>
              <a:t>fra</a:t>
            </a:r>
            <a:r>
              <a:rPr lang="en-US" dirty="0"/>
              <a:t> Afghanistan.</a:t>
            </a:r>
          </a:p>
          <a:p>
            <a:pPr marL="0" indent="0">
              <a:buNone/>
            </a:pPr>
            <a:r>
              <a:rPr lang="en-US" dirty="0"/>
              <a:t>– </a:t>
            </a:r>
            <a:r>
              <a:rPr lang="en-US" dirty="0" err="1"/>
              <a:t>Det</a:t>
            </a:r>
            <a:r>
              <a:rPr lang="en-US" dirty="0"/>
              <a:t> </a:t>
            </a:r>
            <a:r>
              <a:rPr lang="en-US" dirty="0" err="1"/>
              <a:t>betyr</a:t>
            </a:r>
            <a:r>
              <a:rPr lang="en-US" dirty="0"/>
              <a:t> at </a:t>
            </a:r>
            <a:r>
              <a:rPr lang="en-US" dirty="0" err="1"/>
              <a:t>én</a:t>
            </a:r>
            <a:r>
              <a:rPr lang="en-US" dirty="0"/>
              <a:t> </a:t>
            </a:r>
            <a:r>
              <a:rPr lang="en-US" dirty="0" err="1"/>
              <a:t>av</a:t>
            </a:r>
            <a:r>
              <a:rPr lang="en-US" dirty="0"/>
              <a:t> </a:t>
            </a:r>
            <a:r>
              <a:rPr lang="en-US" dirty="0" err="1"/>
              <a:t>seks</a:t>
            </a:r>
            <a:r>
              <a:rPr lang="en-US" dirty="0"/>
              <a:t> </a:t>
            </a:r>
            <a:r>
              <a:rPr lang="en-US" dirty="0" err="1"/>
              <a:t>asylsøkere</a:t>
            </a:r>
            <a:r>
              <a:rPr lang="en-US" dirty="0"/>
              <a:t> </a:t>
            </a:r>
            <a:r>
              <a:rPr lang="en-US" dirty="0" err="1"/>
              <a:t>oppgir</a:t>
            </a:r>
            <a:r>
              <a:rPr lang="en-US" dirty="0"/>
              <a:t> </a:t>
            </a:r>
            <a:r>
              <a:rPr lang="en-US" dirty="0" err="1"/>
              <a:t>å</a:t>
            </a:r>
            <a:r>
              <a:rPr lang="en-US" dirty="0"/>
              <a:t> </a:t>
            </a:r>
            <a:r>
              <a:rPr lang="en-US" dirty="0" err="1"/>
              <a:t>være</a:t>
            </a:r>
            <a:r>
              <a:rPr lang="en-US" dirty="0"/>
              <a:t> </a:t>
            </a:r>
            <a:r>
              <a:rPr lang="en-US" dirty="0" err="1"/>
              <a:t>mindreårig</a:t>
            </a:r>
            <a:r>
              <a:rPr lang="en-US" dirty="0"/>
              <a:t>, </a:t>
            </a:r>
            <a:r>
              <a:rPr lang="en-US" dirty="0" err="1"/>
              <a:t>og</a:t>
            </a:r>
            <a:r>
              <a:rPr lang="en-US" dirty="0"/>
              <a:t> </a:t>
            </a:r>
            <a:r>
              <a:rPr lang="en-US" dirty="0" err="1"/>
              <a:t>det</a:t>
            </a:r>
            <a:r>
              <a:rPr lang="en-US" dirty="0"/>
              <a:t> </a:t>
            </a:r>
            <a:r>
              <a:rPr lang="en-US" dirty="0" err="1"/>
              <a:t>byr</a:t>
            </a:r>
            <a:r>
              <a:rPr lang="en-US" dirty="0"/>
              <a:t> </a:t>
            </a:r>
            <a:r>
              <a:rPr lang="en-US" dirty="0" err="1"/>
              <a:t>på</a:t>
            </a:r>
            <a:r>
              <a:rPr lang="en-US" dirty="0"/>
              <a:t> store </a:t>
            </a:r>
            <a:r>
              <a:rPr lang="en-US" dirty="0" err="1"/>
              <a:t>utfordringer</a:t>
            </a:r>
            <a:r>
              <a:rPr lang="en-US" dirty="0"/>
              <a:t> for </a:t>
            </a:r>
            <a:r>
              <a:rPr lang="en-US" dirty="0" err="1"/>
              <a:t>mottaksapparatet</a:t>
            </a:r>
            <a:r>
              <a:rPr lang="en-US" dirty="0"/>
              <a:t>, </a:t>
            </a:r>
            <a:r>
              <a:rPr lang="en-US" dirty="0" err="1"/>
              <a:t>sa</a:t>
            </a:r>
            <a:r>
              <a:rPr lang="en-US" dirty="0"/>
              <a:t> </a:t>
            </a:r>
            <a:r>
              <a:rPr lang="en-US" dirty="0" err="1"/>
              <a:t>Forfang</a:t>
            </a:r>
            <a:r>
              <a:rPr lang="en-US" dirty="0"/>
              <a:t> under </a:t>
            </a:r>
            <a:r>
              <a:rPr lang="en-US" dirty="0" err="1"/>
              <a:t>pressekonferansen</a:t>
            </a:r>
            <a:r>
              <a:rPr lang="en-US" dirty="0"/>
              <a:t>.</a:t>
            </a:r>
          </a:p>
        </p:txBody>
      </p:sp>
    </p:spTree>
    <p:extLst>
      <p:ext uri="{BB962C8B-B14F-4D97-AF65-F5344CB8AC3E}">
        <p14:creationId xmlns:p14="http://schemas.microsoft.com/office/powerpoint/2010/main" val="436554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3-08 at 01.08.48.png"/>
          <p:cNvPicPr>
            <a:picLocks noGrp="1" noChangeAspect="1"/>
          </p:cNvPicPr>
          <p:nvPr>
            <p:ph idx="1"/>
          </p:nvPr>
        </p:nvPicPr>
        <p:blipFill>
          <a:blip r:embed="rId2">
            <a:extLst>
              <a:ext uri="{28A0092B-C50C-407E-A947-70E740481C1C}">
                <a14:useLocalDpi xmlns:a14="http://schemas.microsoft.com/office/drawing/2010/main" val="0"/>
              </a:ext>
            </a:extLst>
          </a:blip>
          <a:srcRect l="-37617" r="-37617"/>
          <a:stretch>
            <a:fillRect/>
          </a:stretch>
        </p:blipFill>
        <p:spPr>
          <a:xfrm>
            <a:off x="-1371600" y="21559"/>
            <a:ext cx="12471424" cy="5143500"/>
          </a:xfrm>
        </p:spPr>
      </p:pic>
    </p:spTree>
    <p:extLst>
      <p:ext uri="{BB962C8B-B14F-4D97-AF65-F5344CB8AC3E}">
        <p14:creationId xmlns:p14="http://schemas.microsoft.com/office/powerpoint/2010/main" val="262554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1846623-11-1392294597676.jpg"/>
          <p:cNvPicPr>
            <a:picLocks noGrp="1" noChangeAspect="1"/>
          </p:cNvPicPr>
          <p:nvPr>
            <p:ph idx="1"/>
          </p:nvPr>
        </p:nvPicPr>
        <p:blipFill>
          <a:blip r:embed="rId3">
            <a:extLst>
              <a:ext uri="{28A0092B-C50C-407E-A947-70E740481C1C}">
                <a14:useLocalDpi xmlns:a14="http://schemas.microsoft.com/office/drawing/2010/main" val="0"/>
              </a:ext>
            </a:extLst>
          </a:blip>
          <a:srcRect t="1331" b="1331"/>
          <a:stretch>
            <a:fillRect/>
          </a:stretch>
        </p:blipFill>
        <p:spPr>
          <a:xfrm>
            <a:off x="203200" y="80402"/>
            <a:ext cx="6245848" cy="2576232"/>
          </a:xfrm>
        </p:spPr>
      </p:pic>
      <p:pic>
        <p:nvPicPr>
          <p:cNvPr id="5" name="Picture 4" descr="images-2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538" y="2253783"/>
            <a:ext cx="2324100" cy="2619375"/>
          </a:xfrm>
          <a:prstGeom prst="rect">
            <a:avLst/>
          </a:prstGeom>
        </p:spPr>
      </p:pic>
      <p:pic>
        <p:nvPicPr>
          <p:cNvPr id="6" name="Picture 5" descr="images-2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44" y="2826404"/>
            <a:ext cx="3492500" cy="1743075"/>
          </a:xfrm>
          <a:prstGeom prst="rect">
            <a:avLst/>
          </a:prstGeom>
        </p:spPr>
      </p:pic>
    </p:spTree>
    <p:extLst>
      <p:ext uri="{BB962C8B-B14F-4D97-AF65-F5344CB8AC3E}">
        <p14:creationId xmlns:p14="http://schemas.microsoft.com/office/powerpoint/2010/main" val="895639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Lenker</a:t>
            </a:r>
            <a:endParaRPr lang="en-US" dirty="0"/>
          </a:p>
        </p:txBody>
      </p:sp>
      <p:sp>
        <p:nvSpPr>
          <p:cNvPr id="3" name="Content Placeholder 2"/>
          <p:cNvSpPr>
            <a:spLocks noGrp="1"/>
          </p:cNvSpPr>
          <p:nvPr>
            <p:ph idx="1"/>
          </p:nvPr>
        </p:nvSpPr>
        <p:spPr/>
        <p:txBody>
          <a:bodyPr>
            <a:normAutofit fontScale="70000" lnSpcReduction="20000"/>
          </a:bodyPr>
          <a:lstStyle/>
          <a:p>
            <a:r>
              <a:rPr lang="en-US" dirty="0"/>
              <a:t>2015 </a:t>
            </a:r>
            <a:r>
              <a:rPr lang="en-US" dirty="0">
                <a:hlinkClick r:id="rId2"/>
              </a:rPr>
              <a:t>https://www.udi.no/statistikk-og-analyse/arsrapporter/tall-og-fakta-2015/faktaskriv-2015/hvem-fikk-oppholdstillatelse-i-norge</a:t>
            </a:r>
            <a:r>
              <a:rPr lang="en-US" dirty="0" smtClean="0">
                <a:hlinkClick r:id="rId2"/>
              </a:rPr>
              <a:t>/</a:t>
            </a:r>
            <a:endParaRPr lang="en-US" dirty="0" smtClean="0"/>
          </a:p>
          <a:p>
            <a:r>
              <a:rPr lang="en-US" dirty="0"/>
              <a:t>2016 </a:t>
            </a:r>
            <a:r>
              <a:rPr lang="en-US" dirty="0">
                <a:hlinkClick r:id="rId3"/>
              </a:rPr>
              <a:t>http://kommunal-rapport.no/kommentar/2015/12/2016-blir-</a:t>
            </a:r>
            <a:r>
              <a:rPr lang="en-US" dirty="0" smtClean="0">
                <a:hlinkClick r:id="rId3"/>
              </a:rPr>
              <a:t>flyktningaret</a:t>
            </a:r>
            <a:endParaRPr lang="en-US" dirty="0" smtClean="0"/>
          </a:p>
          <a:p>
            <a:r>
              <a:rPr lang="en-US" dirty="0">
                <a:hlinkClick r:id="rId4"/>
              </a:rPr>
              <a:t>http://www.vg.no/nyheter/innenriks/asyl-debatten/10-ting-du-maa-vite-om-asylkaoset-paa-storskog/a/23603522</a:t>
            </a:r>
            <a:r>
              <a:rPr lang="en-US" dirty="0" smtClean="0">
                <a:hlinkClick r:id="rId4"/>
              </a:rPr>
              <a:t>/</a:t>
            </a:r>
            <a:endParaRPr lang="en-US" dirty="0" smtClean="0"/>
          </a:p>
          <a:p>
            <a:r>
              <a:rPr lang="en-US" u="sng" dirty="0"/>
              <a:t>https://</a:t>
            </a:r>
            <a:r>
              <a:rPr lang="en-US" u="sng" dirty="0" err="1"/>
              <a:t>www.udi.no</a:t>
            </a:r>
            <a:r>
              <a:rPr lang="en-US" u="sng" dirty="0"/>
              <a:t>/</a:t>
            </a:r>
            <a:r>
              <a:rPr lang="en-US" u="sng" dirty="0" err="1"/>
              <a:t>aktuelt</a:t>
            </a:r>
            <a:r>
              <a:rPr lang="en-US" u="sng" dirty="0"/>
              <a:t>/udi-oppsummerer-asylaret-2015/</a:t>
            </a:r>
            <a:endParaRPr lang="en-US" dirty="0"/>
          </a:p>
        </p:txBody>
      </p:sp>
    </p:spTree>
    <p:extLst>
      <p:ext uri="{BB962C8B-B14F-4D97-AF65-F5344CB8AC3E}">
        <p14:creationId xmlns:p14="http://schemas.microsoft.com/office/powerpoint/2010/main" val="309059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b-NO" dirty="0" smtClean="0"/>
              <a:t>Norsk politikk og brennpunkter i dagens samfunn</a:t>
            </a:r>
            <a:endParaRPr lang="nb-NO" dirty="0"/>
          </a:p>
        </p:txBody>
      </p:sp>
      <p:sp>
        <p:nvSpPr>
          <p:cNvPr id="3" name="Subtitle 2"/>
          <p:cNvSpPr>
            <a:spLocks noGrp="1"/>
          </p:cNvSpPr>
          <p:nvPr>
            <p:ph type="subTitle" idx="1"/>
          </p:nvPr>
        </p:nvSpPr>
        <p:spPr/>
        <p:txBody>
          <a:bodyPr/>
          <a:lstStyle/>
          <a:p>
            <a:endParaRPr lang="nb-NO"/>
          </a:p>
        </p:txBody>
      </p:sp>
    </p:spTree>
    <p:extLst>
      <p:ext uri="{BB962C8B-B14F-4D97-AF65-F5344CB8AC3E}">
        <p14:creationId xmlns:p14="http://schemas.microsoft.com/office/powerpoint/2010/main" val="368050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Oljekrise</a:t>
            </a:r>
            <a:endParaRPr lang="en-US" dirty="0" smtClean="0"/>
          </a:p>
          <a:p>
            <a:r>
              <a:rPr lang="en-US" dirty="0" err="1" smtClean="0"/>
              <a:t>Innvandringsbølgen</a:t>
            </a:r>
            <a:endParaRPr lang="en-US" dirty="0" smtClean="0"/>
          </a:p>
          <a:p>
            <a:r>
              <a:rPr lang="en-US" dirty="0" smtClean="0"/>
              <a:t>Global </a:t>
            </a:r>
            <a:r>
              <a:rPr lang="en-US" dirty="0" err="1" smtClean="0"/>
              <a:t>oppvarming</a:t>
            </a:r>
            <a:endParaRPr lang="en-US" dirty="0" smtClean="0"/>
          </a:p>
          <a:p>
            <a:r>
              <a:rPr lang="en-US" dirty="0" err="1" smtClean="0"/>
              <a:t>lokalpolitikk</a:t>
            </a:r>
            <a:endParaRPr lang="en-US" dirty="0"/>
          </a:p>
        </p:txBody>
      </p:sp>
    </p:spTree>
    <p:extLst>
      <p:ext uri="{BB962C8B-B14F-4D97-AF65-F5344CB8AC3E}">
        <p14:creationId xmlns:p14="http://schemas.microsoft.com/office/powerpoint/2010/main" val="203134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Innvandringsensitiv</a:t>
            </a:r>
            <a:r>
              <a:rPr lang="en-US" dirty="0" smtClean="0"/>
              <a:t> </a:t>
            </a:r>
            <a:r>
              <a:rPr lang="en-US" dirty="0" err="1" smtClean="0"/>
              <a:t>ordliste</a:t>
            </a:r>
            <a:endParaRPr lang="en-US" dirty="0"/>
          </a:p>
        </p:txBody>
      </p:sp>
      <p:sp>
        <p:nvSpPr>
          <p:cNvPr id="3" name="Content Placeholder 2"/>
          <p:cNvSpPr>
            <a:spLocks noGrp="1"/>
          </p:cNvSpPr>
          <p:nvPr>
            <p:ph idx="1"/>
          </p:nvPr>
        </p:nvSpPr>
        <p:spPr/>
        <p:txBody>
          <a:bodyPr numCol="2"/>
          <a:lstStyle/>
          <a:p>
            <a:r>
              <a:rPr lang="en-US" dirty="0" err="1" smtClean="0"/>
              <a:t>Innvandring</a:t>
            </a:r>
            <a:endParaRPr lang="en-US" dirty="0" smtClean="0"/>
          </a:p>
          <a:p>
            <a:r>
              <a:rPr lang="en-US" dirty="0" err="1" smtClean="0"/>
              <a:t>Regjering</a:t>
            </a:r>
            <a:endParaRPr lang="en-US" dirty="0" smtClean="0"/>
          </a:p>
          <a:p>
            <a:r>
              <a:rPr lang="en-US" dirty="0" err="1" smtClean="0"/>
              <a:t>Storting</a:t>
            </a:r>
            <a:endParaRPr lang="en-US" dirty="0" smtClean="0"/>
          </a:p>
          <a:p>
            <a:r>
              <a:rPr lang="en-US" dirty="0" err="1" smtClean="0"/>
              <a:t>Valg</a:t>
            </a:r>
            <a:endParaRPr lang="en-US" dirty="0" smtClean="0"/>
          </a:p>
          <a:p>
            <a:r>
              <a:rPr lang="en-US" dirty="0" err="1" smtClean="0"/>
              <a:t>Asylsøker</a:t>
            </a:r>
            <a:endParaRPr lang="en-US" dirty="0" smtClean="0"/>
          </a:p>
          <a:p>
            <a:r>
              <a:rPr lang="en-US" dirty="0" err="1" smtClean="0"/>
              <a:t>Nødhjelp</a:t>
            </a:r>
            <a:endParaRPr lang="en-US" dirty="0" smtClean="0"/>
          </a:p>
          <a:p>
            <a:r>
              <a:rPr lang="en-US" dirty="0" err="1" smtClean="0"/>
              <a:t>Avlastning</a:t>
            </a:r>
            <a:endParaRPr lang="en-US" dirty="0" smtClean="0"/>
          </a:p>
          <a:p>
            <a:r>
              <a:rPr lang="en-US" dirty="0" err="1" smtClean="0"/>
              <a:t>Fordelt</a:t>
            </a:r>
            <a:r>
              <a:rPr lang="en-US" dirty="0" smtClean="0"/>
              <a:t> </a:t>
            </a:r>
            <a:r>
              <a:rPr lang="en-US" dirty="0" err="1" smtClean="0"/>
              <a:t>ansvar</a:t>
            </a:r>
            <a:endParaRPr lang="en-US" dirty="0" smtClean="0"/>
          </a:p>
          <a:p>
            <a:r>
              <a:rPr lang="en-US" dirty="0" err="1" smtClean="0"/>
              <a:t>Grense</a:t>
            </a:r>
            <a:endParaRPr lang="en-US" dirty="0" smtClean="0"/>
          </a:p>
          <a:p>
            <a:r>
              <a:rPr lang="en-US" dirty="0" err="1" smtClean="0"/>
              <a:t>Retur</a:t>
            </a:r>
            <a:endParaRPr lang="en-US" dirty="0" smtClean="0"/>
          </a:p>
          <a:p>
            <a:pPr marL="0" indent="0">
              <a:buNone/>
            </a:pPr>
            <a:endParaRPr lang="en-US" dirty="0"/>
          </a:p>
        </p:txBody>
      </p:sp>
    </p:spTree>
    <p:extLst>
      <p:ext uri="{BB962C8B-B14F-4D97-AF65-F5344CB8AC3E}">
        <p14:creationId xmlns:p14="http://schemas.microsoft.com/office/powerpoint/2010/main" val="407425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Politiske</a:t>
            </a:r>
            <a:r>
              <a:rPr lang="en-US" dirty="0" smtClean="0"/>
              <a:t> verb</a:t>
            </a:r>
            <a:endParaRPr lang="en-US" dirty="0"/>
          </a:p>
        </p:txBody>
      </p:sp>
      <p:sp>
        <p:nvSpPr>
          <p:cNvPr id="3" name="Content Placeholder 2"/>
          <p:cNvSpPr>
            <a:spLocks noGrp="1"/>
          </p:cNvSpPr>
          <p:nvPr>
            <p:ph idx="1"/>
          </p:nvPr>
        </p:nvSpPr>
        <p:spPr/>
        <p:txBody>
          <a:bodyPr numCol="2"/>
          <a:lstStyle/>
          <a:p>
            <a:r>
              <a:rPr lang="en-US" dirty="0" err="1" smtClean="0"/>
              <a:t>Er</a:t>
            </a:r>
            <a:r>
              <a:rPr lang="en-US" dirty="0" smtClean="0"/>
              <a:t> for</a:t>
            </a:r>
            <a:endParaRPr lang="is-IS" dirty="0"/>
          </a:p>
          <a:p>
            <a:r>
              <a:rPr lang="is-IS" dirty="0" smtClean="0"/>
              <a:t>Er mot</a:t>
            </a:r>
          </a:p>
          <a:p>
            <a:r>
              <a:rPr lang="is-IS" dirty="0"/>
              <a:t>S</a:t>
            </a:r>
            <a:r>
              <a:rPr lang="is-IS" dirty="0" smtClean="0"/>
              <a:t>tår for</a:t>
            </a:r>
          </a:p>
          <a:p>
            <a:r>
              <a:rPr lang="en-US" dirty="0" smtClean="0"/>
              <a:t>S</a:t>
            </a:r>
            <a:r>
              <a:rPr lang="is-IS" dirty="0" smtClean="0"/>
              <a:t>tøtter</a:t>
            </a:r>
          </a:p>
          <a:p>
            <a:r>
              <a:rPr lang="en-US" dirty="0" smtClean="0"/>
              <a:t>N</a:t>
            </a:r>
            <a:r>
              <a:rPr lang="is-IS" dirty="0" smtClean="0"/>
              <a:t>ekter</a:t>
            </a:r>
          </a:p>
          <a:p>
            <a:r>
              <a:rPr lang="en-US" dirty="0" smtClean="0"/>
              <a:t>H</a:t>
            </a:r>
            <a:r>
              <a:rPr lang="nb-NO" dirty="0" smtClean="0"/>
              <a:t>ever</a:t>
            </a:r>
          </a:p>
          <a:p>
            <a:r>
              <a:rPr lang="nb-NO" dirty="0" smtClean="0"/>
              <a:t>Påstår</a:t>
            </a:r>
          </a:p>
          <a:p>
            <a:r>
              <a:rPr lang="nb-NO" dirty="0" smtClean="0"/>
              <a:t>Understreker</a:t>
            </a:r>
          </a:p>
          <a:p>
            <a:r>
              <a:rPr lang="nb-NO" dirty="0" smtClean="0"/>
              <a:t>Bidrar til</a:t>
            </a:r>
          </a:p>
          <a:p>
            <a:r>
              <a:rPr lang="nb-NO" dirty="0" smtClean="0"/>
              <a:t>hindrer</a:t>
            </a:r>
            <a:endParaRPr lang="is-IS" dirty="0" smtClean="0"/>
          </a:p>
          <a:p>
            <a:endParaRPr lang="en-US" dirty="0"/>
          </a:p>
        </p:txBody>
      </p:sp>
    </p:spTree>
    <p:extLst>
      <p:ext uri="{BB962C8B-B14F-4D97-AF65-F5344CB8AC3E}">
        <p14:creationId xmlns:p14="http://schemas.microsoft.com/office/powerpoint/2010/main" val="183909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Høyre</a:t>
            </a:r>
            <a:endParaRPr lang="nb-NO" dirty="0"/>
          </a:p>
        </p:txBody>
      </p:sp>
      <p:sp>
        <p:nvSpPr>
          <p:cNvPr id="3" name="Content Placeholder 2"/>
          <p:cNvSpPr>
            <a:spLocks noGrp="1"/>
          </p:cNvSpPr>
          <p:nvPr>
            <p:ph idx="1"/>
          </p:nvPr>
        </p:nvSpPr>
        <p:spPr/>
        <p:txBody>
          <a:bodyPr/>
          <a:lstStyle/>
          <a:p>
            <a:r>
              <a:rPr lang="nb-NO" dirty="0" smtClean="0"/>
              <a:t>Konservativt og liberalt</a:t>
            </a:r>
          </a:p>
          <a:p>
            <a:r>
              <a:rPr lang="nb-NO" dirty="0" smtClean="0"/>
              <a:t>Markedsøkonomi og sterkt privat eierskap</a:t>
            </a:r>
          </a:p>
          <a:p>
            <a:endParaRPr lang="nb-NO" dirty="0"/>
          </a:p>
        </p:txBody>
      </p:sp>
      <p:sp>
        <p:nvSpPr>
          <p:cNvPr id="4" name="AutoShape 2" descr="http://www.hoyre.no/assets/img/hoyre_logo.sv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4" descr="http://www.hoyre.no/assets/img/hoyre_logo.sv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6" descr="data:image/png;base64,iVBORw0KGgoAAAANSUhEUgAAALcAAABgCAMAAABoixM6AAAAqFBMVEX///8UUZS40+sAR48QT5MASpAAS5EKTZIcVZbc5vDz9vkARI5ehLNKdamhttEAQYwxX5uhscvA0OK5yt5GcaccWpolYJ5xlb7E2u7t8vcAPotUdqfk6vHX4+6NpcYwaaTL3vDM1+az0OqAlro/aaHf6/Zmh7OovNWCnsLW4OuNqMmku9Wntc2WrcrJ1OOKn8AANohyl79ig7CPsdKZudhrk79TdKa0wdbsCVfQAAAJ2klEQVR4nNWb2WKiQBaGxdpYRGwFEYNrEMW0ps1M4vu/2dQpBAoFBGM081+5AZ+Hs9VCq/V/pZX3bIJb5I2Wq0dcR/e5on6she9/01iTdrs9vwtYobxJ/217OIRfL3bA1RvG6vHXXy/uZr248bQjjt0e3Ze1pXueH623nzPl39gyECKEMoYZF04k3hNiWGMnXDe1vT5atgW3fj9kbd//u+nMiIUQxVi5LkwN2uku6iPoq3Yi/y7Mfr/77toORYTVIs7QGeJWr0m+GqXY7e8Hprc+fAU9zB2iGXJmddXs17mORN1uT75BrHv+m0nHBmE3Iidi4841P/fmSxm7Pb/Vwf390Z0hxL7Dm4nY+0rqSftMtwWmtn5/cRD5npVzYr1BBfVoec7dbl4EvG0nUHkA3o05BlfKUsSFrUENK6YXbYYWYnfyjjz4sOjW6/Plpa2Bu0Fgav2pzYPwB5hBmE0vzTRpF1K361d6vT81FXRn58iJmVr+kv68lLpuYE42pkN/ytInYXaUL7kalTILR7nKrfvdmXX3OCwQ+UyThF7uIAn3lUqvDVxs/DwzCA9jFn01vwLdvpZQFlOTkYdAgwwoPjxbX4UGzcup150efYB/pCIbvSY0qMSrow0yHgmtgKPUhuaOUkTtHT8xeiizkLVswH1Z6bXdB3qcV0tC/23AfR6YvtvDD3aQRGTTwFFyganvTeOefV4zMbN+WMpjY39g/lj/UUe418DeaaX3dy/sSQ6SyHlrAB5XKW8bKE+mVhT1Pw24ITC1T4aeTs0dxW3ADS348AnZukCs04AbxsadZ4ZjJmwu63NDYG6eUmcuhIMGlQfGxn3j2cixmgQmVEzvl3CTQwNuHpje8PnJBMQ6y/rgvNLrL/TZyELYbsANgTn9HYHZqGLC2Pj4OxK4gpoEJk8o+2cDn9QoMHlCiWa/o/I0q5i8Gew8PDAxpoySRDSeRcdOA24YG78+LjAxI8igzszuhOHr9D1WGJoz6O2MZTPu3UPsjTExDMd0d8f+fhH5Xja41T1t0e+a1GrSysJkifrTzIwhC83co+d7pZN7+sL+bMa97/1kxcSUOkG4qzNr3WBsDENML/g5boqG4fRYc83Rq8e8bM9X4rb9VEJhhhIeF2XrMenCvZb+ohb1aJL83r1/QoEoHJuDUnfefX0FQbxu7wTBNCbxllehlydTC63v3cpiqgRu+TIZV4ikhXs8ftfrmHs0WuXsEFl3hWYoeF1fWa3b5mo0Xrdg50A19Hx1cfP+3ZEakc4xurqU8SZzk41+vpp95h3tuV90ynsNHTC1lK1WZ90oymb0mLVrlaxVxtA8EEtO+XmPhIIZ64W198SoyUFKJ2q1VmWLOtw7Kk6y/X4LzjslcxfVpW61ZsLejDuVDst+l2bmyJNru8AW3w1MTFBnoFVfJC+4xQyZR6+1OqdeAvPKK28JUvnfg2bI+LweinltDTK2+3p+WWfJBch6zZN59u2BiRkOds33Vux7hwm4derXo9GI+0WzE+nuzYHJ6MuukYMkmq/EHo3RaD6fTFZNiU/a3RiY2LLrNk3nWk1WvAnnLvGdDWqDm7iZ5Vyriz+sxQ2Vh6kvlS3II6SZTcf0TAnXz6bmCSVsxs39uv8rdga/N3BwzIxn+3WqN6W2gzMW/AIPOWng1MUmwfSmfP0zmtQc01M2bdA8PUB1Kj137PMdXE9XeL3SU/xx45bzH9TVFhxTs1t28FmtPu819MV+MBjscw7mRZOJJjWR/O0kSodK/kTzLjOW7mmRNoHjsu8GV8b0RN2VNSJeN5QL52IT5n7prd2hggyk2K9HiXNm23bWSO5teHva/7jedGw7DN+7eafsux+mLRRkFvTHlbYed0rbp6iDx3+yt12HYPl6A1MhcexgonaEo+3f/JYeGhgzJzlrSPg7VdwR/VWBqWVGiRLId/iPQ5K5C0Pa4Fmx5Q4rL+X7y70PhFHGvfiHFTXj1rdjefGfjbuaa4iBsDbkJRq5JwvDcBNtxOtp6rGYjd3M2tLeGCJxl3coqNet6DU1bk2JG+bsMm79gGIAggjFwuYOojvxHUyhYCQM7sOa3ml7ry8W3h3HEJNo48Ti+gbBfefnQYSMJe6y9W6G3cosAoEhcQdM4tZ38SlYZzqddmLDY3V3+sPwU3KAl0f4yoirsGjxnOP+uBG/Dk4hqPO/g1V3Gku6/d3ChIKRM6hu7OE4iRvqV8odqcKmdsQTjq73h7FpEp/uUtjnM+FM0EWT0xMDwB3v3xSDAvWYcSuO4OXnkq7vFyQUTJ1NJXQ1ty5WvPBn+qXwRdpJ3gYcnL7yWw0uMDzd1Yy7ZfNXeCdzFzxTULDejVlY+fDBNe4BTG+wQ2qdRbxyZyWJfM/fslnkw6fsVb/gBtcl7xk3LuS+CEyq1OlWK7jBRDhIy81iRsWO7NinQS4/lm5cWEzrJb5VwV1ob/0sMPnQoFYvIrj/FnI7/DVLHS0KKPkD4xPWS/8J3GNVhaDcJp9J3Lz3yPkJdooyRH69m9RtsoEbmwc31kHNuAfQ06vJpfY8KrutAWTh7PI7nkjAPdksPV/GrUHcOv2MW1GGM6GhXE7kxM6TX93HH0QewukiKpzjxL3mSDix7WJIIG97cHY1bQs081RKM5CYO/KiAQ9LhZq6zH2a57dyfUW23s1mdZ8cK8yfJ25RWHrJyQkTd1wFA2e3sivaUORmlxPc6sdHoMDhVvKHdHkfmCFz+8k32DAbjA3K7S1xg2/Hjgrcic+CZuJHUryJuoOpeLCQWanbx9wsliU/D6HHy1OY9aTT1uPm/n3SRvLvHU64Y98GnflJXG7Jq3S+mFu4T0+aoIm5gxeh/LNhYr0b07DZQKw8nwzEf5ikvg0SQaRKly3kxg4cSg/Sx+X5hMcRYHcbzjCU5++VCobrZr7NNRVuIQVPMfdsS0VJynMX5m9uC4d3I9cLZG1usaZAw75NSeKmPjgBM6XDi7mHHiQTFkqbD8rqJax3K5vmk6MV3F1DhCzDafsvppdy2aCE29cgrxtZpFXYuxUeCz++mVtXcex66W+VfI2p4G5tCfS8qUNX2Lt10xxDVR/bFRmKnoYd+lRs60G5WdxSbuFSNHWpKnvfpCruZB3D3C4m/Y3NzmtMFXeri2VPibnXMJznA/87zE4CNy3uq6AEC09hyLKMeHRM8oP9Ym4m+pNQ9CcLiVvh5wH9u3zw8RZu3Mvyqsy9cMaOmesyMTrDFtxYbuGAm4h7EsHNoh+exJ30IXdYMOgibEjTBRK3d3D/LrR36TE3ou7O7/DAwFYoew7nJrPYDmIcdEpGMjdx7+EnRiD/+1w+ETzRZ9pnupeleGDN8rMFvEV0T/fEgwKQzKpk3GIbwv8AUfzVu3StclQ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314325"/>
            <a:ext cx="1563687" cy="82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32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Venstre</a:t>
            </a:r>
            <a:endParaRPr lang="nb-NO" dirty="0"/>
          </a:p>
        </p:txBody>
      </p:sp>
      <p:sp>
        <p:nvSpPr>
          <p:cNvPr id="3" name="Content Placeholder 2"/>
          <p:cNvSpPr>
            <a:spLocks noGrp="1"/>
          </p:cNvSpPr>
          <p:nvPr>
            <p:ph idx="1"/>
          </p:nvPr>
        </p:nvSpPr>
        <p:spPr/>
        <p:txBody>
          <a:bodyPr/>
          <a:lstStyle/>
          <a:p>
            <a:r>
              <a:rPr lang="nb-NO" dirty="0" smtClean="0"/>
              <a:t>Sosialliberalt parti</a:t>
            </a:r>
          </a:p>
          <a:p>
            <a:r>
              <a:rPr lang="nb-NO" dirty="0" smtClean="0"/>
              <a:t>Aktiv stat mot sosial urettferdighet</a:t>
            </a:r>
          </a:p>
          <a:p>
            <a:r>
              <a:rPr lang="nb-NO" dirty="0" smtClean="0"/>
              <a:t>Mer miljøvern, </a:t>
            </a:r>
          </a:p>
          <a:p>
            <a:endParaRPr lang="nb-NO"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56"/>
            <a:ext cx="1220787" cy="122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803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Arbeiderpartiet</a:t>
            </a:r>
            <a:endParaRPr lang="nb-NO" dirty="0"/>
          </a:p>
        </p:txBody>
      </p:sp>
      <p:sp>
        <p:nvSpPr>
          <p:cNvPr id="3" name="Content Placeholder 2"/>
          <p:cNvSpPr>
            <a:spLocks noGrp="1"/>
          </p:cNvSpPr>
          <p:nvPr>
            <p:ph idx="1"/>
          </p:nvPr>
        </p:nvSpPr>
        <p:spPr/>
        <p:txBody>
          <a:bodyPr/>
          <a:lstStyle/>
          <a:p>
            <a:pPr>
              <a:buFont typeface="Arial" charset="0"/>
              <a:buChar char="•"/>
            </a:pPr>
            <a:r>
              <a:rPr lang="nb-NO" dirty="0" smtClean="0"/>
              <a:t>Sosialdemokratisk</a:t>
            </a:r>
          </a:p>
          <a:p>
            <a:pPr>
              <a:buFont typeface="Arial" charset="0"/>
              <a:buChar char="•"/>
            </a:pPr>
            <a:r>
              <a:rPr lang="nb-NO" dirty="0" smtClean="0"/>
              <a:t>Likhet og solidaritet</a:t>
            </a:r>
          </a:p>
          <a:p>
            <a:pPr>
              <a:buFont typeface="Arial" charset="0"/>
              <a:buChar char="•"/>
            </a:pPr>
            <a:r>
              <a:rPr lang="nb-NO" dirty="0" smtClean="0"/>
              <a:t>Sterk offentlig sektor som finansierer fellesgoder</a:t>
            </a:r>
          </a:p>
          <a:p>
            <a:pPr>
              <a:buFont typeface="Arial" charset="0"/>
              <a:buChar char="•"/>
            </a:pPr>
            <a:r>
              <a:rPr lang="nb-NO" dirty="0" smtClean="0"/>
              <a:t>Progressivt skattesystem</a:t>
            </a:r>
            <a:endParaRPr lang="nb-NO"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1144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726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439</TotalTime>
  <Words>1483</Words>
  <Application>Microsoft Macintosh PowerPoint</Application>
  <PresentationFormat>On-screen Show (16:9)</PresentationFormat>
  <Paragraphs>149</Paragraphs>
  <Slides>29</Slides>
  <Notes>19</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Norsk politikk og brennpunkter i dagens samfunn</vt:lpstr>
      <vt:lpstr>PowerPoint Presentation</vt:lpstr>
      <vt:lpstr>Innvandringsensitiv ordliste</vt:lpstr>
      <vt:lpstr>Politiske verb</vt:lpstr>
      <vt:lpstr>Høyre</vt:lpstr>
      <vt:lpstr>Venstre</vt:lpstr>
      <vt:lpstr>Arbeiderpartiet</vt:lpstr>
      <vt:lpstr>Fremskrittspartiet</vt:lpstr>
      <vt:lpstr>Norske partier</vt:lpstr>
      <vt:lpstr>PowerPoint Presentation</vt:lpstr>
      <vt:lpstr>Regjeringen etter valg 2013</vt:lpstr>
      <vt:lpstr>Video</vt:lpstr>
      <vt:lpstr>Regjeringen 2016</vt:lpstr>
      <vt:lpstr>Norges pensjonsfond utland</vt:lpstr>
      <vt:lpstr>PowerPoint Presentation</vt:lpstr>
      <vt:lpstr>PowerPoint Presentation</vt:lpstr>
      <vt:lpstr>Sykling til storskog</vt:lpstr>
      <vt:lpstr>PowerPoint Presentation</vt:lpstr>
      <vt:lpstr>Oppgave</vt:lpstr>
      <vt:lpstr>Lydklipp 1</vt:lpstr>
      <vt:lpstr>Lydklipp 2</vt:lpstr>
      <vt:lpstr>Lydklipp 3</vt:lpstr>
      <vt:lpstr>PowerPoint Presentation</vt:lpstr>
      <vt:lpstr>Innvandring i 2015-oppsumering fra UDI</vt:lpstr>
      <vt:lpstr>PowerPoint Presentation</vt:lpstr>
      <vt:lpstr>PowerPoint Presentation</vt:lpstr>
      <vt:lpstr>Lenker</vt:lpstr>
    </vt:vector>
  </TitlesOfParts>
  <Company>Oracle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Magnus</dc:creator>
  <cp:lastModifiedBy>Mia Fagertun</cp:lastModifiedBy>
  <cp:revision>32</cp:revision>
  <dcterms:created xsi:type="dcterms:W3CDTF">2016-03-06T09:29:17Z</dcterms:created>
  <dcterms:modified xsi:type="dcterms:W3CDTF">2016-03-28T22:05:13Z</dcterms:modified>
</cp:coreProperties>
</file>