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8" r:id="rId4"/>
    <p:sldId id="269" r:id="rId5"/>
    <p:sldId id="270" r:id="rId6"/>
    <p:sldId id="271" r:id="rId7"/>
    <p:sldId id="272" r:id="rId8"/>
    <p:sldId id="273" r:id="rId9"/>
    <p:sldId id="266" r:id="rId10"/>
    <p:sldId id="274" r:id="rId11"/>
    <p:sldId id="259" r:id="rId12"/>
    <p:sldId id="275" r:id="rId13"/>
    <p:sldId id="276" r:id="rId14"/>
    <p:sldId id="277" r:id="rId15"/>
    <p:sldId id="267" r:id="rId16"/>
    <p:sldId id="268" r:id="rId17"/>
    <p:sldId id="260" r:id="rId1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9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A0FB-B0DB-42B4-B2D3-70A64622C5A6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9994F-8E38-4378-BF9C-68774BB101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3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81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A6B8A-CC82-4779-8B7B-E51FD25B86F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59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578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A6B8A-CC82-4779-8B7B-E51FD25B86F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A6B8A-CC82-4779-8B7B-E51FD25B86F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16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A6B8A-CC82-4779-8B7B-E51FD25B86F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A6B8A-CC82-4779-8B7B-E51FD25B86F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648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A6B8A-CC82-4779-8B7B-E51FD25B86F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944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10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5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35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35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05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58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27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531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994F-8E38-4378-BF9C-68774BB1019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15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58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3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1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21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19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9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81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21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420C-B50A-41C4-ADE3-1DC0EE6491F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CC54-2A63-4FB7-959D-35861CA2D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715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OJ305</a:t>
            </a:r>
            <a:br>
              <a:rPr lang="cs-CZ" b="1" dirty="0" smtClean="0">
                <a:latin typeface="Garamond" panose="02020404030301010803" pitchFamily="18" charset="0"/>
              </a:rPr>
            </a:br>
            <a:r>
              <a:rPr lang="cs-CZ" b="1" dirty="0" smtClean="0">
                <a:latin typeface="Garamond" panose="02020404030301010803" pitchFamily="18" charset="0"/>
              </a:rPr>
              <a:t>Typologie jazyků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FONOLOGICKÁ </a:t>
            </a:r>
            <a:r>
              <a:rPr lang="cs-CZ" b="1" dirty="0" smtClean="0">
                <a:latin typeface="Garamond" panose="02020404030301010803" pitchFamily="18" charset="0"/>
              </a:rPr>
              <a:t>KLASIFIKACE</a:t>
            </a:r>
            <a:endParaRPr lang="cs-CZ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Suprasegmentální jevy - </a:t>
            </a:r>
            <a:r>
              <a:rPr lang="cs-CZ" b="1" dirty="0" err="1" smtClean="0">
                <a:latin typeface="Garamond" panose="02020404030301010803" pitchFamily="18" charset="0"/>
              </a:rPr>
              <a:t>prozódie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n</a:t>
            </a:r>
            <a:r>
              <a:rPr lang="cs-CZ" b="1" dirty="0" smtClean="0">
                <a:latin typeface="Garamond" panose="02020404030301010803" pitchFamily="18" charset="0"/>
              </a:rPr>
              <a:t>ositelem prozodických vlastností je slabika – vokál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přízvuk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slovní – akcent – důraz na určitou slabiku</a:t>
            </a:r>
          </a:p>
          <a:p>
            <a:pPr lvl="2"/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evný – přízvuk na stejné části slova, nemá distinktivní význam</a:t>
            </a:r>
          </a:p>
          <a:p>
            <a:pPr lvl="2"/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ohyblivý – přizvučení má distinktivní význam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větný – stress – důraz na určitou část věty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tzv. cizí – celkově odlišné přizvučení řeči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důrazový (dynamický, </a:t>
            </a:r>
            <a:r>
              <a:rPr lang="cs-CZ" b="1" dirty="0" err="1" smtClean="0">
                <a:latin typeface="Garamond" panose="02020404030301010803" pitchFamily="18" charset="0"/>
              </a:rPr>
              <a:t>expiratorní</a:t>
            </a:r>
            <a:r>
              <a:rPr lang="cs-CZ" b="1" dirty="0" smtClean="0"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melodický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intonace – změna tónu, melodie v průběhu výpovědi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slovní (</a:t>
            </a:r>
            <a:r>
              <a:rPr lang="cs-CZ" b="1" dirty="0">
                <a:latin typeface="Garamond" panose="02020404030301010803" pitchFamily="18" charset="0"/>
              </a:rPr>
              <a:t>slabičná – amorfní </a:t>
            </a:r>
            <a:r>
              <a:rPr lang="cs-CZ" b="1" dirty="0" smtClean="0">
                <a:latin typeface="Garamond" panose="02020404030301010803" pitchFamily="18" charset="0"/>
              </a:rPr>
              <a:t>jazyky)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v</a:t>
            </a:r>
            <a:r>
              <a:rPr lang="cs-CZ" b="1" dirty="0" smtClean="0">
                <a:latin typeface="Garamond" panose="02020404030301010803" pitchFamily="18" charset="0"/>
              </a:rPr>
              <a:t>ětná</a:t>
            </a:r>
          </a:p>
          <a:p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Pevný X pohyblivý přízvuk</a:t>
            </a:r>
            <a:br>
              <a:rPr lang="cs-CZ" b="1" dirty="0" smtClean="0">
                <a:latin typeface="Garamond" panose="02020404030301010803" pitchFamily="18" charset="0"/>
              </a:rPr>
            </a:br>
            <a:r>
              <a:rPr lang="cs-CZ" b="1" dirty="0" smtClean="0">
                <a:latin typeface="Garamond" panose="02020404030301010803" pitchFamily="18" charset="0"/>
              </a:rPr>
              <a:t>slovní přízvuk, větný přízvuk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frázový akcent – větný přízvuk - stress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intonace – melodický průběh řeči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akcent – slovní přízvuk</a:t>
            </a:r>
          </a:p>
          <a:p>
            <a:r>
              <a:rPr lang="cs-CZ" b="1" dirty="0">
                <a:latin typeface="Garamond" panose="02020404030301010803" pitchFamily="18" charset="0"/>
              </a:rPr>
              <a:t>v</a:t>
            </a:r>
            <a:r>
              <a:rPr lang="cs-CZ" b="1" dirty="0" smtClean="0">
                <a:latin typeface="Garamond" panose="02020404030301010803" pitchFamily="18" charset="0"/>
              </a:rPr>
              <a:t> češtině: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pevný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hlavní přízvuk na 1. slabice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v</a:t>
            </a:r>
            <a:r>
              <a:rPr lang="cs-CZ" b="1" dirty="0" smtClean="0">
                <a:latin typeface="Garamond" panose="02020404030301010803" pitchFamily="18" charset="0"/>
              </a:rPr>
              <a:t>edlejší přízvuk na liché slabice</a:t>
            </a:r>
          </a:p>
          <a:p>
            <a:r>
              <a:rPr lang="cs-CZ" b="1" dirty="0" err="1">
                <a:latin typeface="Garamond" panose="02020404030301010803" pitchFamily="18" charset="0"/>
              </a:rPr>
              <a:t>k</a:t>
            </a:r>
            <a:r>
              <a:rPr lang="cs-CZ" b="1" dirty="0" err="1" smtClean="0">
                <a:latin typeface="Garamond" panose="02020404030301010803" pitchFamily="18" charset="0"/>
              </a:rPr>
              <a:t>litika</a:t>
            </a:r>
            <a:r>
              <a:rPr lang="cs-CZ" b="1" dirty="0" smtClean="0">
                <a:latin typeface="Garamond" panose="02020404030301010803" pitchFamily="18" charset="0"/>
              </a:rPr>
              <a:t> – předklonky X příklonky</a:t>
            </a:r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Pevný X pohyblivý přízvuk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čeština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polština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maďarština</a:t>
            </a:r>
          </a:p>
          <a:p>
            <a:r>
              <a:rPr lang="cs-CZ" b="1" dirty="0">
                <a:latin typeface="Garamond" panose="02020404030301010803" pitchFamily="18" charset="0"/>
              </a:rPr>
              <a:t>f</a:t>
            </a:r>
            <a:r>
              <a:rPr lang="cs-CZ" b="1" dirty="0" smtClean="0">
                <a:latin typeface="Garamond" panose="02020404030301010803" pitchFamily="18" charset="0"/>
              </a:rPr>
              <a:t>rancouzština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ruština</a:t>
            </a:r>
          </a:p>
          <a:p>
            <a:r>
              <a:rPr lang="cs-CZ" b="1" dirty="0">
                <a:latin typeface="Garamond" panose="02020404030301010803" pitchFamily="18" charset="0"/>
              </a:rPr>
              <a:t>l</a:t>
            </a:r>
            <a:r>
              <a:rPr lang="cs-CZ" b="1" dirty="0" smtClean="0">
                <a:latin typeface="Garamond" panose="02020404030301010803" pitchFamily="18" charset="0"/>
              </a:rPr>
              <a:t>itevština</a:t>
            </a:r>
          </a:p>
          <a:p>
            <a:r>
              <a:rPr lang="cs-CZ" b="1" dirty="0">
                <a:latin typeface="Garamond" panose="02020404030301010803" pitchFamily="18" charset="0"/>
              </a:rPr>
              <a:t>š</a:t>
            </a:r>
            <a:r>
              <a:rPr lang="cs-CZ" b="1" dirty="0" smtClean="0">
                <a:latin typeface="Garamond" panose="02020404030301010803" pitchFamily="18" charset="0"/>
              </a:rPr>
              <a:t>védština</a:t>
            </a:r>
          </a:p>
          <a:p>
            <a:r>
              <a:rPr lang="cs-CZ" b="1" dirty="0">
                <a:latin typeface="Garamond" panose="02020404030301010803" pitchFamily="18" charset="0"/>
              </a:rPr>
              <a:t>a</a:t>
            </a:r>
            <a:r>
              <a:rPr lang="cs-CZ" b="1" dirty="0" smtClean="0">
                <a:latin typeface="Garamond" panose="02020404030301010803" pitchFamily="18" charset="0"/>
              </a:rPr>
              <a:t>ngličtina</a:t>
            </a:r>
          </a:p>
          <a:p>
            <a:r>
              <a:rPr lang="cs-CZ" b="1" dirty="0" err="1" smtClean="0">
                <a:latin typeface="Garamond" panose="02020404030301010803" pitchFamily="18" charset="0"/>
              </a:rPr>
              <a:t>navajo</a:t>
            </a:r>
            <a:endParaRPr lang="cs-CZ" b="1" dirty="0" smtClean="0">
              <a:latin typeface="Garamond" panose="02020404030301010803" pitchFamily="18" charset="0"/>
            </a:endParaRPr>
          </a:p>
          <a:p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843808" y="1600200"/>
            <a:ext cx="6120680" cy="4525963"/>
          </a:xfrm>
        </p:spPr>
        <p:txBody>
          <a:bodyPr>
            <a:normAutofit fontScale="925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evný, důrazový, první slabika</a:t>
            </a:r>
          </a:p>
          <a:p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evný, důrazový, předposlední slabika</a:t>
            </a:r>
          </a:p>
          <a:p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evný, důrazový, první slabika</a:t>
            </a:r>
            <a:endParaRPr lang="cs-CZ" b="1" dirty="0">
              <a:latin typeface="Garamond" panose="02020404030301010803" pitchFamily="18" charset="0"/>
            </a:endParaRPr>
          </a:p>
          <a:p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evný, důrazový, poslední slabika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volný, důrazový</a:t>
            </a:r>
          </a:p>
          <a:p>
            <a:r>
              <a:rPr lang="cs-CZ" b="1" dirty="0">
                <a:latin typeface="Garamond" panose="02020404030301010803" pitchFamily="18" charset="0"/>
              </a:rPr>
              <a:t>v</a:t>
            </a:r>
            <a:r>
              <a:rPr lang="cs-CZ" b="1" dirty="0" smtClean="0">
                <a:latin typeface="Garamond" panose="02020404030301010803" pitchFamily="18" charset="0"/>
              </a:rPr>
              <a:t>olný, melodický přízvuk</a:t>
            </a:r>
            <a:endParaRPr lang="cs-CZ" b="1" dirty="0">
              <a:latin typeface="Garamond" panose="02020404030301010803" pitchFamily="18" charset="0"/>
            </a:endParaRPr>
          </a:p>
          <a:p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evný, melodický přízvuk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volný, důrazový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tónový jazyk</a:t>
            </a:r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Tónové X netónové jazyky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j</a:t>
            </a:r>
            <a:r>
              <a:rPr lang="cs-CZ" b="1" dirty="0" smtClean="0">
                <a:latin typeface="Garamond" panose="02020404030301010803" pitchFamily="18" charset="0"/>
              </a:rPr>
              <a:t>e v češtině důležitá intonace?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v češtině je intonace velmi významná – odlišuje typ výpovědi, zabarvení výpovědi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v tónových jazycích rozlišuje intonace význam – tón má distinktivní </a:t>
            </a:r>
            <a:r>
              <a:rPr lang="cs-CZ" b="1" dirty="0" smtClean="0">
                <a:latin typeface="Garamond" panose="02020404030301010803" pitchFamily="18" charset="0"/>
              </a:rPr>
              <a:t>funkci</a:t>
            </a:r>
            <a:endParaRPr lang="cs-CZ" b="1" dirty="0" smtClean="0">
              <a:latin typeface="Garamond" panose="02020404030301010803" pitchFamily="18" charset="0"/>
            </a:endParaRP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v</a:t>
            </a:r>
            <a:r>
              <a:rPr lang="cs-CZ" b="1" dirty="0" smtClean="0">
                <a:latin typeface="Garamond" panose="02020404030301010803" pitchFamily="18" charset="0"/>
              </a:rPr>
              <a:t>ýška tóny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růběh tónu</a:t>
            </a:r>
          </a:p>
          <a:p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říklad tónového jazyka?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č</a:t>
            </a:r>
            <a:r>
              <a:rPr lang="cs-CZ" b="1" dirty="0" smtClean="0">
                <a:latin typeface="Garamond" panose="02020404030301010803" pitchFamily="18" charset="0"/>
              </a:rPr>
              <a:t>ínské jazyky, </a:t>
            </a:r>
            <a:r>
              <a:rPr lang="cs-CZ" b="1" dirty="0" err="1">
                <a:latin typeface="Garamond" panose="02020404030301010803" pitchFamily="18" charset="0"/>
              </a:rPr>
              <a:t>tajština</a:t>
            </a:r>
            <a:r>
              <a:rPr lang="cs-CZ" b="1" dirty="0">
                <a:latin typeface="Garamond" panose="02020404030301010803" pitchFamily="18" charset="0"/>
              </a:rPr>
              <a:t>, vietnamština, tibetština, </a:t>
            </a:r>
            <a:r>
              <a:rPr lang="cs-CZ" b="1" dirty="0" smtClean="0">
                <a:latin typeface="Garamond" panose="02020404030301010803" pitchFamily="18" charset="0"/>
              </a:rPr>
              <a:t>barmština, </a:t>
            </a:r>
            <a:r>
              <a:rPr lang="cs-CZ" b="1" dirty="0" err="1" smtClean="0">
                <a:latin typeface="Garamond" panose="02020404030301010803" pitchFamily="18" charset="0"/>
              </a:rPr>
              <a:t>jorubština</a:t>
            </a:r>
            <a:r>
              <a:rPr lang="cs-CZ" b="1" dirty="0" smtClean="0">
                <a:latin typeface="Garamond" panose="02020404030301010803" pitchFamily="18" charset="0"/>
              </a:rPr>
              <a:t>, </a:t>
            </a:r>
            <a:r>
              <a:rPr lang="cs-CZ" b="1" dirty="0" err="1" smtClean="0">
                <a:latin typeface="Garamond" panose="02020404030301010803" pitchFamily="18" charset="0"/>
              </a:rPr>
              <a:t>Navajo</a:t>
            </a:r>
            <a:endParaRPr lang="cs-CZ" b="1" dirty="0" smtClean="0">
              <a:latin typeface="Garamond" panose="02020404030301010803" pitchFamily="18" charset="0"/>
            </a:endParaRPr>
          </a:p>
          <a:p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Přízvuk a intonace - Erhart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cs-CZ" sz="2400" b="1" dirty="0" smtClean="0">
                <a:latin typeface="Garamond" panose="02020404030301010803" pitchFamily="18" charset="0"/>
              </a:rPr>
              <a:t>Erhart – 4 typy jazyků dle intonace a přízvuku</a:t>
            </a:r>
          </a:p>
          <a:p>
            <a:endParaRPr lang="cs-CZ" sz="2400" b="1" dirty="0" smtClean="0">
              <a:latin typeface="Garamond" panose="02020404030301010803" pitchFamily="18" charset="0"/>
            </a:endParaRPr>
          </a:p>
          <a:p>
            <a:endParaRPr lang="cs-CZ" sz="2400" b="1" dirty="0" smtClean="0">
              <a:latin typeface="Garamond" panose="02020404030301010803" pitchFamily="18" charset="0"/>
            </a:endParaRPr>
          </a:p>
          <a:p>
            <a:endParaRPr lang="cs-CZ" sz="2400" b="1" dirty="0">
              <a:latin typeface="Garamond" panose="02020404030301010803" pitchFamily="18" charset="0"/>
            </a:endParaRPr>
          </a:p>
          <a:p>
            <a:r>
              <a:rPr lang="cs-CZ" sz="2400" b="1" dirty="0" smtClean="0">
                <a:latin typeface="Garamond" panose="02020404030301010803" pitchFamily="18" charset="0"/>
              </a:rPr>
              <a:t>I</a:t>
            </a:r>
            <a:r>
              <a:rPr lang="cs-CZ" sz="2400" b="1" dirty="0" smtClean="0">
                <a:latin typeface="Garamond" panose="02020404030301010803" pitchFamily="18" charset="0"/>
              </a:rPr>
              <a:t>. jazyky </a:t>
            </a:r>
            <a:r>
              <a:rPr lang="cs-CZ" sz="2400" b="1" dirty="0">
                <a:latin typeface="Garamond" panose="02020404030301010803" pitchFamily="18" charset="0"/>
              </a:rPr>
              <a:t>s pevným </a:t>
            </a:r>
            <a:r>
              <a:rPr lang="cs-CZ" sz="2400" b="1" dirty="0" smtClean="0">
                <a:latin typeface="Garamond" panose="02020404030301010803" pitchFamily="18" charset="0"/>
              </a:rPr>
              <a:t>přízvukem </a:t>
            </a:r>
            <a:r>
              <a:rPr lang="cs-CZ" sz="2400" b="1" dirty="0">
                <a:latin typeface="Garamond" panose="02020404030301010803" pitchFamily="18" charset="0"/>
              </a:rPr>
              <a:t>a bez fonologických </a:t>
            </a:r>
            <a:r>
              <a:rPr lang="cs-CZ" sz="2400" b="1" dirty="0" err="1" smtClean="0">
                <a:latin typeface="Garamond" panose="02020404030301010803" pitchFamily="18" charset="0"/>
              </a:rPr>
              <a:t>intonémů</a:t>
            </a:r>
            <a:r>
              <a:rPr lang="cs-CZ" sz="2400" b="1" dirty="0" smtClean="0">
                <a:latin typeface="Garamond" panose="02020404030301010803" pitchFamily="18" charset="0"/>
              </a:rPr>
              <a:t>; čeština</a:t>
            </a:r>
            <a:r>
              <a:rPr lang="cs-CZ" sz="2400" b="1" dirty="0">
                <a:latin typeface="Garamond" panose="02020404030301010803" pitchFamily="18" charset="0"/>
              </a:rPr>
              <a:t>, </a:t>
            </a:r>
            <a:r>
              <a:rPr lang="cs-CZ" sz="2400" b="1" dirty="0" smtClean="0">
                <a:latin typeface="Garamond" panose="02020404030301010803" pitchFamily="18" charset="0"/>
              </a:rPr>
              <a:t>francouzština </a:t>
            </a:r>
            <a:r>
              <a:rPr lang="cs-CZ" sz="2400" b="1" dirty="0">
                <a:latin typeface="Garamond" panose="02020404030301010803" pitchFamily="18" charset="0"/>
              </a:rPr>
              <a:t>a polština, němčina, latina a </a:t>
            </a:r>
            <a:r>
              <a:rPr lang="cs-CZ" sz="2400" b="1" dirty="0" smtClean="0">
                <a:latin typeface="Garamond" panose="02020404030301010803" pitchFamily="18" charset="0"/>
              </a:rPr>
              <a:t>hindština </a:t>
            </a:r>
          </a:p>
          <a:p>
            <a:r>
              <a:rPr lang="cs-CZ" sz="2400" b="1" dirty="0" smtClean="0">
                <a:latin typeface="Garamond" panose="02020404030301010803" pitchFamily="18" charset="0"/>
              </a:rPr>
              <a:t>II.</a:t>
            </a:r>
            <a:r>
              <a:rPr lang="cs-CZ" sz="2400" b="1" dirty="0">
                <a:latin typeface="Garamond" panose="02020404030301010803" pitchFamily="18" charset="0"/>
              </a:rPr>
              <a:t> </a:t>
            </a:r>
            <a:r>
              <a:rPr lang="cs-CZ" sz="2400" b="1" dirty="0" smtClean="0">
                <a:latin typeface="Garamond" panose="02020404030301010803" pitchFamily="18" charset="0"/>
              </a:rPr>
              <a:t>jazyky </a:t>
            </a:r>
            <a:r>
              <a:rPr lang="cs-CZ" sz="2400" b="1" dirty="0">
                <a:latin typeface="Garamond" panose="02020404030301010803" pitchFamily="18" charset="0"/>
              </a:rPr>
              <a:t>s volným přízvukem a bez fonologických </a:t>
            </a:r>
            <a:r>
              <a:rPr lang="cs-CZ" sz="2400" b="1" dirty="0" err="1" smtClean="0">
                <a:latin typeface="Garamond" panose="02020404030301010803" pitchFamily="18" charset="0"/>
              </a:rPr>
              <a:t>intonémů</a:t>
            </a:r>
            <a:r>
              <a:rPr lang="cs-CZ" sz="2400" b="1" dirty="0" smtClean="0">
                <a:latin typeface="Garamond" panose="02020404030301010803" pitchFamily="18" charset="0"/>
              </a:rPr>
              <a:t>;  </a:t>
            </a:r>
            <a:r>
              <a:rPr lang="cs-CZ" sz="2400" b="1" dirty="0">
                <a:latin typeface="Garamond" panose="02020404030301010803" pitchFamily="18" charset="0"/>
              </a:rPr>
              <a:t>ruština, italština, </a:t>
            </a:r>
            <a:r>
              <a:rPr lang="cs-CZ" sz="2400" b="1" dirty="0" smtClean="0">
                <a:latin typeface="Garamond" panose="02020404030301010803" pitchFamily="18" charset="0"/>
              </a:rPr>
              <a:t>novořečtina, </a:t>
            </a:r>
            <a:r>
              <a:rPr lang="cs-CZ" sz="2400" b="1" dirty="0">
                <a:latin typeface="Garamond" panose="02020404030301010803" pitchFamily="18" charset="0"/>
              </a:rPr>
              <a:t>i védská </a:t>
            </a:r>
            <a:r>
              <a:rPr lang="cs-CZ" sz="2400" b="1" dirty="0" err="1" smtClean="0">
                <a:latin typeface="Garamond" panose="02020404030301010803" pitchFamily="18" charset="0"/>
              </a:rPr>
              <a:t>staroindičtina</a:t>
            </a:r>
            <a:endParaRPr lang="cs-CZ" sz="2400" b="1" dirty="0" smtClean="0">
              <a:latin typeface="Garamond" panose="02020404030301010803" pitchFamily="18" charset="0"/>
            </a:endParaRPr>
          </a:p>
          <a:p>
            <a:r>
              <a:rPr lang="cs-CZ" sz="2400" b="1" dirty="0" smtClean="0">
                <a:latin typeface="Garamond" panose="02020404030301010803" pitchFamily="18" charset="0"/>
              </a:rPr>
              <a:t>III. jazyky </a:t>
            </a:r>
            <a:r>
              <a:rPr lang="cs-CZ" sz="2400" b="1" dirty="0">
                <a:latin typeface="Garamond" panose="02020404030301010803" pitchFamily="18" charset="0"/>
              </a:rPr>
              <a:t>s pevným </a:t>
            </a:r>
            <a:r>
              <a:rPr lang="cs-CZ" sz="2400" b="1" dirty="0" smtClean="0">
                <a:latin typeface="Garamond" panose="02020404030301010803" pitchFamily="18" charset="0"/>
              </a:rPr>
              <a:t>slovním </a:t>
            </a:r>
            <a:r>
              <a:rPr lang="cs-CZ" sz="2400" b="1" dirty="0">
                <a:latin typeface="Garamond" panose="02020404030301010803" pitchFamily="18" charset="0"/>
              </a:rPr>
              <a:t>přízvukem a fonologickými </a:t>
            </a:r>
            <a:r>
              <a:rPr lang="cs-CZ" sz="2400" b="1" dirty="0" err="1" smtClean="0">
                <a:latin typeface="Garamond" panose="02020404030301010803" pitchFamily="18" charset="0"/>
              </a:rPr>
              <a:t>intonémy</a:t>
            </a:r>
            <a:r>
              <a:rPr lang="cs-CZ" sz="2400" b="1" dirty="0" smtClean="0">
                <a:latin typeface="Garamond" panose="02020404030301010803" pitchFamily="18" charset="0"/>
              </a:rPr>
              <a:t> </a:t>
            </a:r>
            <a:r>
              <a:rPr lang="cs-CZ" sz="2400" b="1" dirty="0">
                <a:latin typeface="Garamond" panose="02020404030301010803" pitchFamily="18" charset="0"/>
              </a:rPr>
              <a:t>v </a:t>
            </a:r>
            <a:r>
              <a:rPr lang="cs-CZ" sz="2400" b="1" dirty="0" smtClean="0">
                <a:latin typeface="Garamond" panose="02020404030301010803" pitchFamily="18" charset="0"/>
              </a:rPr>
              <a:t>přízvučné slabice; lotyština </a:t>
            </a:r>
            <a:r>
              <a:rPr lang="cs-CZ" sz="2400" b="1" dirty="0">
                <a:latin typeface="Garamond" panose="02020404030301010803" pitchFamily="18" charset="0"/>
              </a:rPr>
              <a:t>a </a:t>
            </a:r>
            <a:r>
              <a:rPr lang="cs-CZ" sz="2400" b="1" dirty="0" smtClean="0">
                <a:latin typeface="Garamond" panose="02020404030301010803" pitchFamily="18" charset="0"/>
              </a:rPr>
              <a:t>švédština</a:t>
            </a:r>
          </a:p>
          <a:p>
            <a:r>
              <a:rPr lang="cs-CZ" sz="2400" b="1" dirty="0" smtClean="0">
                <a:latin typeface="Garamond" panose="02020404030301010803" pitchFamily="18" charset="0"/>
              </a:rPr>
              <a:t>IV. jazyky </a:t>
            </a:r>
            <a:r>
              <a:rPr lang="cs-CZ" sz="2400" b="1" dirty="0">
                <a:latin typeface="Garamond" panose="02020404030301010803" pitchFamily="18" charset="0"/>
              </a:rPr>
              <a:t>s volným přízvukem a fonologickými </a:t>
            </a:r>
            <a:r>
              <a:rPr lang="cs-CZ" sz="2400" b="1" dirty="0" smtClean="0">
                <a:latin typeface="Garamond" panose="02020404030301010803" pitchFamily="18" charset="0"/>
              </a:rPr>
              <a:t>intonacemi; litevština, slovinština </a:t>
            </a:r>
            <a:r>
              <a:rPr lang="cs-CZ" sz="2400" b="1" dirty="0">
                <a:latin typeface="Garamond" panose="02020404030301010803" pitchFamily="18" charset="0"/>
              </a:rPr>
              <a:t>a </a:t>
            </a:r>
            <a:r>
              <a:rPr lang="cs-CZ" sz="2400" b="1" dirty="0" smtClean="0">
                <a:latin typeface="Garamond" panose="02020404030301010803" pitchFamily="18" charset="0"/>
              </a:rPr>
              <a:t>srbochorvatština</a:t>
            </a:r>
            <a:endParaRPr lang="cs-CZ" sz="2400" b="1" dirty="0">
              <a:latin typeface="Garamond" panose="020204040303010108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32856"/>
            <a:ext cx="3600400" cy="9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Fonologická  a morfonologická charakteristika češtiny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Garamond" panose="02020404030301010803" pitchFamily="18" charset="0"/>
              </a:rPr>
              <a:t>č</a:t>
            </a:r>
            <a:r>
              <a:rPr lang="cs-CZ" sz="2800" b="1" dirty="0" smtClean="0">
                <a:latin typeface="Garamond" panose="02020404030301010803" pitchFamily="18" charset="0"/>
              </a:rPr>
              <a:t>eština má 37 fonémů</a:t>
            </a:r>
          </a:p>
          <a:p>
            <a:r>
              <a:rPr lang="cs-CZ" sz="2800" b="1" dirty="0">
                <a:latin typeface="Garamond" panose="02020404030301010803" pitchFamily="18" charset="0"/>
              </a:rPr>
              <a:t>f</a:t>
            </a:r>
            <a:r>
              <a:rPr lang="cs-CZ" sz="2800" b="1" dirty="0" smtClean="0">
                <a:latin typeface="Garamond" panose="02020404030301010803" pitchFamily="18" charset="0"/>
              </a:rPr>
              <a:t>onologická opozice mezi: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v</a:t>
            </a:r>
            <a:r>
              <a:rPr lang="cs-CZ" b="1" dirty="0" smtClean="0">
                <a:latin typeface="Garamond" panose="02020404030301010803" pitchFamily="18" charset="0"/>
              </a:rPr>
              <a:t>okály a konsonanty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k</a:t>
            </a:r>
            <a:r>
              <a:rPr lang="cs-CZ" b="1" dirty="0" smtClean="0">
                <a:latin typeface="Garamond" panose="02020404030301010803" pitchFamily="18" charset="0"/>
              </a:rPr>
              <a:t>valitou vokálů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k</a:t>
            </a:r>
            <a:r>
              <a:rPr lang="cs-CZ" b="1" dirty="0" smtClean="0">
                <a:latin typeface="Garamond" panose="02020404030301010803" pitchFamily="18" charset="0"/>
              </a:rPr>
              <a:t>vantitou vokálů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z</a:t>
            </a:r>
            <a:r>
              <a:rPr lang="cs-CZ" b="1" dirty="0" smtClean="0">
                <a:latin typeface="Garamond" panose="02020404030301010803" pitchFamily="18" charset="0"/>
              </a:rPr>
              <a:t>nělostí konsonantů</a:t>
            </a:r>
          </a:p>
          <a:p>
            <a:r>
              <a:rPr lang="cs-CZ" sz="2800" b="1" dirty="0">
                <a:latin typeface="Garamond" panose="02020404030301010803" pitchFamily="18" charset="0"/>
              </a:rPr>
              <a:t>p</a:t>
            </a:r>
            <a:r>
              <a:rPr lang="cs-CZ" sz="2800" b="1" dirty="0" smtClean="0">
                <a:latin typeface="Garamond" panose="02020404030301010803" pitchFamily="18" charset="0"/>
              </a:rPr>
              <a:t>evný přízvuk na první slabice </a:t>
            </a:r>
            <a:r>
              <a:rPr lang="cs-CZ" sz="2800" b="1" dirty="0" err="1" smtClean="0">
                <a:latin typeface="Garamond" panose="02020404030301010803" pitchFamily="18" charset="0"/>
              </a:rPr>
              <a:t>fonotaktického</a:t>
            </a:r>
            <a:r>
              <a:rPr lang="cs-CZ" sz="2800" b="1" dirty="0" smtClean="0">
                <a:latin typeface="Garamond" panose="02020404030301010803" pitchFamily="18" charset="0"/>
              </a:rPr>
              <a:t> celku</a:t>
            </a:r>
          </a:p>
          <a:p>
            <a:r>
              <a:rPr lang="cs-CZ" sz="2800" b="1" dirty="0">
                <a:latin typeface="Garamond" panose="02020404030301010803" pitchFamily="18" charset="0"/>
              </a:rPr>
              <a:t>v</a:t>
            </a:r>
            <a:r>
              <a:rPr lang="cs-CZ" sz="2800" b="1" dirty="0" smtClean="0">
                <a:latin typeface="Garamond" panose="02020404030301010803" pitchFamily="18" charset="0"/>
              </a:rPr>
              <a:t>edlejší přízvuk na liché slabice</a:t>
            </a:r>
          </a:p>
          <a:p>
            <a:r>
              <a:rPr lang="cs-CZ" sz="2800" b="1" dirty="0">
                <a:latin typeface="Garamond" panose="02020404030301010803" pitchFamily="18" charset="0"/>
              </a:rPr>
              <a:t>n</a:t>
            </a:r>
            <a:r>
              <a:rPr lang="cs-CZ" sz="2800" b="1" dirty="0" smtClean="0">
                <a:latin typeface="Garamond" panose="02020404030301010803" pitchFamily="18" charset="0"/>
              </a:rPr>
              <a:t>etónový jazyk, intonace podstatná na větné úrovni</a:t>
            </a:r>
          </a:p>
        </p:txBody>
      </p:sp>
    </p:spTree>
    <p:extLst>
      <p:ext uri="{BB962C8B-B14F-4D97-AF65-F5344CB8AC3E}">
        <p14:creationId xmlns:p14="http://schemas.microsoft.com/office/powerpoint/2010/main" val="8987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Fonologická </a:t>
            </a:r>
            <a:r>
              <a:rPr lang="cs-CZ" b="1" dirty="0" smtClean="0">
                <a:latin typeface="Garamond" panose="02020404030301010803" pitchFamily="18" charset="0"/>
              </a:rPr>
              <a:t>a </a:t>
            </a:r>
            <a:r>
              <a:rPr lang="cs-CZ" b="1" dirty="0" smtClean="0">
                <a:latin typeface="Garamond" panose="02020404030301010803" pitchFamily="18" charset="0"/>
              </a:rPr>
              <a:t>morfonologická charakteristika češtiny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morfonologické alternace podstatné pro flexi i derivaci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vokalické a konsonantické (kombinace)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kniha, knize, knížka, knížkách, knižní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z</a:t>
            </a:r>
            <a:r>
              <a:rPr lang="cs-CZ" b="1" dirty="0" smtClean="0">
                <a:latin typeface="Garamond" panose="02020404030301010803" pitchFamily="18" charset="0"/>
              </a:rPr>
              <a:t>ejména alternace krátkých a dlouhých vokálů (učesat – účet), méně často kvality (vejce – vajec)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t</a:t>
            </a:r>
            <a:r>
              <a:rPr lang="cs-CZ" b="1" dirty="0" smtClean="0">
                <a:latin typeface="Garamond" panose="02020404030301010803" pitchFamily="18" charset="0"/>
              </a:rPr>
              <a:t>aké střídání s nulovým morfémem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n</a:t>
            </a:r>
            <a:r>
              <a:rPr lang="cs-CZ" b="1" dirty="0" smtClean="0">
                <a:latin typeface="Garamond" panose="02020404030301010803" pitchFamily="18" charset="0"/>
              </a:rPr>
              <a:t>ejčastěji palatalizace, velmi pravidelné alternace měkkých a tvrdých konsonantů – dobrý - dobře</a:t>
            </a:r>
          </a:p>
        </p:txBody>
      </p:sp>
    </p:spTree>
    <p:extLst>
      <p:ext uri="{BB962C8B-B14F-4D97-AF65-F5344CB8AC3E}">
        <p14:creationId xmlns:p14="http://schemas.microsoft.com/office/powerpoint/2010/main" val="28717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Tónová charakteristika jazyka – </a:t>
            </a:r>
            <a:r>
              <a:rPr lang="cs-CZ" b="1" dirty="0" err="1" smtClean="0">
                <a:latin typeface="Garamond" panose="02020404030301010803" pitchFamily="18" charset="0"/>
              </a:rPr>
              <a:t>mandarinská</a:t>
            </a:r>
            <a:r>
              <a:rPr lang="cs-CZ" b="1" dirty="0" smtClean="0">
                <a:latin typeface="Garamond" panose="02020404030301010803" pitchFamily="18" charset="0"/>
              </a:rPr>
              <a:t> čínština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s</a:t>
            </a:r>
            <a:r>
              <a:rPr lang="cs-CZ" b="1" dirty="0" smtClean="0">
                <a:latin typeface="Garamond" panose="02020404030301010803" pitchFamily="18" charset="0"/>
              </a:rPr>
              <a:t>labika realizována v určitém tón, který je neoddělitelnou součástí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tón má významotvornou funkci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21 </a:t>
            </a:r>
            <a:r>
              <a:rPr lang="cs-CZ" b="1" dirty="0" smtClean="0">
                <a:latin typeface="Garamond" panose="02020404030301010803" pitchFamily="18" charset="0"/>
              </a:rPr>
              <a:t>iniciál a 36 finál slabiky – omezený počet slabik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4 tóny: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vysoký - ma1 </a:t>
            </a:r>
            <a:r>
              <a:rPr lang="ja-JP" altLang="en-US" b="1" dirty="0" smtClean="0"/>
              <a:t>妈</a:t>
            </a:r>
            <a:r>
              <a:rPr lang="cs-CZ" altLang="ja-JP" dirty="0" smtClean="0"/>
              <a:t> </a:t>
            </a:r>
            <a:r>
              <a:rPr lang="cs-CZ" b="1" dirty="0" smtClean="0">
                <a:latin typeface="Garamond" panose="02020404030301010803" pitchFamily="18" charset="0"/>
              </a:rPr>
              <a:t>-matka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s</a:t>
            </a:r>
            <a:r>
              <a:rPr lang="cs-CZ" b="1" dirty="0" smtClean="0">
                <a:latin typeface="Garamond" panose="02020404030301010803" pitchFamily="18" charset="0"/>
              </a:rPr>
              <a:t>toupavý – ma2 </a:t>
            </a:r>
            <a:r>
              <a:rPr lang="ja-JP" altLang="en-US" dirty="0"/>
              <a:t>麻</a:t>
            </a:r>
            <a:r>
              <a:rPr lang="cs-CZ" b="1" dirty="0" smtClean="0">
                <a:latin typeface="Garamond" panose="02020404030301010803" pitchFamily="18" charset="0"/>
              </a:rPr>
              <a:t> - konopí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hluboký – ma3 </a:t>
            </a:r>
            <a:r>
              <a:rPr lang="ja-JP" altLang="en-US" b="1" dirty="0"/>
              <a:t>马</a:t>
            </a:r>
            <a:r>
              <a:rPr lang="cs-CZ" b="1" dirty="0" smtClean="0">
                <a:latin typeface="Garamond" panose="02020404030301010803" pitchFamily="18" charset="0"/>
              </a:rPr>
              <a:t> – kůň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klesavý – ma4 </a:t>
            </a:r>
            <a:r>
              <a:rPr lang="ja-JP" altLang="en-US" b="1" dirty="0"/>
              <a:t>骂</a:t>
            </a:r>
            <a:r>
              <a:rPr lang="cs-CZ" b="1" dirty="0" smtClean="0">
                <a:latin typeface="Garamond" panose="02020404030301010803" pitchFamily="18" charset="0"/>
              </a:rPr>
              <a:t>– nadávat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(nulový)</a:t>
            </a:r>
          </a:p>
          <a:p>
            <a:r>
              <a:rPr lang="cs-CZ" b="1" dirty="0">
                <a:latin typeface="Garamond" panose="02020404030301010803" pitchFamily="18" charset="0"/>
              </a:rPr>
              <a:t>t</a:t>
            </a:r>
            <a:r>
              <a:rPr lang="cs-CZ" b="1" dirty="0" smtClean="0">
                <a:latin typeface="Garamond" panose="02020404030301010803" pitchFamily="18" charset="0"/>
              </a:rPr>
              <a:t>aké větná intonace, obdobně jako v ide.</a:t>
            </a:r>
          </a:p>
        </p:txBody>
      </p:sp>
    </p:spTree>
    <p:extLst>
      <p:ext uri="{BB962C8B-B14F-4D97-AF65-F5344CB8AC3E}">
        <p14:creationId xmlns:p14="http://schemas.microsoft.com/office/powerpoint/2010/main" val="27420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aramond" panose="02020404030301010803" pitchFamily="18" charset="0"/>
              </a:rPr>
              <a:t>Fonologická typologie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co je to foném?</a:t>
            </a:r>
          </a:p>
          <a:p>
            <a:r>
              <a:rPr lang="cs-CZ" b="1" dirty="0">
                <a:latin typeface="Garamond" panose="02020404030301010803" pitchFamily="18" charset="0"/>
              </a:rPr>
              <a:t>co je to </a:t>
            </a:r>
            <a:r>
              <a:rPr lang="cs-CZ" b="1" dirty="0" err="1">
                <a:latin typeface="Garamond" panose="02020404030301010803" pitchFamily="18" charset="0"/>
              </a:rPr>
              <a:t>fon</a:t>
            </a:r>
            <a:r>
              <a:rPr lang="cs-CZ" b="1" dirty="0">
                <a:latin typeface="Garamond" panose="02020404030301010803" pitchFamily="18" charset="0"/>
              </a:rPr>
              <a:t>?</a:t>
            </a:r>
          </a:p>
          <a:p>
            <a:r>
              <a:rPr lang="cs-CZ" b="1" dirty="0">
                <a:latin typeface="Garamond" panose="02020404030301010803" pitchFamily="18" charset="0"/>
              </a:rPr>
              <a:t>foném = nejmenší zvuková jednotka jazyka s rozlišovací funkcí</a:t>
            </a:r>
          </a:p>
          <a:p>
            <a:r>
              <a:rPr lang="cs-CZ" b="1" dirty="0" err="1">
                <a:latin typeface="Garamond" panose="02020404030301010803" pitchFamily="18" charset="0"/>
              </a:rPr>
              <a:t>fon</a:t>
            </a:r>
            <a:r>
              <a:rPr lang="cs-CZ" b="1" dirty="0">
                <a:latin typeface="Garamond" panose="02020404030301010803" pitchFamily="18" charset="0"/>
              </a:rPr>
              <a:t> = konkrétní realizace fonému</a:t>
            </a:r>
          </a:p>
          <a:p>
            <a:r>
              <a:rPr lang="cs-CZ" b="1" dirty="0">
                <a:latin typeface="Garamond" panose="02020404030301010803" pitchFamily="18" charset="0"/>
              </a:rPr>
              <a:t>fonologická typologická charakteristika vychází z vlastností (potenciálních) fonému: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vokalické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konsonantické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prozodické</a:t>
            </a:r>
          </a:p>
          <a:p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aramond" panose="02020404030301010803" pitchFamily="18" charset="0"/>
              </a:rPr>
              <a:t>Fonologická typologie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vychází z vlastností fonému, to jsou?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na základě </a:t>
            </a:r>
            <a:r>
              <a:rPr lang="cs-CZ" b="1" dirty="0">
                <a:latin typeface="Garamond" panose="02020404030301010803" pitchFamily="18" charset="0"/>
              </a:rPr>
              <a:t>fonologických </a:t>
            </a:r>
            <a:r>
              <a:rPr lang="cs-CZ" b="1" dirty="0" smtClean="0">
                <a:latin typeface="Garamond" panose="02020404030301010803" pitchFamily="18" charset="0"/>
              </a:rPr>
              <a:t>rysů dělíme </a:t>
            </a:r>
            <a:r>
              <a:rPr lang="cs-CZ" b="1" dirty="0">
                <a:latin typeface="Garamond" panose="02020404030301010803" pitchFamily="18" charset="0"/>
              </a:rPr>
              <a:t>jazyky podle: </a:t>
            </a:r>
            <a:endParaRPr lang="cs-CZ" b="1" dirty="0" smtClean="0">
              <a:latin typeface="Garamond" panose="02020404030301010803" pitchFamily="18" charset="0"/>
            </a:endParaRPr>
          </a:p>
          <a:p>
            <a:r>
              <a:rPr lang="cs-CZ" b="1" dirty="0">
                <a:latin typeface="Garamond" panose="02020404030301010803" pitchFamily="18" charset="0"/>
              </a:rPr>
              <a:t>s</a:t>
            </a:r>
            <a:r>
              <a:rPr lang="cs-CZ" b="1" dirty="0" smtClean="0">
                <a:latin typeface="Garamond" panose="02020404030301010803" pitchFamily="18" charset="0"/>
              </a:rPr>
              <a:t>egmentálních X suprasegmentálních rysů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systému </a:t>
            </a:r>
            <a:r>
              <a:rPr lang="cs-CZ" b="1" dirty="0">
                <a:latin typeface="Garamond" panose="02020404030301010803" pitchFamily="18" charset="0"/>
              </a:rPr>
              <a:t>samohlásek a souhlásek</a:t>
            </a:r>
            <a:endParaRPr lang="cs-CZ" b="1" dirty="0" smtClean="0">
              <a:latin typeface="Garamond" panose="02020404030301010803" pitchFamily="18" charset="0"/>
            </a:endParaRP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řízvuku</a:t>
            </a:r>
            <a:endParaRPr lang="cs-CZ" b="1" dirty="0">
              <a:latin typeface="Garamond" panose="02020404030301010803" pitchFamily="18" charset="0"/>
            </a:endParaRPr>
          </a:p>
          <a:p>
            <a:pPr lvl="2"/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evný</a:t>
            </a:r>
          </a:p>
          <a:p>
            <a:pPr lvl="2"/>
            <a:r>
              <a:rPr lang="cs-CZ" b="1" dirty="0" smtClean="0">
                <a:latin typeface="Garamond" panose="02020404030301010803" pitchFamily="18" charset="0"/>
              </a:rPr>
              <a:t>pohyblivý</a:t>
            </a:r>
            <a:r>
              <a:rPr lang="cs-CZ" b="1" dirty="0">
                <a:latin typeface="Garamond" panose="02020404030301010803" pitchFamily="18" charset="0"/>
              </a:rPr>
              <a:t> </a:t>
            </a:r>
            <a:endParaRPr lang="cs-CZ" b="1" dirty="0" smtClean="0">
              <a:latin typeface="Garamond" panose="02020404030301010803" pitchFamily="18" charset="0"/>
            </a:endParaRP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t</a:t>
            </a:r>
            <a:r>
              <a:rPr lang="cs-CZ" b="1" dirty="0" smtClean="0">
                <a:latin typeface="Garamond" panose="02020404030301010803" pitchFamily="18" charset="0"/>
              </a:rPr>
              <a:t>ónu</a:t>
            </a:r>
          </a:p>
          <a:p>
            <a:pPr lvl="2"/>
            <a:r>
              <a:rPr lang="cs-CZ" b="1" dirty="0" smtClean="0">
                <a:latin typeface="Garamond" panose="02020404030301010803" pitchFamily="18" charset="0"/>
              </a:rPr>
              <a:t>tónové jazyky (</a:t>
            </a:r>
            <a:r>
              <a:rPr lang="cs-CZ" b="1" dirty="0" err="1" smtClean="0">
                <a:latin typeface="Garamond" panose="02020404030301010803" pitchFamily="18" charset="0"/>
              </a:rPr>
              <a:t>polytónické</a:t>
            </a:r>
            <a:r>
              <a:rPr lang="cs-CZ" b="1" dirty="0" smtClean="0">
                <a:latin typeface="Garamond" panose="02020404030301010803" pitchFamily="18" charset="0"/>
              </a:rPr>
              <a:t>)</a:t>
            </a:r>
          </a:p>
          <a:p>
            <a:pPr lvl="2"/>
            <a:r>
              <a:rPr lang="cs-CZ" b="1" dirty="0" smtClean="0">
                <a:latin typeface="Garamond" panose="02020404030301010803" pitchFamily="18" charset="0"/>
              </a:rPr>
              <a:t>netónové jazyk (</a:t>
            </a:r>
            <a:r>
              <a:rPr lang="cs-CZ" b="1" dirty="0" err="1" smtClean="0">
                <a:latin typeface="Garamond" panose="02020404030301010803" pitchFamily="18" charset="0"/>
              </a:rPr>
              <a:t>monotónické</a:t>
            </a:r>
            <a:r>
              <a:rPr lang="cs-CZ" b="1" dirty="0" smtClean="0"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charakteru </a:t>
            </a:r>
            <a:r>
              <a:rPr lang="cs-CZ" b="1" dirty="0" smtClean="0">
                <a:latin typeface="Garamond" panose="02020404030301010803" pitchFamily="18" charset="0"/>
              </a:rPr>
              <a:t>slabiky (i morfonologická typologie)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2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Jazyky světa dle konsonantismu</a:t>
            </a:r>
            <a:endParaRPr lang="cs-CZ" b="1" dirty="0">
              <a:latin typeface="Garamond" panose="020204040303010108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" y="2276872"/>
            <a:ext cx="9058700" cy="374770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48264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Walls.info</a:t>
            </a:r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Jazyky světa dle vokalismu</a:t>
            </a:r>
            <a:endParaRPr lang="cs-CZ" b="1" dirty="0">
              <a:latin typeface="Garamond" panose="020204040303010108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2" y="2204864"/>
            <a:ext cx="8926075" cy="37065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48264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Walls.info</a:t>
            </a:r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Jazyky světa dle vokalismu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906888" cy="4708525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dirty="0" smtClean="0">
                <a:latin typeface="Garamond" panose="02020404030301010803" pitchFamily="18" charset="0"/>
              </a:rPr>
              <a:t>odle počtu vokálů :</a:t>
            </a:r>
          </a:p>
          <a:p>
            <a:pPr marL="800100" lvl="1" indent="-342900"/>
            <a:r>
              <a:rPr lang="cs-CZ" sz="2000" b="1" dirty="0">
                <a:latin typeface="Garamond" panose="02020404030301010803" pitchFamily="18" charset="0"/>
              </a:rPr>
              <a:t>t</a:t>
            </a:r>
            <a:r>
              <a:rPr lang="cs-CZ" sz="2000" b="1" dirty="0" smtClean="0">
                <a:latin typeface="Garamond" panose="02020404030301010803" pitchFamily="18" charset="0"/>
              </a:rPr>
              <a:t>říčlenný</a:t>
            </a:r>
          </a:p>
          <a:p>
            <a:pPr marL="1200150" lvl="2" indent="-342900"/>
            <a:r>
              <a:rPr lang="cs-CZ" sz="1800" b="1" dirty="0">
                <a:latin typeface="Garamond" panose="02020404030301010803" pitchFamily="18" charset="0"/>
              </a:rPr>
              <a:t>a</a:t>
            </a:r>
            <a:r>
              <a:rPr lang="cs-CZ" sz="1800" b="1" dirty="0" smtClean="0">
                <a:latin typeface="Garamond" panose="02020404030301010803" pitchFamily="18" charset="0"/>
              </a:rPr>
              <a:t>ustralské jazyky, kečuánština</a:t>
            </a:r>
          </a:p>
          <a:p>
            <a:pPr marL="800100" lvl="1" indent="-342900"/>
            <a:endParaRPr lang="cs-CZ" sz="2000" b="1" dirty="0">
              <a:latin typeface="Garamond" panose="02020404030301010803" pitchFamily="18" charset="0"/>
            </a:endParaRPr>
          </a:p>
          <a:p>
            <a:pPr marL="800100" lvl="1" indent="-342900"/>
            <a:endParaRPr lang="cs-CZ" sz="2000" b="1" dirty="0" smtClean="0">
              <a:latin typeface="Garamond" panose="02020404030301010803" pitchFamily="18" charset="0"/>
            </a:endParaRPr>
          </a:p>
          <a:p>
            <a:pPr marL="800100" lvl="1" indent="-342900"/>
            <a:endParaRPr lang="cs-CZ" sz="2000" b="1" dirty="0">
              <a:latin typeface="Garamond" panose="02020404030301010803" pitchFamily="18" charset="0"/>
            </a:endParaRPr>
          </a:p>
          <a:p>
            <a:pPr marL="800100" lvl="1" indent="-342900"/>
            <a:endParaRPr lang="cs-CZ" sz="2000" b="1" dirty="0" smtClean="0">
              <a:latin typeface="Garamond" panose="02020404030301010803" pitchFamily="18" charset="0"/>
            </a:endParaRPr>
          </a:p>
          <a:p>
            <a:pPr marL="800100" lvl="1" indent="-342900"/>
            <a:r>
              <a:rPr lang="cs-CZ" sz="2000" b="1" dirty="0">
                <a:latin typeface="Garamond" panose="02020404030301010803" pitchFamily="18" charset="0"/>
              </a:rPr>
              <a:t>č</a:t>
            </a:r>
            <a:r>
              <a:rPr lang="cs-CZ" sz="2000" b="1" dirty="0" smtClean="0">
                <a:latin typeface="Garamond" panose="02020404030301010803" pitchFamily="18" charset="0"/>
              </a:rPr>
              <a:t>tyřčlenný</a:t>
            </a:r>
          </a:p>
          <a:p>
            <a:pPr marL="1200150" lvl="2" indent="-342900"/>
            <a:r>
              <a:rPr lang="cs-CZ" sz="1600" b="1" dirty="0" err="1" smtClean="0">
                <a:latin typeface="Garamond" panose="02020404030301010803" pitchFamily="18" charset="0"/>
              </a:rPr>
              <a:t>Navajo</a:t>
            </a:r>
            <a:r>
              <a:rPr lang="cs-CZ" sz="1600" b="1" dirty="0" smtClean="0">
                <a:latin typeface="Garamond" panose="02020404030301010803" pitchFamily="18" charset="0"/>
              </a:rPr>
              <a:t>, severoamerické jazyky, </a:t>
            </a:r>
            <a:r>
              <a:rPr lang="cs-CZ" sz="1600" b="1" dirty="0" err="1" smtClean="0">
                <a:latin typeface="Garamond" panose="02020404030301010803" pitchFamily="18" charset="0"/>
              </a:rPr>
              <a:t>kvakiutština</a:t>
            </a:r>
            <a:endParaRPr lang="cs-CZ" sz="1600" b="1" dirty="0">
              <a:latin typeface="Garamond" panose="020204040303010108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2400" b="1" dirty="0" smtClean="0">
              <a:latin typeface="Garamond" panose="02020404030301010803" pitchFamily="18" charset="0"/>
            </a:endParaRPr>
          </a:p>
          <a:p>
            <a:pPr lvl="1"/>
            <a:r>
              <a:rPr lang="cs-CZ" sz="2000" b="1" dirty="0">
                <a:latin typeface="Garamond" panose="02020404030301010803" pitchFamily="18" charset="0"/>
              </a:rPr>
              <a:t>p</a:t>
            </a:r>
            <a:r>
              <a:rPr lang="cs-CZ" sz="2000" b="1" dirty="0" smtClean="0">
                <a:latin typeface="Garamond" panose="02020404030301010803" pitchFamily="18" charset="0"/>
              </a:rPr>
              <a:t>ětičlenný</a:t>
            </a:r>
          </a:p>
          <a:p>
            <a:pPr lvl="2"/>
            <a:r>
              <a:rPr lang="cs-CZ" sz="1600" b="1" dirty="0">
                <a:latin typeface="Garamond" panose="02020404030301010803" pitchFamily="18" charset="0"/>
              </a:rPr>
              <a:t>l</a:t>
            </a:r>
            <a:r>
              <a:rPr lang="cs-CZ" sz="1600" b="1" dirty="0" smtClean="0">
                <a:latin typeface="Garamond" panose="02020404030301010803" pitchFamily="18" charset="0"/>
              </a:rPr>
              <a:t>atina, španělština, svahilština, ruština</a:t>
            </a:r>
            <a:endParaRPr lang="cs-CZ" sz="1600" b="1" dirty="0">
              <a:latin typeface="Garamond" panose="020204040303010108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55" y="2558702"/>
            <a:ext cx="1860406" cy="13990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02" y="4966357"/>
            <a:ext cx="4625618" cy="15760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774" y="3075075"/>
            <a:ext cx="3858725" cy="14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Garamond" panose="02020404030301010803" pitchFamily="18" charset="0"/>
              </a:rPr>
              <a:t>Jazyky světa dle vokalismu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odle počtu vokálů :</a:t>
            </a:r>
          </a:p>
          <a:p>
            <a:pPr marL="800100" lvl="1" indent="-342900"/>
            <a:r>
              <a:rPr lang="cs-CZ" b="1" dirty="0">
                <a:latin typeface="Garamond" panose="02020404030301010803" pitchFamily="18" charset="0"/>
              </a:rPr>
              <a:t>š</a:t>
            </a:r>
            <a:r>
              <a:rPr lang="cs-CZ" b="1" dirty="0" smtClean="0">
                <a:latin typeface="Garamond" panose="02020404030301010803" pitchFamily="18" charset="0"/>
              </a:rPr>
              <a:t>estičlenný</a:t>
            </a:r>
          </a:p>
          <a:p>
            <a:pPr marL="1200150" lvl="2" indent="-342900"/>
            <a:r>
              <a:rPr lang="cs-CZ" b="1" dirty="0">
                <a:latin typeface="Garamond" panose="02020404030301010803" pitchFamily="18" charset="0"/>
              </a:rPr>
              <a:t>p</a:t>
            </a:r>
            <a:r>
              <a:rPr lang="cs-CZ" b="1" dirty="0" smtClean="0">
                <a:latin typeface="Garamond" panose="02020404030301010803" pitchFamily="18" charset="0"/>
              </a:rPr>
              <a:t>olština, čukotština, litevština, perština</a:t>
            </a:r>
          </a:p>
          <a:p>
            <a:pPr marL="1200150" lvl="2" indent="-342900"/>
            <a:endParaRPr lang="cs-CZ" b="1" dirty="0">
              <a:latin typeface="Garamond" panose="02020404030301010803" pitchFamily="18" charset="0"/>
            </a:endParaRPr>
          </a:p>
          <a:p>
            <a:pPr marL="800100" lvl="1" indent="-342900"/>
            <a:endParaRPr lang="cs-CZ" b="1" dirty="0" smtClean="0">
              <a:latin typeface="Garamond" panose="02020404030301010803" pitchFamily="18" charset="0"/>
            </a:endParaRPr>
          </a:p>
          <a:p>
            <a:pPr marL="800100" lvl="1" indent="-342900"/>
            <a:endParaRPr lang="cs-CZ" b="1" dirty="0">
              <a:latin typeface="Garamond" panose="02020404030301010803" pitchFamily="18" charset="0"/>
            </a:endParaRPr>
          </a:p>
          <a:p>
            <a:pPr marL="800100" lvl="1" indent="-342900"/>
            <a:endParaRPr lang="cs-CZ" b="1" dirty="0" smtClean="0">
              <a:latin typeface="Garamond" panose="02020404030301010803" pitchFamily="18" charset="0"/>
            </a:endParaRPr>
          </a:p>
          <a:p>
            <a:pPr marL="800100" lvl="1" indent="-342900"/>
            <a:r>
              <a:rPr lang="cs-CZ" b="1" dirty="0" smtClean="0">
                <a:latin typeface="Garamond" panose="02020404030301010803" pitchFamily="18" charset="0"/>
              </a:rPr>
              <a:t>sedmičlenný</a:t>
            </a:r>
          </a:p>
          <a:p>
            <a:pPr marL="1200150" lvl="2" indent="-342900"/>
            <a:r>
              <a:rPr lang="cs-CZ" b="1" dirty="0">
                <a:latin typeface="Garamond" panose="02020404030301010803" pitchFamily="18" charset="0"/>
              </a:rPr>
              <a:t>italština, bengálština, </a:t>
            </a:r>
            <a:r>
              <a:rPr lang="cs-CZ" b="1" dirty="0" smtClean="0">
                <a:latin typeface="Garamond" panose="02020404030301010803" pitchFamily="18" charset="0"/>
              </a:rPr>
              <a:t>katalánština, albánština, mongolština</a:t>
            </a:r>
            <a:endParaRPr lang="cs-CZ" b="1" dirty="0">
              <a:latin typeface="Garamond" panose="02020404030301010803" pitchFamily="18" charset="0"/>
            </a:endParaRPr>
          </a:p>
          <a:p>
            <a:pPr marL="1200150" lvl="2" indent="-342900"/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b="1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cs-CZ" b="1" dirty="0">
              <a:latin typeface="Garamond" panose="020204040303010108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2901830"/>
            <a:ext cx="4232720" cy="13681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315" y="2901830"/>
            <a:ext cx="2000855" cy="136815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3" y="5373216"/>
            <a:ext cx="1872208" cy="134757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125" y="5363907"/>
            <a:ext cx="1944708" cy="1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latin typeface="Garamond" panose="02020404030301010803" pitchFamily="18" charset="0"/>
              </a:rPr>
              <a:t>Jazyky světa dle vokalismu</a:t>
            </a:r>
            <a:endParaRPr lang="cs-CZ" sz="4000" b="1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dirty="0" smtClean="0">
                <a:latin typeface="Garamond" panose="02020404030301010803" pitchFamily="18" charset="0"/>
              </a:rPr>
              <a:t>odle počtu vokálů :</a:t>
            </a:r>
          </a:p>
          <a:p>
            <a:pPr marL="800100" lvl="1" indent="-342900"/>
            <a:r>
              <a:rPr lang="cs-CZ" sz="2000" b="1" dirty="0">
                <a:latin typeface="Garamond" panose="02020404030301010803" pitchFamily="18" charset="0"/>
              </a:rPr>
              <a:t>o</a:t>
            </a:r>
            <a:r>
              <a:rPr lang="cs-CZ" sz="2000" b="1" dirty="0" smtClean="0">
                <a:latin typeface="Garamond" panose="02020404030301010803" pitchFamily="18" charset="0"/>
              </a:rPr>
              <a:t>smičlenný</a:t>
            </a:r>
          </a:p>
          <a:p>
            <a:pPr marL="1200150" lvl="2" indent="-342900"/>
            <a:r>
              <a:rPr lang="cs-CZ" sz="1600" b="1" dirty="0" smtClean="0">
                <a:latin typeface="Garamond" panose="02020404030301010803" pitchFamily="18" charset="0"/>
              </a:rPr>
              <a:t>turečtina</a:t>
            </a:r>
          </a:p>
          <a:p>
            <a:pPr marL="800100" lvl="1" indent="-342900"/>
            <a:endParaRPr lang="cs-CZ" sz="2000" b="1" dirty="0">
              <a:latin typeface="Garamond" panose="02020404030301010803" pitchFamily="18" charset="0"/>
            </a:endParaRPr>
          </a:p>
          <a:p>
            <a:pPr marL="800100" lvl="1" indent="-342900"/>
            <a:endParaRPr lang="cs-CZ" sz="2000" b="1" dirty="0" smtClean="0">
              <a:latin typeface="Garamond" panose="02020404030301010803" pitchFamily="18" charset="0"/>
            </a:endParaRPr>
          </a:p>
          <a:p>
            <a:pPr marL="800100" lvl="1" indent="-342900"/>
            <a:endParaRPr lang="cs-CZ" sz="2000" b="1" dirty="0">
              <a:latin typeface="Garamond" panose="02020404030301010803" pitchFamily="18" charset="0"/>
            </a:endParaRPr>
          </a:p>
          <a:p>
            <a:pPr marL="800100" lvl="1" indent="-342900"/>
            <a:endParaRPr lang="cs-CZ" sz="2000" b="1" dirty="0" smtClean="0">
              <a:latin typeface="Garamond" panose="02020404030301010803" pitchFamily="18" charset="0"/>
            </a:endParaRPr>
          </a:p>
          <a:p>
            <a:pPr marL="800100" lvl="1" indent="-342900"/>
            <a:r>
              <a:rPr lang="cs-CZ" sz="2000" b="1" dirty="0" smtClean="0">
                <a:latin typeface="Garamond" panose="02020404030301010803" pitchFamily="18" charset="0"/>
              </a:rPr>
              <a:t>devítičlenný</a:t>
            </a:r>
          </a:p>
          <a:p>
            <a:pPr marL="1200150" lvl="2"/>
            <a:r>
              <a:rPr lang="cs-CZ" b="1" dirty="0" smtClean="0">
                <a:latin typeface="Garamond" panose="02020404030301010803" pitchFamily="18" charset="0"/>
              </a:rPr>
              <a:t>laoština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2400" b="1" dirty="0" smtClean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latin typeface="Garamond" panose="02020404030301010803" pitchFamily="18" charset="0"/>
              </a:rPr>
              <a:t>v</a:t>
            </a:r>
            <a:r>
              <a:rPr lang="cs-CZ" sz="2000" b="1" dirty="0" smtClean="0">
                <a:latin typeface="Garamond" panose="02020404030301010803" pitchFamily="18" charset="0"/>
              </a:rPr>
              <a:t>íce než devítičlenný</a:t>
            </a:r>
          </a:p>
          <a:p>
            <a:pPr lvl="2"/>
            <a:r>
              <a:rPr lang="cs-CZ" sz="1600" b="1" dirty="0" smtClean="0">
                <a:latin typeface="Garamond" panose="02020404030301010803" pitchFamily="18" charset="0"/>
              </a:rPr>
              <a:t>francouzština</a:t>
            </a:r>
            <a:endParaRPr lang="cs-CZ" sz="1600" b="1" dirty="0">
              <a:latin typeface="Garamond" panose="020204040303010108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53" y="2708920"/>
            <a:ext cx="1821565" cy="13681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941168"/>
            <a:ext cx="1800198" cy="14828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928257"/>
            <a:ext cx="2561283" cy="186984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72944" y="6016337"/>
            <a:ext cx="297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latin typeface="Garamond" panose="02020404030301010803" pitchFamily="18" charset="0"/>
              </a:rPr>
              <a:t>Zimmer</a:t>
            </a:r>
            <a:r>
              <a:rPr lang="cs-CZ" sz="1600" b="1" dirty="0">
                <a:latin typeface="Garamond" panose="02020404030301010803" pitchFamily="18" charset="0"/>
              </a:rPr>
              <a:t> &amp; </a:t>
            </a:r>
            <a:r>
              <a:rPr lang="cs-CZ" sz="1600" b="1" dirty="0" err="1">
                <a:latin typeface="Garamond" panose="02020404030301010803" pitchFamily="18" charset="0"/>
              </a:rPr>
              <a:t>Orgun</a:t>
            </a:r>
            <a:r>
              <a:rPr lang="cs-CZ" sz="1600" b="1" dirty="0">
                <a:latin typeface="Garamond" panose="02020404030301010803" pitchFamily="18" charset="0"/>
              </a:rPr>
              <a:t> (1999:155)</a:t>
            </a:r>
            <a:endParaRPr lang="cs-CZ" sz="1600" b="1" dirty="0" smtClean="0">
              <a:latin typeface="Garamond" panose="02020404030301010803" pitchFamily="18" charset="0"/>
            </a:endParaRPr>
          </a:p>
          <a:p>
            <a:r>
              <a:rPr lang="cs-CZ" sz="1600" b="1" dirty="0" err="1" smtClean="0">
                <a:latin typeface="Garamond" panose="02020404030301010803" pitchFamily="18" charset="0"/>
              </a:rPr>
              <a:t>Fougeron</a:t>
            </a:r>
            <a:r>
              <a:rPr lang="cs-CZ" sz="1600" b="1" dirty="0" smtClean="0">
                <a:latin typeface="Garamond" panose="02020404030301010803" pitchFamily="18" charset="0"/>
              </a:rPr>
              <a:t> </a:t>
            </a:r>
            <a:r>
              <a:rPr lang="cs-CZ" sz="1600" b="1" dirty="0">
                <a:latin typeface="Garamond" panose="02020404030301010803" pitchFamily="18" charset="0"/>
              </a:rPr>
              <a:t>&amp; Smith (1993:73)</a:t>
            </a:r>
          </a:p>
        </p:txBody>
      </p:sp>
    </p:spTree>
    <p:extLst>
      <p:ext uri="{BB962C8B-B14F-4D97-AF65-F5344CB8AC3E}">
        <p14:creationId xmlns:p14="http://schemas.microsoft.com/office/powerpoint/2010/main" val="20067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Garamond" panose="02020404030301010803" pitchFamily="18" charset="0"/>
              </a:rPr>
              <a:t>Segmentální VS suprasegmentální rysy</a:t>
            </a:r>
            <a:endParaRPr lang="cs-CZ" sz="36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s</a:t>
            </a:r>
            <a:r>
              <a:rPr lang="cs-CZ" b="1" dirty="0" smtClean="0">
                <a:latin typeface="Garamond" panose="02020404030301010803" pitchFamily="18" charset="0"/>
              </a:rPr>
              <a:t>egmentální - nositelem je foném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distinktivní rysy – vlastnosti, které mohou tvořit opozice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vokalické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konsonantické</a:t>
            </a:r>
          </a:p>
          <a:p>
            <a:r>
              <a:rPr lang="cs-CZ" b="1" dirty="0">
                <a:latin typeface="Garamond" panose="02020404030301010803" pitchFamily="18" charset="0"/>
              </a:rPr>
              <a:t>s</a:t>
            </a:r>
            <a:r>
              <a:rPr lang="cs-CZ" b="1" dirty="0" smtClean="0">
                <a:latin typeface="Garamond" panose="02020404030301010803" pitchFamily="18" charset="0"/>
              </a:rPr>
              <a:t>uprasegmentální – nositelem je obvykle slabika – vokál</a:t>
            </a:r>
          </a:p>
          <a:p>
            <a:pPr lvl="1"/>
            <a:r>
              <a:rPr lang="cs-CZ" b="1" dirty="0" smtClean="0">
                <a:latin typeface="Garamond" panose="02020404030301010803" pitchFamily="18" charset="0"/>
              </a:rPr>
              <a:t>kvantita </a:t>
            </a:r>
            <a:r>
              <a:rPr lang="cs-CZ" b="1" dirty="0">
                <a:latin typeface="Garamond" panose="02020404030301010803" pitchFamily="18" charset="0"/>
              </a:rPr>
              <a:t>– fonologicky relevantní jen v některých jazycích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přízvuk</a:t>
            </a:r>
          </a:p>
          <a:p>
            <a:pPr lvl="1"/>
            <a:r>
              <a:rPr lang="cs-CZ" b="1" dirty="0">
                <a:latin typeface="Garamond" panose="02020404030301010803" pitchFamily="18" charset="0"/>
              </a:rPr>
              <a:t>intonace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699</Words>
  <Application>Microsoft Office PowerPoint</Application>
  <PresentationFormat>Předvádění na obrazovce (4:3)</PresentationFormat>
  <Paragraphs>177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OJ305 Typologie jazyků</vt:lpstr>
      <vt:lpstr>Fonologická typologie</vt:lpstr>
      <vt:lpstr>Fonologická typologie</vt:lpstr>
      <vt:lpstr>Jazyky světa dle konsonantismu</vt:lpstr>
      <vt:lpstr>Jazyky světa dle vokalismu</vt:lpstr>
      <vt:lpstr>Jazyky světa dle vokalismu</vt:lpstr>
      <vt:lpstr>Jazyky světa dle vokalismu</vt:lpstr>
      <vt:lpstr>Jazyky světa dle vokalismu</vt:lpstr>
      <vt:lpstr>Segmentální VS suprasegmentální rysy</vt:lpstr>
      <vt:lpstr>Suprasegmentální jevy - prozódie</vt:lpstr>
      <vt:lpstr>Pevný X pohyblivý přízvuk slovní přízvuk, větný přízvuk</vt:lpstr>
      <vt:lpstr>Pevný X pohyblivý přízvuk</vt:lpstr>
      <vt:lpstr>Tónové X netónové jazyky</vt:lpstr>
      <vt:lpstr>Přízvuk a intonace - Erhart</vt:lpstr>
      <vt:lpstr>Fonologická  a morfonologická charakteristika češtiny</vt:lpstr>
      <vt:lpstr>Fonologická a morfonologická charakteristika češtiny</vt:lpstr>
      <vt:lpstr>Tónová charakteristika jazyka – mandarinská čínština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OJ305 Typologie jazyků</dc:title>
  <dc:creator>Blanka Čapková</dc:creator>
  <cp:lastModifiedBy>Blanka Čapková</cp:lastModifiedBy>
  <cp:revision>42</cp:revision>
  <cp:lastPrinted>2016-03-14T11:20:15Z</cp:lastPrinted>
  <dcterms:created xsi:type="dcterms:W3CDTF">2016-03-04T07:54:00Z</dcterms:created>
  <dcterms:modified xsi:type="dcterms:W3CDTF">2016-03-16T09:16:33Z</dcterms:modified>
</cp:coreProperties>
</file>