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57" r:id="rId6"/>
    <p:sldId id="267" r:id="rId7"/>
    <p:sldId id="268" r:id="rId8"/>
    <p:sldId id="261" r:id="rId9"/>
    <p:sldId id="262" r:id="rId10"/>
    <p:sldId id="263" r:id="rId11"/>
    <p:sldId id="266" r:id="rId12"/>
    <p:sldId id="264" r:id="rId13"/>
    <p:sldId id="269" r:id="rId14"/>
    <p:sldId id="271" r:id="rId15"/>
    <p:sldId id="270" r:id="rId16"/>
    <p:sldId id="272" r:id="rId17"/>
    <p:sldId id="273" r:id="rId18"/>
    <p:sldId id="274" r:id="rId19"/>
    <p:sldId id="265" r:id="rId20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015" autoAdjust="0"/>
  </p:normalViewPr>
  <p:slideViewPr>
    <p:cSldViewPr>
      <p:cViewPr>
        <p:scale>
          <a:sx n="100" d="100"/>
          <a:sy n="100" d="100"/>
        </p:scale>
        <p:origin x="-194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4FEA0-342C-479B-AE7E-09B8ADA98C6F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A6B8A-CC82-4779-8B7B-E51FD25B86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594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A6B8A-CC82-4779-8B7B-E51FD25B86F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2579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A6B8A-CC82-4779-8B7B-E51FD25B86F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7532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A6B8A-CC82-4779-8B7B-E51FD25B86F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0806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A6B8A-CC82-4779-8B7B-E51FD25B86F2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8784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A6B8A-CC82-4779-8B7B-E51FD25B86F2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8784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A6B8A-CC82-4779-8B7B-E51FD25B86F2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8784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A6B8A-CC82-4779-8B7B-E51FD25B86F2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8784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A6B8A-CC82-4779-8B7B-E51FD25B86F2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8784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A6B8A-CC82-4779-8B7B-E51FD25B86F2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8784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A6B8A-CC82-4779-8B7B-E51FD25B86F2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8784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A6B8A-CC82-4779-8B7B-E51FD25B86F2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896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A6B8A-CC82-4779-8B7B-E51FD25B86F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726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A6B8A-CC82-4779-8B7B-E51FD25B86F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946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A6B8A-CC82-4779-8B7B-E51FD25B86F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705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A6B8A-CC82-4779-8B7B-E51FD25B86F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034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A6B8A-CC82-4779-8B7B-E51FD25B86F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387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A6B8A-CC82-4779-8B7B-E51FD25B86F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237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A6B8A-CC82-4779-8B7B-E51FD25B86F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7434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A6B8A-CC82-4779-8B7B-E51FD25B86F2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566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420C-B50A-41C4-ADE3-1DC0EE6491F4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CC54-2A63-4FB7-959D-35861CA2D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589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420C-B50A-41C4-ADE3-1DC0EE6491F4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CC54-2A63-4FB7-959D-35861CA2D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53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420C-B50A-41C4-ADE3-1DC0EE6491F4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CC54-2A63-4FB7-959D-35861CA2D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156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420C-B50A-41C4-ADE3-1DC0EE6491F4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CC54-2A63-4FB7-959D-35861CA2D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211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420C-B50A-41C4-ADE3-1DC0EE6491F4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CC54-2A63-4FB7-959D-35861CA2D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192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420C-B50A-41C4-ADE3-1DC0EE6491F4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CC54-2A63-4FB7-959D-35861CA2D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89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420C-B50A-41C4-ADE3-1DC0EE6491F4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CC54-2A63-4FB7-959D-35861CA2D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18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420C-B50A-41C4-ADE3-1DC0EE6491F4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CC54-2A63-4FB7-959D-35861CA2D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78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420C-B50A-41C4-ADE3-1DC0EE6491F4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CC54-2A63-4FB7-959D-35861CA2D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17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420C-B50A-41C4-ADE3-1DC0EE6491F4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CC54-2A63-4FB7-959D-35861CA2D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819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5420C-B50A-41C4-ADE3-1DC0EE6491F4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3CC54-2A63-4FB7-959D-35861CA2D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213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5420C-B50A-41C4-ADE3-1DC0EE6491F4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3CC54-2A63-4FB7-959D-35861CA2DB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7150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OJ305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TYPOLOGIE JAZYKŮ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MORFOLOGICKÁ KLASIFIKACE</a:t>
            </a:r>
          </a:p>
          <a:p>
            <a:r>
              <a:rPr lang="cs-C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SKALIČKOVA TYPOLOGIE</a:t>
            </a:r>
            <a:endParaRPr lang="cs-CZ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87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Skaličkova typologie (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Elšík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konstrukt, kombinace typů, příznivost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onstrukt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 je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konstrukt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ideální extrém 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jen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metodologickou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hodnotu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 stojí mimo universum existujících jazyků, není dosažitelný žádným reálným / realizovaným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jazykem</a:t>
            </a:r>
          </a:p>
          <a:p>
            <a:pPr lvl="1"/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některé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konstrukty (zvl. aglutinace a izolace) jsou realizovány do větší míry než jiné (zvl. introflexe a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polysynteze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říznivost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 sestává z kombinace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vzájemně příznivých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jazykových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rysů</a:t>
            </a:r>
          </a:p>
          <a:p>
            <a:pPr marL="400050"/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ombinace typů</a:t>
            </a:r>
          </a:p>
          <a:p>
            <a:pPr marL="800100"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míšení jazykových typů umožňuje výstavbu vlastního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jazykového systému</a:t>
            </a:r>
          </a:p>
          <a:p>
            <a:pPr marL="800100" lvl="1"/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každý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jazyk je specifickou kombinací různých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typů</a:t>
            </a:r>
          </a:p>
          <a:p>
            <a:pPr marL="800100" lvl="1"/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typologický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 je připsání dominantního a ostatních přítomných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typů</a:t>
            </a:r>
          </a:p>
          <a:p>
            <a:pPr marL="800100" lvl="1"/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některé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kombinace typů jsou pravděpodobnější než jiné</a:t>
            </a:r>
          </a:p>
        </p:txBody>
      </p:sp>
    </p:spTree>
    <p:extLst>
      <p:ext uri="{BB962C8B-B14F-4D97-AF65-F5344CB8AC3E}">
        <p14:creationId xmlns:p14="http://schemas.microsoft.com/office/powerpoint/2010/main" val="81185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Skaličkova typologie (</a:t>
            </a:r>
            <a:r>
              <a:rPr lang="cs-CZ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Elšík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jazykové typy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5040560"/>
          </a:xfrm>
        </p:spPr>
        <p:txBody>
          <a:bodyPr>
            <a:noAutofit/>
          </a:bodyPr>
          <a:lstStyle/>
          <a:p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glutinační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konstrukt [= aglutinace] – navazuje na aglutinační typ klasické typologie </a:t>
            </a: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lexivní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konstrukt [= flexe] – navazuje na flexivní typ klasické typologie </a:t>
            </a: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zolační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konstrukt [= izolace] – navazuje na izolační/analytický typ klasické typologie </a:t>
            </a: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ntroflexivní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konstrukt [= introflexe] – Skaličkova inovace, marginální </a:t>
            </a: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olysyntetický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konstrukt [= </a:t>
            </a:r>
            <a:r>
              <a:rPr 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polysynteze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– Skaličkova inovace; neodpovídá ani klasickému </a:t>
            </a:r>
            <a:r>
              <a:rPr 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inkorporativnímu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typu, ani </a:t>
            </a:r>
            <a:r>
              <a:rPr 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polysyntezi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jiných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koncepcích</a:t>
            </a:r>
          </a:p>
          <a:p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rgativní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konstrukt [= </a:t>
            </a:r>
            <a:r>
              <a:rPr 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ergativita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– Skaličkova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pozdní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inovace, nejasný status v rámci celé koncepce</a:t>
            </a:r>
          </a:p>
        </p:txBody>
      </p:sp>
    </p:spTree>
    <p:extLst>
      <p:ext uri="{BB962C8B-B14F-4D97-AF65-F5344CB8AC3E}">
        <p14:creationId xmlns:p14="http://schemas.microsoft.com/office/powerpoint/2010/main" val="227695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PRAŽSKÁ TYPOLOGIE (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Elšík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Vladimír SKALIČKA (1909 – 1991) – tvůrce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Petr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SGALL (*1926) – významné modifikace a propagace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912" y="2132856"/>
            <a:ext cx="7972202" cy="267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89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SKALIČKOVA TYPOLOGIE</a:t>
            </a:r>
            <a:b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ISOLAČNÍ TYP – izoluje slova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sz="35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cs-CZ" sz="3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5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5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</a:t>
            </a:r>
            <a:r>
              <a:rPr lang="cs-CZ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5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père</a:t>
            </a:r>
            <a:r>
              <a:rPr lang="cs-CZ" sz="3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cs-CZ" sz="35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nepoužívá afixy, tvar slov neměnný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ětná konstrukce, gramatické vztahy a kategorie vyjádřeny tvořena slovosledem a funkčními slovy - mnoho předložek, ,,pomocná slovesa´´, …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edostatek vyjádření gram.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ísla a rodu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vyjadřování určitosti samostatným členem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endence k jednoslabičnosti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etvoří kompozita a nederivuje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afixací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ejasná hranice mezi slovními druhy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ení gramatická shoda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častá lexikální homonymie a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polysémie</a:t>
            </a: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58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SKALIČKOVA TYPOLOGIE</a:t>
            </a:r>
            <a:b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AGLUTINAČNÍ TYP -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přikližující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4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A-na-</a:t>
            </a:r>
            <a:r>
              <a:rPr lang="cs-CZ" sz="4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mw</a:t>
            </a:r>
            <a:r>
              <a:rPr lang="cs-CZ" sz="4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-ona.</a:t>
            </a:r>
          </a:p>
          <a:p>
            <a:pPr marL="0" indent="0" algn="ctr">
              <a:buNone/>
            </a:pPr>
            <a:r>
              <a:rPr lang="cs-CZ" sz="4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Hakuna</a:t>
            </a:r>
            <a:r>
              <a:rPr lang="cs-CZ" sz="4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matata</a:t>
            </a:r>
            <a:r>
              <a:rPr lang="cs-CZ" sz="4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4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flexe i derivace probíhá zejména prostřednictvím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afixace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také posesivita, člen…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mnoho monofunkčních afixů – řetězení afixů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bohatá ale pravidelná konjugace a deklinace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alý počet předložek a záložek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erozeznává gramatický rod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fix obvykle charakter sylabický charakter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oměrně málo četné hláskové alternace – kromě výrazné vokalické harmonie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elmi nízká míra homonymie</a:t>
            </a: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10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SKALIČKOVA TYPOLOGIE</a:t>
            </a:r>
            <a:b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FLEXIVNÍ TYP - ohýbací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Domina-Ø </a:t>
            </a:r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lauda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-t </a:t>
            </a:r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-os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hromadění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výzmanů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 jedné části slova – jedna koncovka vyjadřuje více gram. kategorií - fúze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bohatá konjugace a deklinace – existence deklinačních a konjugačních tříd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ysoká míra homonymie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ram. afixy neslabičné povahy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ozeznává rod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ramatická shoda – poměrně volný slovosled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ožný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supletivismus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54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SKALIČKOVA TYPOLOGIE</a:t>
            </a:r>
            <a:b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INTROFLEXIVNÍ TYP – vnitřně ohýbací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Kataba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Yaktubu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(k-t-b)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podobný flexivnímu, často považován za podtyp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umulace významů v kořeni slova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lexe probíhá prostřednictvím změny uvnitř kořene slova – převážně vokálu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některé vlastnosti flexivního typu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olný slovosled</a:t>
            </a: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47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SKALIČKOVA TYPOLOGIE</a:t>
            </a:r>
            <a:b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POLYSYNTETICKÝ TYP - skládající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cs-CZ" sz="28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-pʻiao</a:t>
            </a:r>
            <a:r>
              <a:rPr lang="cs-CZ" sz="28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-čʻu</a:t>
            </a:r>
            <a:r>
              <a:rPr lang="cs-CZ" sz="28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    			</a:t>
            </a: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ní – nika - </a:t>
            </a:r>
            <a:r>
              <a:rPr 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</a:t>
            </a:r>
            <a:endParaRPr lang="cs-CZ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odlišné pojetí od jiných koncepcí, často podtyp aglutinačního typu</a:t>
            </a:r>
          </a:p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kompozita – celkově vyšším míra syntéze</a:t>
            </a:r>
          </a:p>
          <a:p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syntéza dosažena jenom sémanticky</a:t>
            </a:r>
          </a:p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není deklinace ani konjugace – absence morfologie</a:t>
            </a:r>
          </a:p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nerozeznává slovní druhy</a:t>
            </a:r>
          </a:p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závazný slovosled</a:t>
            </a:r>
          </a:p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vysoká míra homonymie</a:t>
            </a:r>
          </a:p>
          <a:p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eexistuje protiklad 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sémém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gramém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formém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evidentně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negramatický </a:t>
            </a:r>
            <a:endParaRPr lang="cs-CZ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58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SKALIČKOVA TYPOLOGIE</a:t>
            </a:r>
            <a:b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ČEŠTINA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ISOLACE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udu nosit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AGLUTINACE</a:t>
            </a:r>
          </a:p>
          <a:p>
            <a:pPr lvl="1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ne–do–vy-orám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FLEXE</a:t>
            </a:r>
          </a:p>
          <a:p>
            <a:pPr lvl="1"/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INTROFLEXE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řítel - přátel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POLYSYNTHÉSE</a:t>
            </a:r>
          </a:p>
          <a:p>
            <a:pPr lvl="1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maloměsto</a:t>
            </a: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66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PRAŽSKÁ TYPOLOGIE – kritika (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Elšík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Vladimír SKALIČKA (1909 – 1991) – tvůrce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Petr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SGALL (*1926) – významné modifikace a propagace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r>
              <a:rPr lang="nl-N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zvl. Haspelmath 1996: 514; Plank 1998; Song 2001: </a:t>
            </a:r>
            <a:r>
              <a:rPr lang="nl-N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350–355</a:t>
            </a:r>
            <a:endParaRPr lang="cs-C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PROBLÉM EMPIRICKÉ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BÁZE</a:t>
            </a:r>
          </a:p>
          <a:p>
            <a:pPr lvl="1"/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typy definovány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seznamem vlastností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-jak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tyto seznamy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vznikaly?</a:t>
            </a:r>
          </a:p>
          <a:p>
            <a:pPr lvl="1"/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typy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pouhé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zobecnění z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implicitních a nesystematických pozorování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často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cs-CZ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souvyskytů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rysů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skutečných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jazycích</a:t>
            </a:r>
          </a:p>
          <a:p>
            <a:pPr lvl="1"/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Skaličkův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typologický vzorek zcela jistě nebyl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reprezentativní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PROBLÉM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TESTOVATELNOSTI</a:t>
            </a:r>
          </a:p>
          <a:p>
            <a:pPr lvl="1"/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Skaličkův deduktivní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přístup k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typologii - ideální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konstrukty nejsou testovatelné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hypotézy</a:t>
            </a:r>
          </a:p>
          <a:p>
            <a:pPr lvl="1"/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např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 odlišit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kombinace jazykových rysů realizujících určitý typ–konstrukt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materiálových kombinací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rysů různých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typů–konstruktů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PROBLÉM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MOTIVACE</a:t>
            </a:r>
          </a:p>
          <a:p>
            <a:pPr lvl="1"/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PJT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jen zřídka zabývá motivacemi pro vztah příznivosti mezi jazykovými vlastnostmi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jaký je charakter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vztahu příznivosti ve sféře ideálního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konstruktu?</a:t>
            </a:r>
          </a:p>
          <a:p>
            <a:pPr lvl="1"/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obecnější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kritika holistické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typologie - morfologické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charakteristiky považované za jádro distinkce mezi flexí a aglutinací – totiž: a) kumulace/</a:t>
            </a:r>
            <a:r>
              <a:rPr 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separativnost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b) </a:t>
            </a:r>
            <a:r>
              <a:rPr 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morfemické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alternace a c) gramatická synonymie – vzájemně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nekoreluj</a:t>
            </a:r>
          </a:p>
          <a:p>
            <a:pPr marL="0" indent="0">
              <a:buNone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02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Analytické VS syntetické jazyky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(-0)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plác-á student-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ům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totáln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-í blbost-i.</a:t>
            </a:r>
          </a:p>
          <a:p>
            <a:pPr lvl="1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Bud-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pracova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-t na zahrad-ě.</a:t>
            </a:r>
          </a:p>
          <a:p>
            <a:pPr lvl="1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Seděl-i v hospod-ě a pil-i ALE.</a:t>
            </a:r>
          </a:p>
          <a:p>
            <a:pPr lvl="1"/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work-ing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USA.</a:t>
            </a:r>
          </a:p>
          <a:p>
            <a:pPr lvl="1"/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talk-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sort-s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nonsense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405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Analytické VS syntetické jazyky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457200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göra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middag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457200"/>
            <a:r>
              <a:rPr lang="az-Cyrl-A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az-Cyrl-A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сидел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az-Cyrl-A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az-Cyrl-A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az-Cyrl-A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стол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az-Cyrl-A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457200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11 nous 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somme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arrivé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Napoli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457200"/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Mēs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brauk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-sim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tautasdziesmu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festivālu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457200"/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agyunk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moziban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457200"/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Chcia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-ł-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ładn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-ą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dziewczyn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-ę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mieć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879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Analytické VS syntetické jazyky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nalytické jazyky – gramatické vztahy a kategorie vyjadřovány samostatnými prostředky nebo slovosledem</a:t>
            </a:r>
          </a:p>
          <a:p>
            <a:pPr lvl="1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vietnamština, barmština, angličtina, francouzština, švédština…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yntetické jazyky – gramatické vztahy a kategorie vyjadřovány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pomocí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afixů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slově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lexikální, tak gramatický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význam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většina slovanských j., latina, klasická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řečtina…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57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Analytické jazyky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analytický j. ≃ izolační/izolující j. ≃ amorfní j.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pracuje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pouze s volnými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morfémy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nepoužívá skloňování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či časování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slov, forma slova zůstává stejná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gramatické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funkce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vyjádřeny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pomocí slovosledu a tzv. funkčních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slov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46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Syntetické jazyky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syntetické j.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≃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afigující</a:t>
            </a:r>
            <a:endParaRPr lang="cs-CZ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žívání afixů</a:t>
            </a:r>
          </a:p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rozvinutá flexe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deklinace a konjugace</a:t>
            </a:r>
          </a:p>
          <a:p>
            <a:pPr lvl="1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flektivní/ flexivní – hindština, irština, bosenština</a:t>
            </a:r>
          </a:p>
          <a:p>
            <a:pPr lvl="1"/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ntroflektivní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introflexivní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arabština, hebrejština</a:t>
            </a:r>
          </a:p>
          <a:p>
            <a:pPr lvl="1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aglutinační/ aglutinující – maďarština, japonština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olysyntetické -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grónština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77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Klasická typologie 19. stol.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tx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Humboldt, bratři </a:t>
            </a:r>
            <a:r>
              <a:rPr lang="cs-CZ" sz="2700" b="1" dirty="0" err="1">
                <a:solidFill>
                  <a:schemeClr val="tx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Schleglelové</a:t>
            </a:r>
            <a:r>
              <a:rPr lang="cs-CZ" sz="2700" b="1" dirty="0">
                <a:solidFill>
                  <a:schemeClr val="tx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700" b="1" dirty="0" err="1">
                <a:solidFill>
                  <a:schemeClr val="tx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Gabelentz</a:t>
            </a:r>
            <a:r>
              <a:rPr lang="cs-CZ" sz="2700" b="1" dirty="0">
                <a:solidFill>
                  <a:schemeClr val="tx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700" b="1" dirty="0" err="1" smtClean="0">
                <a:solidFill>
                  <a:schemeClr val="tx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Schleicher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jazyky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organické – flektivní X jazyky sterilní – bez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azyky syntetické X jazyky analytické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tři typy jazyků – jazyky bez gramatické struktury, jazyky s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afixací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flektivní jazyky</a:t>
            </a: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spirála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"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šroubovnice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izolace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→aglutinace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flexe→</a:t>
            </a:r>
            <a:r>
              <a:rPr lang="cs-CZ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izolace</a:t>
            </a:r>
            <a:endParaRPr lang="cs-CZ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prehistorické období – jazyk se zdokonaluje, prochází stadiem izolačního 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typu,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přes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stadium aglutinačního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typu,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až k nejdokonalejšímu, kdy se stává jazykem 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flektivním</a:t>
            </a:r>
          </a:p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historické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období – jazyk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zakonzervován, zastavuje se další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přirozený vývoj a jazyk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nezadržitelně upadá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92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Skaličkova typologie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ypologie jako systém gramatiky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značována jako gramatická, ovšem postihuje i syntaktickou, fonologickou a lexikálně-sémantickou stránku jazyka</a:t>
            </a:r>
          </a:p>
          <a:p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„Typologie je nauka 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podobnostech a rozdílech mluvnic </a:t>
            </a:r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[…]. Tyto podobnosti 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rozdíly dané tisíciletým vývojem nejsou náhodné, mezi jednotlivými rysy mluvnic existují určité souvislosti. Typologie vyšetřuje také tyto souvislosti</a:t>
            </a:r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(Skalička 1951, Typ češtiny)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yp = 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„souhrn souvislostí, které dávají mluvnici jednotlivého jazyka určitý ráz</a:t>
            </a:r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(Skalička 1951, Typ češtiny)</a:t>
            </a: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90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Skaličkova typologie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vychází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zásad funkčně-strukturální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lingvistiky a klasické typologie</a:t>
            </a:r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základem jsou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diferenciace: </a:t>
            </a:r>
            <a:endParaRPr 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vertikální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séma x morfém, morfém x slovo, slovo x věta </a:t>
            </a:r>
            <a:endParaRPr lang="cs-C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horizontální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séma x séma, morfém x morfém, slovo x slovo,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např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substantivum x adjektivum, podmět x předmět 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éma -nejmenší významová jednotka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přímým vztahem k formě </a:t>
            </a:r>
            <a:endParaRPr 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morfém - nejnižší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formální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jednotka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přímým vztahem k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významu</a:t>
            </a:r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séma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nižší jednotkou než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morfém</a:t>
            </a: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čtyři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resp. pět typů jazykových konstruktů: izolační, aglutinační, flexivní,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introflexivní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polysyntetický</a:t>
            </a: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51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4698</TotalTime>
  <Words>890</Words>
  <Application>Microsoft Office PowerPoint</Application>
  <PresentationFormat>Předvádění na obrazovce (4:3)</PresentationFormat>
  <Paragraphs>194</Paragraphs>
  <Slides>19</Slides>
  <Notes>19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OJ305 TYPOLOGIE JAZYKŮ</vt:lpstr>
      <vt:lpstr>Analytické VS syntetické jazyky</vt:lpstr>
      <vt:lpstr>Analytické VS syntetické jazyky</vt:lpstr>
      <vt:lpstr>Analytické VS syntetické jazyky</vt:lpstr>
      <vt:lpstr>Analytické jazyky</vt:lpstr>
      <vt:lpstr>Syntetické jazyky</vt:lpstr>
      <vt:lpstr>Klasická typologie 19. stol. Humboldt, bratři Schleglelové, Gabelentz, Schleicher</vt:lpstr>
      <vt:lpstr>Skaličkova typologie</vt:lpstr>
      <vt:lpstr>Skaličkova typologie</vt:lpstr>
      <vt:lpstr>Skaličkova typologie (Elšík) konstrukt, kombinace typů, příznivost</vt:lpstr>
      <vt:lpstr>Skaličkova typologie (Elšík) jazykové typy</vt:lpstr>
      <vt:lpstr>PRAŽSKÁ TYPOLOGIE (Elšík) Vladimír SKALIČKA (1909 – 1991) – tvůrce  Petr SGALL (*1926) – významné modifikace a propagace</vt:lpstr>
      <vt:lpstr>SKALIČKOVA TYPOLOGIE ISOLAČNÍ TYP – izoluje slova</vt:lpstr>
      <vt:lpstr>SKALIČKOVA TYPOLOGIE AGLUTINAČNÍ TYP - přikližující</vt:lpstr>
      <vt:lpstr>SKALIČKOVA TYPOLOGIE FLEXIVNÍ TYP - ohýbací</vt:lpstr>
      <vt:lpstr>SKALIČKOVA TYPOLOGIE INTROFLEXIVNÍ TYP – vnitřně ohýbací</vt:lpstr>
      <vt:lpstr>SKALIČKOVA TYPOLOGIE POLYSYNTETICKÝ TYP - skládající</vt:lpstr>
      <vt:lpstr>SKALIČKOVA TYPOLOGIE TYP ČEŠTINA</vt:lpstr>
      <vt:lpstr>PRAŽSKÁ TYPOLOGIE – kritika (Elšík) Vladimír SKALIČKA (1909 – 1991) – tvůrce  Petr SGALL (*1926) – významné modifikace a propagace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OJ305 Typologie jazyků</dc:title>
  <dc:creator>Blanka Čapková</dc:creator>
  <cp:lastModifiedBy>Blanka Čapková</cp:lastModifiedBy>
  <cp:revision>73</cp:revision>
  <cp:lastPrinted>2016-04-18T09:20:26Z</cp:lastPrinted>
  <dcterms:created xsi:type="dcterms:W3CDTF">2016-03-04T07:54:00Z</dcterms:created>
  <dcterms:modified xsi:type="dcterms:W3CDTF">2016-04-18T13:40:35Z</dcterms:modified>
</cp:coreProperties>
</file>