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2" r:id="rId12"/>
    <p:sldId id="282" r:id="rId13"/>
    <p:sldId id="273" r:id="rId14"/>
    <p:sldId id="28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4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F52407-2662-404F-A450-F3D8E4ECCDCD}" type="datetimeFigureOut">
              <a:rPr lang="cs-CZ" smtClean="0"/>
              <a:t>15.5.2016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C75A42-70EA-42D1-A3FE-A92295416F95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Školní poradenské pracoviště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Mgr. Alice Vašáková</a:t>
            </a:r>
          </a:p>
          <a:p>
            <a:endParaRPr lang="cs-CZ" sz="2800" dirty="0"/>
          </a:p>
          <a:p>
            <a:r>
              <a:rPr lang="cs-CZ" sz="2800" dirty="0" smtClean="0"/>
              <a:t>Školní poradenství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0679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Činnost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Odvíjí se od standardních činností, které jsou dány vyhláškou</a:t>
            </a:r>
          </a:p>
          <a:p>
            <a:r>
              <a:rPr lang="cs-CZ" dirty="0"/>
              <a:t>Standardy jsou výčtem všech činností, které odborník může poskytovat-škola si z nich dle svých potřeb vybírá </a:t>
            </a:r>
            <a:r>
              <a:rPr lang="cs-CZ" dirty="0" smtClean="0"/>
              <a:t>     a </a:t>
            </a:r>
            <a:r>
              <a:rPr lang="cs-CZ" dirty="0"/>
              <a:t>upravuje je do pracovních náplní jednotlivých poradenských pracovníků</a:t>
            </a:r>
          </a:p>
          <a:p>
            <a:r>
              <a:rPr lang="cs-CZ" dirty="0" smtClean="0"/>
              <a:t>Pro žádného z poradenských pracovníků také není reálné, aby zvládal všechny činnosti uvedené ve standardech</a:t>
            </a:r>
          </a:p>
          <a:p>
            <a:r>
              <a:rPr lang="cs-CZ" dirty="0" smtClean="0"/>
              <a:t>Hlavní „brzdou“ je časové omezení a někdy i otázka odborné kompetence</a:t>
            </a:r>
          </a:p>
          <a:p>
            <a:r>
              <a:rPr lang="cs-CZ" dirty="0" smtClean="0"/>
              <a:t>Proto jsou v kvalitě poradenské práce mezi jednotlivými školami diametrální rozdíly-standard v reálu neexistuje</a:t>
            </a:r>
          </a:p>
          <a:p>
            <a:r>
              <a:rPr lang="cs-CZ" dirty="0" smtClean="0"/>
              <a:t>Aby mohly být poradenské služby efektivní, musí být koordinované a podporované vedením školy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0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Hlavní činnosti poradenských pracovníků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Výchovný poradce</a:t>
            </a:r>
          </a:p>
          <a:p>
            <a:pPr>
              <a:buFontTx/>
              <a:buChar char="-"/>
            </a:pPr>
            <a:r>
              <a:rPr lang="cs-CZ" dirty="0"/>
              <a:t>Kariérové </a:t>
            </a:r>
            <a:r>
              <a:rPr lang="cs-CZ" dirty="0" smtClean="0"/>
              <a:t>poradenství</a:t>
            </a:r>
          </a:p>
          <a:p>
            <a:pPr>
              <a:buFontTx/>
              <a:buChar char="-"/>
            </a:pPr>
            <a:r>
              <a:rPr lang="cs-CZ" dirty="0" smtClean="0"/>
              <a:t>Vyhledávání žáků, jejichž vzdělávání a vývoj vyžadují zvláštní pozornost</a:t>
            </a:r>
          </a:p>
          <a:p>
            <a:pPr>
              <a:buFontTx/>
              <a:buChar char="-"/>
            </a:pPr>
            <a:r>
              <a:rPr lang="cs-CZ" dirty="0" smtClean="0"/>
              <a:t>Spolupráce se školskými poradenskými zařízeními (ŠPZ)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Příprava a koordinace </a:t>
            </a:r>
            <a:r>
              <a:rPr lang="cs-CZ" dirty="0" smtClean="0"/>
              <a:t>péče o žáky se </a:t>
            </a:r>
            <a:r>
              <a:rPr lang="cs-CZ" dirty="0" smtClean="0"/>
              <a:t>SVP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Metodická pomoc pedagog. pracovníkům</a:t>
            </a:r>
          </a:p>
          <a:p>
            <a:pPr>
              <a:buFontTx/>
              <a:buChar char="-"/>
            </a:pPr>
            <a:r>
              <a:rPr lang="cs-CZ" dirty="0" smtClean="0"/>
              <a:t>Zprostředkování nových metod diagnostiky a intervence</a:t>
            </a:r>
          </a:p>
          <a:p>
            <a:pPr>
              <a:buFontTx/>
              <a:buChar char="-"/>
            </a:pPr>
            <a:r>
              <a:rPr lang="cs-CZ" dirty="0" smtClean="0"/>
              <a:t>PR školy</a:t>
            </a:r>
          </a:p>
          <a:p>
            <a:pPr>
              <a:buFontTx/>
              <a:buChar char="-"/>
            </a:pPr>
            <a:r>
              <a:rPr lang="cs-CZ" dirty="0" smtClean="0"/>
              <a:t>Péče o dokumentaci žáků se SVP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00259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Metodik </a:t>
            </a:r>
            <a:r>
              <a:rPr lang="cs-CZ" dirty="0"/>
              <a:t>prevence</a:t>
            </a:r>
          </a:p>
          <a:p>
            <a:pPr>
              <a:buFontTx/>
              <a:buChar char="-"/>
            </a:pPr>
            <a:r>
              <a:rPr lang="cs-CZ" dirty="0"/>
              <a:t>Koordinace aktivit z oblasti prevence-Minimální preventivní program</a:t>
            </a:r>
          </a:p>
          <a:p>
            <a:pPr>
              <a:buFontTx/>
              <a:buChar char="-"/>
            </a:pPr>
            <a:r>
              <a:rPr lang="cs-CZ" dirty="0" smtClean="0"/>
              <a:t>Koordinace a participace na realizaci preventivních aktivit školy</a:t>
            </a:r>
          </a:p>
          <a:p>
            <a:pPr>
              <a:buFontTx/>
              <a:buChar char="-"/>
            </a:pPr>
            <a:r>
              <a:rPr lang="cs-CZ" dirty="0" smtClean="0"/>
              <a:t>Metodické vedení pedagogických pracovníků, koordinace jejich vzdělávání v oblasti prevence</a:t>
            </a: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Individuální a skupinová práce se žáky</a:t>
            </a:r>
          </a:p>
          <a:p>
            <a:pPr>
              <a:buFontTx/>
              <a:buChar char="-"/>
            </a:pPr>
            <a:r>
              <a:rPr lang="cs-CZ" dirty="0" smtClean="0"/>
              <a:t>Koordinace spolupráce školy s orgány státní správy              a samosprávy a odbornými zařízeními</a:t>
            </a:r>
          </a:p>
          <a:p>
            <a:pPr>
              <a:buFontTx/>
              <a:buChar char="-"/>
            </a:pPr>
            <a:r>
              <a:rPr lang="cs-CZ" dirty="0" smtClean="0"/>
              <a:t>Předávání nových odborných informací</a:t>
            </a:r>
          </a:p>
          <a:p>
            <a:pPr>
              <a:buFontTx/>
              <a:buChar char="-"/>
            </a:pPr>
            <a:r>
              <a:rPr lang="cs-CZ" dirty="0" smtClean="0"/>
              <a:t>Databáze spolupracujících odborných organizací</a:t>
            </a:r>
          </a:p>
          <a:p>
            <a:pPr>
              <a:buFontTx/>
              <a:buChar char="-"/>
            </a:pPr>
            <a:r>
              <a:rPr lang="cs-CZ" dirty="0" smtClean="0"/>
              <a:t>Vyhledávání ohrožených žáků, práce s „varovnými signály“</a:t>
            </a:r>
          </a:p>
          <a:p>
            <a:pPr>
              <a:buFontTx/>
              <a:buChar char="-"/>
            </a:pPr>
            <a:r>
              <a:rPr lang="cs-CZ" dirty="0" smtClean="0"/>
              <a:t>Práce s klimatem třídy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46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Speciální </a:t>
            </a:r>
            <a:r>
              <a:rPr lang="cs-CZ" dirty="0" smtClean="0"/>
              <a:t>pedagog</a:t>
            </a:r>
          </a:p>
          <a:p>
            <a:pPr>
              <a:buFontTx/>
              <a:buChar char="-"/>
            </a:pPr>
            <a:r>
              <a:rPr lang="cs-CZ" dirty="0" smtClean="0"/>
              <a:t>Diagnostika a depistáž u žáků se SVP</a:t>
            </a:r>
          </a:p>
          <a:p>
            <a:pPr>
              <a:buFontTx/>
              <a:buChar char="-"/>
            </a:pPr>
            <a:r>
              <a:rPr lang="cs-CZ" dirty="0" smtClean="0"/>
              <a:t>Spolupráce při vzniku a realizaci PLPP, </a:t>
            </a:r>
            <a:r>
              <a:rPr lang="cs-CZ" dirty="0" err="1" smtClean="0"/>
              <a:t>Individ</a:t>
            </a:r>
            <a:r>
              <a:rPr lang="cs-CZ" dirty="0" smtClean="0"/>
              <a:t>. plánu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Individuální i skupinová péče o žáky se SVP</a:t>
            </a:r>
          </a:p>
          <a:p>
            <a:pPr>
              <a:buFontTx/>
              <a:buChar char="-"/>
            </a:pPr>
            <a:r>
              <a:rPr lang="cs-CZ" dirty="0" smtClean="0"/>
              <a:t>Preventivní programy v oblasti neprospěchu/výchovných problémů</a:t>
            </a:r>
          </a:p>
          <a:p>
            <a:pPr>
              <a:buFontTx/>
              <a:buChar char="-"/>
            </a:pPr>
            <a:r>
              <a:rPr lang="cs-CZ" dirty="0" smtClean="0"/>
              <a:t>Zajištění </a:t>
            </a:r>
            <a:r>
              <a:rPr lang="cs-CZ" dirty="0" err="1" smtClean="0"/>
              <a:t>spec</a:t>
            </a:r>
            <a:r>
              <a:rPr lang="cs-CZ" dirty="0" smtClean="0"/>
              <a:t>. pomůcek a didaktických materiálů</a:t>
            </a:r>
          </a:p>
          <a:p>
            <a:pPr>
              <a:buFontTx/>
              <a:buChar char="-"/>
            </a:pPr>
            <a:r>
              <a:rPr lang="cs-CZ" dirty="0" smtClean="0"/>
              <a:t>Individuální konzultace s rodiči</a:t>
            </a:r>
          </a:p>
          <a:p>
            <a:pPr>
              <a:buFontTx/>
              <a:buChar char="-"/>
            </a:pPr>
            <a:r>
              <a:rPr lang="cs-CZ" dirty="0" smtClean="0"/>
              <a:t>Metodické vedení a spolupráce s pedagog. pracovníky</a:t>
            </a:r>
          </a:p>
          <a:p>
            <a:pPr>
              <a:buFontTx/>
              <a:buChar char="-"/>
            </a:pPr>
            <a:r>
              <a:rPr lang="cs-CZ" dirty="0" smtClean="0"/>
              <a:t>Koordinace </a:t>
            </a:r>
            <a:r>
              <a:rPr lang="cs-CZ" dirty="0" err="1" smtClean="0"/>
              <a:t>spec.pedagogických</a:t>
            </a:r>
            <a:r>
              <a:rPr lang="cs-CZ" dirty="0" smtClean="0"/>
              <a:t> porad. služeb ve škole</a:t>
            </a:r>
          </a:p>
          <a:p>
            <a:pPr>
              <a:buFontTx/>
              <a:buChar char="-"/>
            </a:pPr>
            <a:r>
              <a:rPr lang="cs-CZ" dirty="0" smtClean="0"/>
              <a:t>Koordinace a metodické vedení asistentů pedagoga</a:t>
            </a: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5636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Diagnostika a depistáž</a:t>
            </a:r>
          </a:p>
          <a:p>
            <a:pPr>
              <a:buFontTx/>
              <a:buChar char="-"/>
            </a:pPr>
            <a:r>
              <a:rPr lang="cs-CZ" dirty="0" smtClean="0"/>
              <a:t>Péče o žáky se SVP (nastavení podpory)</a:t>
            </a:r>
          </a:p>
          <a:p>
            <a:pPr>
              <a:buFontTx/>
              <a:buChar char="-"/>
            </a:pPr>
            <a:r>
              <a:rPr lang="cs-CZ" dirty="0" smtClean="0"/>
              <a:t>Individuální případová práce se žáky </a:t>
            </a:r>
          </a:p>
          <a:p>
            <a:pPr>
              <a:buFontTx/>
              <a:buChar char="-"/>
            </a:pPr>
            <a:r>
              <a:rPr lang="cs-CZ" dirty="0" smtClean="0"/>
              <a:t>Krizová intervence</a:t>
            </a:r>
          </a:p>
          <a:p>
            <a:pPr>
              <a:buFontTx/>
              <a:buChar char="-"/>
            </a:pPr>
            <a:r>
              <a:rPr lang="cs-CZ" dirty="0" smtClean="0"/>
              <a:t>Kariérové poradenství</a:t>
            </a:r>
          </a:p>
          <a:p>
            <a:pPr>
              <a:buFontTx/>
              <a:buChar char="-"/>
            </a:pPr>
            <a:r>
              <a:rPr lang="cs-CZ" dirty="0" smtClean="0"/>
              <a:t>Individuální konzultace s pedagogy a rodiči</a:t>
            </a:r>
          </a:p>
          <a:p>
            <a:pPr>
              <a:buFontTx/>
              <a:buChar char="-"/>
            </a:pPr>
            <a:r>
              <a:rPr lang="cs-CZ" dirty="0" smtClean="0"/>
              <a:t>Skupinová a komunitní práce se žáky, s klimatem třídy</a:t>
            </a:r>
          </a:p>
          <a:p>
            <a:pPr>
              <a:buFontTx/>
              <a:buChar char="-"/>
            </a:pPr>
            <a:r>
              <a:rPr lang="cs-CZ" dirty="0" smtClean="0"/>
              <a:t>Metodická pomoc učitelům</a:t>
            </a:r>
          </a:p>
          <a:p>
            <a:pPr>
              <a:buFontTx/>
              <a:buChar char="-"/>
            </a:pPr>
            <a:r>
              <a:rPr lang="cs-CZ" dirty="0" smtClean="0"/>
              <a:t>Semináře pro pedagog. pracovníky</a:t>
            </a:r>
          </a:p>
          <a:p>
            <a:pPr>
              <a:buFontTx/>
              <a:buChar char="-"/>
            </a:pPr>
            <a:r>
              <a:rPr lang="cs-CZ" dirty="0" smtClean="0"/>
              <a:t>Koordinace poradenských služeb mimo školu,            spolupráce s externími odborníky</a:t>
            </a:r>
          </a:p>
          <a:p>
            <a:pPr>
              <a:buFontTx/>
              <a:buChar char="-"/>
            </a:pPr>
            <a:r>
              <a:rPr lang="cs-CZ" dirty="0" smtClean="0"/>
              <a:t>Participace na přípravě přijímacího řízení na SŠ</a:t>
            </a:r>
          </a:p>
          <a:p>
            <a:pPr>
              <a:buFontTx/>
              <a:buChar char="-"/>
            </a:pPr>
            <a:r>
              <a:rPr lang="cs-CZ" dirty="0" smtClean="0"/>
              <a:t>Prezentace poradenských služeb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9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Koordinace činností v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Prvním krokem je „etablování“ školního poradenského pracoviště, obsazení pozice vedoucího /koordinátora</a:t>
            </a:r>
          </a:p>
          <a:p>
            <a:r>
              <a:rPr lang="cs-CZ" dirty="0" smtClean="0"/>
              <a:t>Dalším logickým krokem je zjištění toho, o jaké poradenské služby je zájem (žáci, rodiče, učitelé)</a:t>
            </a:r>
          </a:p>
          <a:p>
            <a:r>
              <a:rPr lang="cs-CZ" dirty="0" smtClean="0"/>
              <a:t>Z toho a legislativních závazků vyplyne obsah požadovaných  poradenských služeb</a:t>
            </a:r>
          </a:p>
          <a:p>
            <a:r>
              <a:rPr lang="cs-CZ" dirty="0" smtClean="0"/>
              <a:t>Zpracuje se Program poradenských služeb ve škole na školní rok s vymezením rolí jednotlivých pracovníků</a:t>
            </a:r>
          </a:p>
          <a:p>
            <a:r>
              <a:rPr lang="cs-CZ" dirty="0" smtClean="0"/>
              <a:t>Důležité je pravidelné setkávání poradenských pracovníků-informace o aktuální situaci a plánování činností</a:t>
            </a:r>
          </a:p>
          <a:p>
            <a:r>
              <a:rPr lang="cs-CZ" dirty="0" smtClean="0"/>
              <a:t>Spolupráce a propojení v činnostech, kde je to žádoucí</a:t>
            </a:r>
          </a:p>
          <a:p>
            <a:r>
              <a:rPr lang="cs-CZ" dirty="0" smtClean="0"/>
              <a:t>Prezentace ŠPP navenek-ke kolegům, rodičům, žákům</a:t>
            </a:r>
          </a:p>
          <a:p>
            <a:r>
              <a:rPr lang="cs-CZ" dirty="0" smtClean="0"/>
              <a:t>Vymezené vztahy s vedením školy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69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Školní realita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Model optimální: ŠPP plně obsazené, poskytující služby „na objednávku“-reaguje na skutečné potřeby školy, </a:t>
            </a:r>
            <a:r>
              <a:rPr lang="cs-CZ" dirty="0" smtClean="0"/>
              <a:t>     které </a:t>
            </a:r>
            <a:r>
              <a:rPr lang="cs-CZ" dirty="0" smtClean="0"/>
              <a:t>se mohou proměňovat. Podpora vedení školy </a:t>
            </a:r>
            <a:r>
              <a:rPr lang="cs-CZ" dirty="0" smtClean="0"/>
              <a:t>             a </a:t>
            </a:r>
            <a:r>
              <a:rPr lang="cs-CZ" dirty="0" smtClean="0"/>
              <a:t>dobrá spolupráce se subjekty mimo školu. Profesionalita jednotlivých odborníků.</a:t>
            </a:r>
          </a:p>
          <a:p>
            <a:r>
              <a:rPr lang="cs-CZ" dirty="0" smtClean="0"/>
              <a:t>Model nejčastější: poradenské pracoviště není vytvořeno, VP a MP dělají „co mohou“, ale na všechny požadavky nemají šanci reagovat. Jejich služby jsou částečně zkoordinované, vědí o sobě, v případě potřeby spolupracují. Vedení školy je toleruje a cení.</a:t>
            </a:r>
          </a:p>
          <a:p>
            <a:r>
              <a:rPr lang="cs-CZ" dirty="0" smtClean="0"/>
              <a:t>Model katastrofický: VP je administrativní pracovník, MP jen formální funkce. Poradenské služby jsou nekoordinované, nahodilé, nekoncepční. Vedení školy problematiku nepovažuje za důležitou.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26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dobré praxe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sz="3200" dirty="0" smtClean="0"/>
          </a:p>
          <a:p>
            <a:r>
              <a:rPr lang="cs-CZ" sz="3200" dirty="0" smtClean="0"/>
              <a:t>Koordinovaná a komplexní péče o žáky se speciálními vzdělávacími potřebami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685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881687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endParaRPr lang="cs-CZ" sz="2400" b="1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 smtClean="0"/>
              <a:t>Aktivity ŠPP</a:t>
            </a:r>
          </a:p>
          <a:p>
            <a:pPr eaLnBrk="1" hangingPunct="1">
              <a:buFont typeface="Wingdings" pitchFamily="2" charset="2"/>
              <a:buAutoNum type="alphaLcParenR"/>
            </a:pPr>
            <a:r>
              <a:rPr lang="cs-CZ" sz="2400" u="sng" dirty="0" smtClean="0"/>
              <a:t>Oblast prevence: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Práce se žáky již  od předškolního věku – </a:t>
            </a:r>
            <a:r>
              <a:rPr lang="cs-CZ" sz="2200" b="1" dirty="0" err="1" smtClean="0"/>
              <a:t>Předškolácké</a:t>
            </a:r>
            <a:r>
              <a:rPr lang="cs-CZ" sz="2200" b="1" dirty="0" smtClean="0"/>
              <a:t> skupinky</a:t>
            </a:r>
            <a:r>
              <a:rPr lang="cs-CZ" sz="2200" dirty="0" smtClean="0"/>
              <a:t> – adaptace na školní prostředí, řešení problematiky předčasného nebo pozdního zaškolení dětí, docvičení potřebných dovedností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školní psycholog, učitelé 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Logopedická depistáž </a:t>
            </a:r>
            <a:r>
              <a:rPr lang="cs-CZ" sz="2200" dirty="0" smtClean="0"/>
              <a:t>a zajištění logopedické péče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v průběhu 1. čtvrtletí 1. třídy</a:t>
            </a:r>
            <a:r>
              <a:rPr lang="cs-CZ" sz="2200" dirty="0" smtClean="0"/>
              <a:t> – diagnostika případných percepčních oslabení→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psycholog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Plán pedagogické </a:t>
            </a:r>
            <a:r>
              <a:rPr lang="cs-CZ" sz="2200" b="1" dirty="0" err="1" smtClean="0"/>
              <a:t>podpory+návazné</a:t>
            </a:r>
            <a:r>
              <a:rPr lang="cs-CZ" sz="2200" b="1" dirty="0" smtClean="0"/>
              <a:t> docvičování percepčních oslabení v průběhu 1. třídy</a:t>
            </a:r>
            <a:r>
              <a:rPr lang="cs-CZ" sz="2200" dirty="0" smtClean="0"/>
              <a:t> – 1 hodina českého jazyka týdně pro malou skupinku žáků pod vedením specialisty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57250" lvl="1" indent="-457200" eaLnBrk="1" hangingPunct="1">
              <a:buFont typeface="Wingdings" pitchFamily="2" charset="2"/>
              <a:buChar char="§"/>
            </a:pPr>
            <a:r>
              <a:rPr lang="cs-CZ" sz="2200" b="1" dirty="0" smtClean="0"/>
              <a:t>Depistáž na začátku 2. pololetí 2. ročníku</a:t>
            </a:r>
            <a:r>
              <a:rPr lang="cs-CZ" sz="2200" dirty="0" smtClean="0"/>
              <a:t> – diagnostika případného rozvoje vývojových poruch učení –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</p:txBody>
      </p:sp>
    </p:spTree>
    <p:extLst>
      <p:ext uri="{BB962C8B-B14F-4D97-AF65-F5344CB8AC3E}">
        <p14:creationId xmlns:p14="http://schemas.microsoft.com/office/powerpoint/2010/main" val="94435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246687"/>
          </a:xfrm>
        </p:spPr>
        <p:txBody>
          <a:bodyPr>
            <a:normAutofit lnSpcReduction="10000"/>
          </a:bodyPr>
          <a:lstStyle/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Na základě 2. depistáže odeslání žáků ke komplexnímu vyšetření v PPP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 2. do 5. třídy kroužek pro žáky s poruchami učení DYSKLUB</a:t>
            </a:r>
            <a:r>
              <a:rPr lang="cs-CZ" sz="2200" dirty="0" smtClean="0"/>
              <a:t> – 1 hodina reedukace týdně po vyučování → 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Od 6. do 9. třídy kroužek pro žáky s poruchami učení DYSKLUB – </a:t>
            </a:r>
            <a:r>
              <a:rPr lang="cs-CZ" sz="2200" dirty="0" smtClean="0"/>
              <a:t>1 hodina týdně po vyučování - procvičování probíraného učiva, výroba pomůcek , redukovaný mluvnický systém → </a:t>
            </a:r>
            <a:r>
              <a:rPr lang="cs-CZ" sz="2200" dirty="0" smtClean="0">
                <a:solidFill>
                  <a:srgbClr val="1818FF"/>
                </a:solidFill>
              </a:rPr>
              <a:t>učitelé </a:t>
            </a:r>
            <a:r>
              <a:rPr lang="cs-CZ" sz="2200" dirty="0" err="1" smtClean="0">
                <a:solidFill>
                  <a:srgbClr val="1818FF"/>
                </a:solidFill>
              </a:rPr>
              <a:t>Čj</a:t>
            </a:r>
            <a:r>
              <a:rPr lang="cs-CZ" sz="2200" dirty="0" smtClean="0">
                <a:solidFill>
                  <a:srgbClr val="1818FF"/>
                </a:solidFill>
              </a:rPr>
              <a:t> se specializací dyslektický asistent, speciální pedagog</a:t>
            </a:r>
          </a:p>
          <a:p>
            <a:pPr marL="514350" lvl="1" indent="-514350">
              <a:buSzPct val="75000"/>
              <a:buFont typeface="Arial" charset="0"/>
              <a:buAutoNum type="alphaLcParenR" startAt="2"/>
            </a:pPr>
            <a:r>
              <a:rPr lang="cs-CZ" sz="2400" u="sng" dirty="0" smtClean="0"/>
              <a:t>Oblast intervence </a:t>
            </a:r>
          </a:p>
          <a:p>
            <a:pPr marL="742950" lvl="2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vyšetření žáků v PPP</a:t>
            </a:r>
            <a:r>
              <a:rPr lang="cs-CZ" sz="2200" dirty="0" smtClean="0"/>
              <a:t> – distribuce dotazníků, dojednávání doporučení podpůrných opatření, informování pedagogů o závěrech vyšetření → </a:t>
            </a:r>
            <a:r>
              <a:rPr lang="cs-CZ" sz="2200" dirty="0" smtClean="0">
                <a:solidFill>
                  <a:srgbClr val="1818FF"/>
                </a:solidFill>
              </a:rPr>
              <a:t>výchovný poradce ve spolupráci s třídními učiteli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959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Témata přednášky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Osoby a obsazení v ŠPP</a:t>
            </a:r>
          </a:p>
          <a:p>
            <a:r>
              <a:rPr lang="cs-CZ" dirty="0" smtClean="0"/>
              <a:t>Standardní činnosti a náplně práce</a:t>
            </a:r>
          </a:p>
          <a:p>
            <a:r>
              <a:rPr lang="cs-CZ" dirty="0" smtClean="0"/>
              <a:t>Oblasti, kterým se poradenští pracovníci </a:t>
            </a:r>
            <a:r>
              <a:rPr lang="cs-CZ" dirty="0" smtClean="0"/>
              <a:t>                     ve </a:t>
            </a:r>
            <a:r>
              <a:rPr lang="cs-CZ" dirty="0" smtClean="0"/>
              <a:t>škole věnují</a:t>
            </a:r>
          </a:p>
          <a:p>
            <a:r>
              <a:rPr lang="cs-CZ" dirty="0" smtClean="0"/>
              <a:t>Koordinace péče uvnitř ŠPP</a:t>
            </a:r>
          </a:p>
          <a:p>
            <a:r>
              <a:rPr lang="cs-CZ" dirty="0" smtClean="0"/>
              <a:t>Příklad dobré praxe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4510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/>
          </a:bodyPr>
          <a:lstStyle/>
          <a:p>
            <a:pPr marL="800100" lvl="3" indent="-342900">
              <a:buSzPct val="75000"/>
              <a:buFont typeface="Wingdings" pitchFamily="2" charset="2"/>
              <a:buChar char="§"/>
            </a:pPr>
            <a:endParaRPr lang="cs-CZ" sz="2200" b="1" dirty="0" smtClean="0"/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žáky s podpůrnými opatřeními – </a:t>
            </a:r>
            <a:r>
              <a:rPr lang="cs-CZ" sz="2200" dirty="0" smtClean="0"/>
              <a:t>vznik PLPP nebo IVP, jejich realizace a vyhodnocení, metodická podpora učitelů – </a:t>
            </a:r>
            <a:r>
              <a:rPr lang="cs-CZ" sz="2200" dirty="0" smtClean="0">
                <a:solidFill>
                  <a:srgbClr val="1818FF"/>
                </a:solidFill>
              </a:rPr>
              <a:t>výchovný poradce</a:t>
            </a:r>
            <a:r>
              <a:rPr lang="cs-CZ" sz="2200" dirty="0" smtClean="0"/>
              <a:t>, </a:t>
            </a:r>
            <a:r>
              <a:rPr lang="cs-CZ" sz="2200" dirty="0" smtClean="0">
                <a:solidFill>
                  <a:srgbClr val="1818FF"/>
                </a:solidFill>
              </a:rPr>
              <a:t>speciální pedagog, školní psycholog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dirty="0" smtClean="0">
                <a:solidFill>
                  <a:schemeClr val="tx2"/>
                </a:solidFill>
              </a:rPr>
              <a:t>Komunikace se zákonnými zástupci žáků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Poskytování podpůrných opatření </a:t>
            </a:r>
            <a:r>
              <a:rPr lang="cs-CZ" sz="2200" dirty="0" smtClean="0"/>
              <a:t>– reedukace, předměty speciálně pedagogické péče → </a:t>
            </a:r>
            <a:r>
              <a:rPr lang="cs-CZ" sz="2200" dirty="0" smtClean="0">
                <a:solidFill>
                  <a:srgbClr val="1818FF"/>
                </a:solidFill>
              </a:rPr>
              <a:t>speciální pedagog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b="1" dirty="0" smtClean="0"/>
              <a:t>Zajištění péče o nadané a mimořádně nadané žáky</a:t>
            </a:r>
            <a:r>
              <a:rPr lang="cs-CZ" sz="2200" dirty="0" smtClean="0">
                <a:solidFill>
                  <a:srgbClr val="1818FF"/>
                </a:solidFill>
              </a:rPr>
              <a:t> </a:t>
            </a:r>
            <a:r>
              <a:rPr lang="cs-CZ" sz="2200" dirty="0" smtClean="0">
                <a:solidFill>
                  <a:srgbClr val="1818FF"/>
                </a:solidFill>
              </a:rPr>
              <a:t>                 </a:t>
            </a:r>
            <a:r>
              <a:rPr lang="cs-CZ" sz="2200" dirty="0" smtClean="0"/>
              <a:t>– </a:t>
            </a:r>
            <a:r>
              <a:rPr lang="cs-CZ" sz="2200" dirty="0" smtClean="0"/>
              <a:t>v případě „podezření“ na mimořádné nadání zajištění </a:t>
            </a:r>
            <a:r>
              <a:rPr lang="cs-CZ" sz="2200" dirty="0" err="1" smtClean="0"/>
              <a:t>PLPP+diagnostiky</a:t>
            </a:r>
            <a:r>
              <a:rPr lang="cs-CZ" sz="2200" dirty="0" smtClean="0"/>
              <a:t> v PPP (spolupráce VP + TU), následně může být navrženo vzdělávání dle IVP buď ve všech, nebo v některých předmětech; kroužek pro nadané a mimořádně nadané žáky; 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sledování klimatu třídy – </a:t>
            </a:r>
            <a:r>
              <a:rPr lang="cs-CZ" sz="2200" dirty="0" smtClean="0">
                <a:solidFill>
                  <a:srgbClr val="0070C0"/>
                </a:solidFill>
              </a:rPr>
              <a:t>metodik prevence/psycholog</a:t>
            </a:r>
            <a:r>
              <a:rPr lang="cs-CZ" sz="2200" dirty="0" smtClean="0"/>
              <a:t>,</a:t>
            </a:r>
          </a:p>
          <a:p>
            <a:pPr marL="800100" lvl="3" indent="-342900">
              <a:buSzPct val="75000"/>
              <a:buFont typeface="Wingdings" pitchFamily="2" charset="2"/>
              <a:buChar char="§"/>
            </a:pPr>
            <a:r>
              <a:rPr lang="cs-CZ" sz="2200" dirty="0" smtClean="0"/>
              <a:t>individuální konzultace dle potřeby - </a:t>
            </a:r>
            <a:r>
              <a:rPr lang="cs-CZ" sz="2200" dirty="0" smtClean="0">
                <a:solidFill>
                  <a:srgbClr val="0070C0"/>
                </a:solidFill>
              </a:rPr>
              <a:t>š. psycholog   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0709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39115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učiteli</a:t>
            </a:r>
          </a:p>
          <a:p>
            <a:r>
              <a:rPr lang="cs-CZ" sz="2400" dirty="0" smtClean="0"/>
              <a:t>Včasné informování kolegů o závěrech vyšetření žáků  v PPP </a:t>
            </a:r>
            <a:r>
              <a:rPr lang="cs-CZ" sz="2400" dirty="0" smtClean="0"/>
              <a:t>      a </a:t>
            </a:r>
            <a:r>
              <a:rPr lang="cs-CZ" sz="2400" dirty="0" smtClean="0"/>
              <a:t>doporučených podpůrných opatřeních – databáze žáků se speciálními vzdělávacími potřebami  </a:t>
            </a:r>
          </a:p>
          <a:p>
            <a:r>
              <a:rPr lang="cs-CZ" sz="2400" dirty="0" smtClean="0"/>
              <a:t>Metodická podpora učitelů zaměřená na práci se žáky se speciálními vzdělávacími potřebami – semináře pro celou sborovnu, stručná metodická doporučení, individuální metodická podpora </a:t>
            </a:r>
          </a:p>
          <a:p>
            <a:r>
              <a:rPr lang="cs-CZ" sz="2400" dirty="0" smtClean="0"/>
              <a:t>Metodická podpora učitelů při tvorbě a realizaci PLPP a IVP – „kuchařka“ jak postupovat při jejich tvorbě</a:t>
            </a:r>
          </a:p>
          <a:p>
            <a:r>
              <a:rPr lang="cs-CZ" sz="2400" dirty="0"/>
              <a:t>S</a:t>
            </a:r>
            <a:r>
              <a:rPr lang="cs-CZ" sz="2400" dirty="0" smtClean="0"/>
              <a:t>polečné </a:t>
            </a:r>
            <a:r>
              <a:rPr lang="cs-CZ" sz="2400" dirty="0" smtClean="0"/>
              <a:t>projednávání postupů školy a vyjednávání dokumentů se zákonným zástupcem žáka a žákem samotným,</a:t>
            </a:r>
          </a:p>
          <a:p>
            <a:r>
              <a:rPr lang="cs-CZ" sz="2400" dirty="0"/>
              <a:t>P</a:t>
            </a:r>
            <a:r>
              <a:rPr lang="cs-CZ" sz="2400" dirty="0" smtClean="0"/>
              <a:t>růběžné </a:t>
            </a:r>
            <a:r>
              <a:rPr lang="cs-CZ" sz="2400" dirty="0" smtClean="0"/>
              <a:t>vyhodnocování účinnosti podpůrných opatření</a:t>
            </a:r>
          </a:p>
          <a:p>
            <a:r>
              <a:rPr lang="cs-CZ" sz="2400" dirty="0" smtClean="0"/>
              <a:t>Dle zájmu náslechy v hodinách  </a:t>
            </a:r>
          </a:p>
        </p:txBody>
      </p:sp>
    </p:spTree>
    <p:extLst>
      <p:ext uri="{BB962C8B-B14F-4D97-AF65-F5344CB8AC3E}">
        <p14:creationId xmlns:p14="http://schemas.microsoft.com/office/powerpoint/2010/main" val="293033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318125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sz="2400" b="1" dirty="0" smtClean="0"/>
              <a:t>Podpora spolupráce s rodiči</a:t>
            </a:r>
          </a:p>
          <a:p>
            <a:r>
              <a:rPr lang="cs-CZ" sz="2400" dirty="0" smtClean="0"/>
              <a:t>Navázání kontaktu  s rodiči již při realizaci programu </a:t>
            </a:r>
            <a:r>
              <a:rPr lang="cs-CZ" sz="2400" dirty="0" err="1" smtClean="0"/>
              <a:t>Předškolácké</a:t>
            </a:r>
            <a:r>
              <a:rPr lang="cs-CZ" sz="2400" dirty="0" smtClean="0"/>
              <a:t> skupinky</a:t>
            </a:r>
          </a:p>
          <a:p>
            <a:r>
              <a:rPr lang="cs-CZ" sz="2400" dirty="0" smtClean="0"/>
              <a:t>Návštěva třídních schůzek na začátku 1. ročníku – vysvětlení plánovaných aktivit rodičům </a:t>
            </a:r>
          </a:p>
          <a:p>
            <a:r>
              <a:rPr lang="cs-CZ" sz="2400" dirty="0" smtClean="0"/>
              <a:t>Informace o výsledcích depistážních šetření + domluva na realizaci navrhovaných opatření, nabídka docvičovacích materiálů pro domácí přípravu </a:t>
            </a:r>
          </a:p>
          <a:p>
            <a:r>
              <a:rPr lang="cs-CZ" sz="2400" dirty="0" smtClean="0"/>
              <a:t>Projednávání Plánů pedagogické podpory</a:t>
            </a:r>
          </a:p>
          <a:p>
            <a:r>
              <a:rPr lang="cs-CZ" sz="2400" dirty="0" smtClean="0"/>
              <a:t>Projednávání závěrů prvních vyšetření žáků v PPP za přítomnosti třídního učitele, speciálního pedagoga/psychologa                       a rodiče žáka – vysvětlení závěrů, rozdělení úkolů, důraz na nutnost spolupráce rodiny a školy, nabídka podpory ze strany školy</a:t>
            </a:r>
          </a:p>
          <a:p>
            <a:r>
              <a:rPr lang="cs-CZ" sz="2400" dirty="0" smtClean="0"/>
              <a:t>Včasná komunikace při výskytu problému, předcházení nedorozuměním, nabídka individuálních konzultací   </a:t>
            </a:r>
          </a:p>
        </p:txBody>
      </p:sp>
    </p:spTree>
    <p:extLst>
      <p:ext uri="{BB962C8B-B14F-4D97-AF65-F5344CB8AC3E}">
        <p14:creationId xmlns:p14="http://schemas.microsoft.com/office/powerpoint/2010/main" val="119109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se vám poskládala vaše představa o poradenských službách ve školách?</a:t>
            </a:r>
          </a:p>
          <a:p>
            <a:r>
              <a:rPr lang="cs-CZ" dirty="0" smtClean="0"/>
              <a:t>Je zřejmé, jaký je rozdíl ve službách poskytovaných školou a školskými poradenskými zařízeními?</a:t>
            </a:r>
          </a:p>
          <a:p>
            <a:r>
              <a:rPr lang="cs-CZ" dirty="0" smtClean="0"/>
              <a:t>Jaký je váš pohled na myšlenku </a:t>
            </a:r>
            <a:r>
              <a:rPr lang="cs-CZ" smtClean="0"/>
              <a:t>inkluze-společného vzdělávání?</a:t>
            </a:r>
            <a:endParaRPr lang="cs-CZ" dirty="0" smtClean="0"/>
          </a:p>
          <a:p>
            <a:r>
              <a:rPr lang="cs-CZ" dirty="0" smtClean="0"/>
              <a:t>Dovedete si představit svou roli v tomto systému?    Kde je místo pro odborníky vaší kvalifikace?</a:t>
            </a:r>
          </a:p>
          <a:p>
            <a:r>
              <a:rPr lang="cs-CZ" dirty="0" smtClean="0"/>
              <a:t>Dotazy, vyjasnění, polemiky…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194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318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základní zákonná norma věnovaná poradenským službám je </a:t>
            </a:r>
            <a:r>
              <a:rPr lang="cs-CZ" sz="2400" b="1" dirty="0" smtClean="0"/>
              <a:t>vyhláška MŠMT č. 72/2005 Sb., o poskytování poradenských služeb ve školách a školských poradenských zařízeních</a:t>
            </a:r>
            <a:r>
              <a:rPr lang="cs-CZ" sz="2400" dirty="0" smtClean="0"/>
              <a:t> (důležitá je novela č. 116/2011 Sb. a novela 103/2014 platná od 1. 9. 2014, aktuálně je ve schvalovacím řízení poslední novela) </a:t>
            </a:r>
          </a:p>
          <a:p>
            <a:pPr eaLnBrk="1" hangingPunct="1"/>
            <a:r>
              <a:rPr lang="cs-CZ" sz="2400" dirty="0" smtClean="0"/>
              <a:t>vyhláška vymezuje, kdo poradenské služby poskytuje, komu je poskytuje, co je jejich obsahem a jaké jsou standardní činnosti jednotlivých subjektů</a:t>
            </a:r>
          </a:p>
          <a:p>
            <a:pPr eaLnBrk="1" hangingPunct="1"/>
            <a:r>
              <a:rPr lang="cs-CZ" sz="2400" dirty="0"/>
              <a:t>k</a:t>
            </a:r>
            <a:r>
              <a:rPr lang="cs-CZ" sz="2400" dirty="0" smtClean="0"/>
              <a:t>líčové je jasně definované rozdělení kompetencí mezi poradenské pracovníky ve školách a ve školských poradenských zařízeních (PPP+SPC)</a:t>
            </a:r>
          </a:p>
          <a:p>
            <a:pPr eaLnBrk="1" hangingPunct="1"/>
            <a:r>
              <a:rPr lang="cs-CZ" sz="2400" dirty="0" smtClean="0"/>
              <a:t>pro školu jsou nejdůležitější paragraf č. 7 a příloha č.3</a:t>
            </a:r>
          </a:p>
          <a:p>
            <a:endParaRPr lang="cs-CZ" sz="2400" dirty="0" smtClean="0"/>
          </a:p>
          <a:p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41817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6792"/>
            <a:ext cx="8229600" cy="4896396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§ 7 – Škola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800" dirty="0" smtClean="0"/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arenBoth"/>
            </a:pPr>
            <a:r>
              <a:rPr lang="cs-CZ" sz="2800" dirty="0" smtClean="0"/>
              <a:t>Ředitel základní, střední a vyšší odborné školy zabezpečuje poskytování poradenských služeb ve škole </a:t>
            </a:r>
            <a:r>
              <a:rPr lang="cs-CZ" sz="2800" b="1" dirty="0" smtClean="0"/>
              <a:t>zpravidla školním poradenským pracovištěm, ve kterém působí výchovný poradce</a:t>
            </a:r>
            <a:r>
              <a:rPr lang="cs-CZ" sz="2800" dirty="0" smtClean="0"/>
              <a:t> </a:t>
            </a:r>
            <a:r>
              <a:rPr lang="cs-CZ" sz="2800" b="1" dirty="0" smtClean="0"/>
              <a:t>a školní metodik</a:t>
            </a:r>
            <a:r>
              <a:rPr lang="cs-CZ" sz="2800" dirty="0" smtClean="0"/>
              <a:t>, kteří spolupracují zejména s třídními učiteli, učiteli výchov, případně dalšími pedagogickými pracovníky školy. Poskytování poradenských služeb ve škole </a:t>
            </a:r>
            <a:r>
              <a:rPr lang="cs-CZ" sz="2800" b="1" dirty="0" smtClean="0"/>
              <a:t>může být zajišťováno i školním psychologem nebo školním speciálním pedagogem</a:t>
            </a:r>
            <a:r>
              <a:rPr lang="cs-CZ" sz="2800" dirty="0" smtClean="0"/>
              <a:t>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arenBoth"/>
            </a:pPr>
            <a:endParaRPr lang="cs-CZ" sz="22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cs-CZ" sz="22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1080542"/>
          </a:xfrm>
        </p:spPr>
        <p:txBody>
          <a:bodyPr/>
          <a:lstStyle/>
          <a:p>
            <a:pPr algn="ctr" eaLnBrk="1" hangingPunct="1"/>
            <a:r>
              <a:rPr lang="cs-CZ" sz="2400" b="1" u="sng" dirty="0" smtClean="0"/>
              <a:t>Ze schvalované novely vyhlášky č. 116/2011 o poskytování poradenských služeb ve školách a školských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03751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Obsah poradenských služeb školy</a:t>
            </a:r>
            <a:br>
              <a:rPr lang="cs-CZ" dirty="0" smtClean="0"/>
            </a:br>
            <a:r>
              <a:rPr lang="cs-CZ" dirty="0" smtClean="0"/>
              <a:t>dle návrhu novelizace Vyhlášky 72 (upřesňující opáčko)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/>
              <a:t>Ve škole jsou zajišťovány poradenské služby                    v rozsahu odpovídajícím počtu a vzdělávacím potřebám žáků školy zaměřené zejména na: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Poskytování podpůrných opatření pro žáky                          se speciálními vzdělávacími potřebami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Sledování a vyhodnocování účinnosti zvolených podpůrných opatření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Prevenci školní neúspěšnosti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Kariérové poradenství spojující vzdělávací, informační        a poradenskou podporu vhodné volbě vzdělávací cesty        a pozdějšímu profesnímu uplatnění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00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Podporu vzdělávání a sociálního začleňování žáků       z odlišného kulturního prostředí a s odlišnými životními podmínkami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Podporu vzdělávání žáků nadaných a mimořádně nadaných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Průběžnou </a:t>
            </a:r>
            <a:r>
              <a:rPr lang="cs-CZ" dirty="0"/>
              <a:t>a dlouhodobou péči o žáky s výchovnými </a:t>
            </a:r>
            <a:r>
              <a:rPr lang="cs-CZ" dirty="0" smtClean="0"/>
              <a:t>  či </a:t>
            </a:r>
            <a:r>
              <a:rPr lang="cs-CZ" dirty="0"/>
              <a:t>vzdělávacími obtížemi a vytváření příznivého sociálního klimatu pro přijímání kulturních a jiných odlišností ve škole a školském </a:t>
            </a:r>
            <a:r>
              <a:rPr lang="cs-CZ" dirty="0" smtClean="0"/>
              <a:t>zařízení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Včasnou intervenci při aktuálních problémech             u jednotlivých žáků a třídních kolektivů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9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664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Předcházení </a:t>
            </a:r>
            <a:r>
              <a:rPr lang="cs-CZ" dirty="0"/>
              <a:t>všem formám rizikového chování včetně různých forem šikany a </a:t>
            </a:r>
            <a:r>
              <a:rPr lang="cs-CZ" dirty="0" smtClean="0"/>
              <a:t>diskriminace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Průběžné vyhodnocování </a:t>
            </a:r>
            <a:r>
              <a:rPr lang="cs-CZ" dirty="0"/>
              <a:t>účinnosti preventivních programů </a:t>
            </a:r>
            <a:r>
              <a:rPr lang="cs-CZ" dirty="0" smtClean="0"/>
              <a:t>uskutečňovaných školou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Metodickou </a:t>
            </a:r>
            <a:r>
              <a:rPr lang="cs-CZ" dirty="0"/>
              <a:t>podporu učitelům při </a:t>
            </a:r>
            <a:r>
              <a:rPr lang="cs-CZ" dirty="0" smtClean="0"/>
              <a:t>použití psychologických </a:t>
            </a:r>
            <a:r>
              <a:rPr lang="cs-CZ" dirty="0"/>
              <a:t>a speciálně pedagogických </a:t>
            </a:r>
            <a:r>
              <a:rPr lang="cs-CZ" dirty="0" smtClean="0"/>
              <a:t>postupů     ve </a:t>
            </a:r>
            <a:r>
              <a:rPr lang="cs-CZ" dirty="0"/>
              <a:t>vzdělávací činnosti </a:t>
            </a:r>
            <a:r>
              <a:rPr lang="cs-CZ" dirty="0" smtClean="0"/>
              <a:t>školy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</a:t>
            </a:r>
            <a:r>
              <a:rPr lang="cs-CZ" dirty="0" smtClean="0"/>
              <a:t>polupráci </a:t>
            </a:r>
            <a:r>
              <a:rPr lang="cs-CZ" dirty="0"/>
              <a:t>a komunikaci mezi školou a zákonnými </a:t>
            </a:r>
            <a:r>
              <a:rPr lang="cs-CZ" dirty="0" smtClean="0"/>
              <a:t>zástupci</a:t>
            </a:r>
            <a:endParaRPr 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 smtClean="0"/>
              <a:t>Spolupráci </a:t>
            </a:r>
            <a:r>
              <a:rPr lang="cs-CZ" dirty="0"/>
              <a:t>školy při poskytování poradenských služeb </a:t>
            </a:r>
            <a:r>
              <a:rPr lang="cs-CZ" dirty="0" smtClean="0"/>
              <a:t>  se školskými</a:t>
            </a:r>
            <a:r>
              <a:rPr lang="cs-CZ" dirty="0"/>
              <a:t> poradenským </a:t>
            </a:r>
            <a:r>
              <a:rPr lang="cs-CZ" dirty="0" smtClean="0"/>
              <a:t>zařízeními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79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6896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2800" b="1" u="sng" dirty="0" smtClean="0"/>
              <a:t>Příloha č. 3 k vyhlášce č. 72/2005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800" b="1" u="sng" dirty="0" smtClean="0"/>
          </a:p>
          <a:p>
            <a:pPr marL="571500" indent="-571500" eaLnBrk="1" hangingPunct="1">
              <a:buClrTx/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výchovného poradce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metodika          prevence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psychologa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Font typeface="+mj-lt"/>
              <a:buAutoNum type="romanUcPeriod"/>
              <a:defRPr/>
            </a:pPr>
            <a:r>
              <a:rPr lang="cs-CZ" sz="2400" b="1" dirty="0" smtClean="0"/>
              <a:t>Standardní činnosti školního speciálního pedagoga </a:t>
            </a:r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571500" indent="-571500" eaLnBrk="1" hangingPunct="1">
              <a:lnSpc>
                <a:spcPct val="90000"/>
              </a:lnSpc>
              <a:buClr>
                <a:schemeClr val="tx1"/>
              </a:buClr>
              <a:buSzPct val="100000"/>
              <a:buNone/>
              <a:defRPr/>
            </a:pPr>
            <a:endParaRPr lang="cs-CZ" sz="800" b="1" dirty="0" smtClean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 smtClean="0"/>
              <a:t>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59927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Personální obsazení ŠPP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Z legislativy jasně vyplývá, že každá škola zajišťuje své služby výchovným poradcem a metodikem prevence, všichni ostatní odborníci jsou „nadstandardem“</a:t>
            </a:r>
          </a:p>
          <a:p>
            <a:r>
              <a:rPr lang="cs-CZ" dirty="0" smtClean="0"/>
              <a:t>Nová legislativa počítá s jejich zapojením do poskytování poradenských služeb a aktuálně jsou vytvořeny i finanční podmínky pro jejich angažmá</a:t>
            </a:r>
          </a:p>
          <a:p>
            <a:r>
              <a:rPr lang="cs-CZ" dirty="0" smtClean="0"/>
              <a:t>Kdo může </a:t>
            </a:r>
            <a:r>
              <a:rPr lang="cs-CZ" dirty="0" smtClean="0"/>
              <a:t>teoreticky ve </a:t>
            </a:r>
            <a:r>
              <a:rPr lang="cs-CZ" dirty="0" smtClean="0"/>
              <a:t>škole dále působit? To se odvíjí od typu školy </a:t>
            </a:r>
            <a:r>
              <a:rPr lang="cs-CZ" dirty="0" smtClean="0"/>
              <a:t>a </a:t>
            </a:r>
            <a:r>
              <a:rPr lang="cs-CZ" dirty="0" smtClean="0"/>
              <a:t>jejího zaměření</a:t>
            </a:r>
          </a:p>
          <a:p>
            <a:pPr>
              <a:buFontTx/>
              <a:buChar char="-"/>
            </a:pPr>
            <a:r>
              <a:rPr lang="cs-CZ" dirty="0" smtClean="0"/>
              <a:t>Školní psycholog</a:t>
            </a:r>
          </a:p>
          <a:p>
            <a:pPr>
              <a:buFontTx/>
              <a:buChar char="-"/>
            </a:pPr>
            <a:r>
              <a:rPr lang="cs-CZ" dirty="0" smtClean="0"/>
              <a:t>Školní speciální pedagog</a:t>
            </a:r>
          </a:p>
          <a:p>
            <a:pPr>
              <a:buFontTx/>
              <a:buChar char="-"/>
            </a:pPr>
            <a:r>
              <a:rPr lang="cs-CZ" dirty="0" err="1" smtClean="0"/>
              <a:t>Etoped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Logoped</a:t>
            </a:r>
          </a:p>
          <a:p>
            <a:pPr>
              <a:buFontTx/>
              <a:buChar char="-"/>
            </a:pPr>
            <a:r>
              <a:rPr lang="cs-CZ" dirty="0" smtClean="0"/>
              <a:t>Sociální pedagog, sociální pracovník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733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117</TotalTime>
  <Words>1627</Words>
  <Application>Microsoft Office PowerPoint</Application>
  <PresentationFormat>Předvádění na obrazovce (4:3)</PresentationFormat>
  <Paragraphs>159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Tok</vt:lpstr>
      <vt:lpstr>Školní poradenské pracoviště</vt:lpstr>
      <vt:lpstr>Témata přednášky</vt:lpstr>
      <vt:lpstr>Prezentace aplikace PowerPoint</vt:lpstr>
      <vt:lpstr>Ze schvalované novely vyhlášky č. 116/2011 o poskytování poradenských služeb ve školách a školských zařízeních</vt:lpstr>
      <vt:lpstr>Obsah poradenských služeb školy dle návrhu novelizace Vyhlášky 72 (upřesňující opáčko)</vt:lpstr>
      <vt:lpstr>Prezentace aplikace PowerPoint</vt:lpstr>
      <vt:lpstr>Prezentace aplikace PowerPoint</vt:lpstr>
      <vt:lpstr>Prezentace aplikace PowerPoint</vt:lpstr>
      <vt:lpstr>Personální obsazení ŠPP</vt:lpstr>
      <vt:lpstr>Činnost poradenských pracovníků</vt:lpstr>
      <vt:lpstr>Hlavní činnosti poradenských pracovníků</vt:lpstr>
      <vt:lpstr>Prezentace aplikace PowerPoint</vt:lpstr>
      <vt:lpstr>Prezentace aplikace PowerPoint</vt:lpstr>
      <vt:lpstr>Prezentace aplikace PowerPoint</vt:lpstr>
      <vt:lpstr>Koordinace činností v ŠPP</vt:lpstr>
      <vt:lpstr>Školní realita</vt:lpstr>
      <vt:lpstr>Příklad dobré praxe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Závěrem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poradenské pracoviště</dc:title>
  <dc:creator>Alice</dc:creator>
  <cp:lastModifiedBy>Alice</cp:lastModifiedBy>
  <cp:revision>11</cp:revision>
  <dcterms:created xsi:type="dcterms:W3CDTF">2016-05-15T12:10:28Z</dcterms:created>
  <dcterms:modified xsi:type="dcterms:W3CDTF">2016-05-15T15:42:11Z</dcterms:modified>
</cp:coreProperties>
</file>