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919177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Neuroscienc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n.wikipedia.org/wiki/Diffusion_MRI#cite_note-7" TargetMode="External"/><Relationship Id="rId4" Type="http://schemas.openxmlformats.org/officeDocument/2006/relationships/hyperlink" Target="https://en.wikipedia.org/wiki/Human_Connectome_Projec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86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99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79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615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76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76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91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715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9814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63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134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949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541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79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06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582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371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714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174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118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82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281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7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670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503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63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5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48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sz="1050">
                <a:solidFill>
                  <a:srgbClr val="252525"/>
                </a:solidFill>
                <a:highlight>
                  <a:srgbClr val="FFFFFF"/>
                </a:highlight>
              </a:rPr>
              <a:t>The ability to visualize anatomical connections between different parts of the brain, noninvasively and on an individual basis, has emerged as a major breakthrough for </a:t>
            </a:r>
            <a:r>
              <a:rPr lang="en-GB" sz="1050">
                <a:solidFill>
                  <a:srgbClr val="0B0080"/>
                </a:solidFill>
                <a:highlight>
                  <a:srgbClr val="FFFFFF"/>
                </a:highlight>
                <a:hlinkClick r:id="rId3"/>
              </a:rPr>
              <a:t>neuroscience</a:t>
            </a:r>
            <a:r>
              <a:rPr lang="en-GB" sz="1050">
                <a:solidFill>
                  <a:srgbClr val="252525"/>
                </a:solidFill>
                <a:highlight>
                  <a:srgbClr val="FFFFFF"/>
                </a:highlight>
              </a:rPr>
              <a:t>'s </a:t>
            </a:r>
            <a:r>
              <a:rPr lang="en-GB" sz="1050">
                <a:solidFill>
                  <a:srgbClr val="0B0080"/>
                </a:solidFill>
                <a:highlight>
                  <a:srgbClr val="FFFFFF"/>
                </a:highlight>
                <a:hlinkClick r:id="rId4"/>
              </a:rPr>
              <a:t>Human Connectome Project</a:t>
            </a:r>
            <a:r>
              <a:rPr lang="en-GB" sz="1050">
                <a:solidFill>
                  <a:srgbClr val="252525"/>
                </a:solidFill>
                <a:highlight>
                  <a:srgbClr val="FFFFFF"/>
                </a:highlight>
              </a:rPr>
              <a:t>.</a:t>
            </a:r>
            <a:r>
              <a:rPr lang="en-GB" sz="1400" baseline="30000">
                <a:solidFill>
                  <a:srgbClr val="0B0080"/>
                </a:solidFill>
                <a:highlight>
                  <a:srgbClr val="FFFFFF"/>
                </a:highlight>
                <a:hlinkClick r:id="rId5"/>
              </a:rPr>
              <a:t>[7]</a:t>
            </a:r>
          </a:p>
        </p:txBody>
      </p:sp>
    </p:spTree>
    <p:extLst>
      <p:ext uri="{BB962C8B-B14F-4D97-AF65-F5344CB8AC3E}">
        <p14:creationId xmlns:p14="http://schemas.microsoft.com/office/powerpoint/2010/main" val="353314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53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63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68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8" name="Shape 58"/>
          <p:cNvSpPr txBox="1">
            <a:spLocks noGrp="1"/>
          </p:cNvSpPr>
          <p:nvPr>
            <p:ph type="body" idx="1"/>
          </p:nvPr>
        </p:nvSpPr>
        <p:spPr>
          <a:xfrm>
            <a:off x="628650" y="1369218"/>
            <a:ext cx="78867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143000" y="841772"/>
            <a:ext cx="6858000" cy="1790699"/>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4" name="Shape 64"/>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3887" y="1282303"/>
            <a:ext cx="7886700"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0" name="Shape 70"/>
          <p:cNvSpPr txBox="1">
            <a:spLocks noGrp="1"/>
          </p:cNvSpPr>
          <p:nvPr>
            <p:ph type="body" idx="1"/>
          </p:nvPr>
        </p:nvSpPr>
        <p:spPr>
          <a:xfrm>
            <a:off x="623887" y="3442097"/>
            <a:ext cx="7886700"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6" name="Shape 76"/>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9841" y="273843"/>
            <a:ext cx="7886700"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3" name="Shape 83"/>
          <p:cNvSpPr txBox="1">
            <a:spLocks noGrp="1"/>
          </p:cNvSpPr>
          <p:nvPr>
            <p:ph type="body" idx="1"/>
          </p:nvPr>
        </p:nvSpPr>
        <p:spPr>
          <a:xfrm>
            <a:off x="629841"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629841" y="1878806"/>
            <a:ext cx="3868340" cy="276344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29150" y="1878806"/>
            <a:ext cx="3887390" cy="276344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2" name="Shape 9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Obsah s titulkem">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1"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1" name="Shape 101"/>
          <p:cNvSpPr txBox="1">
            <a:spLocks noGrp="1"/>
          </p:cNvSpPr>
          <p:nvPr>
            <p:ph type="body" idx="1"/>
          </p:nvPr>
        </p:nvSpPr>
        <p:spPr>
          <a:xfrm>
            <a:off x="3887391" y="740568"/>
            <a:ext cx="4629150"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1"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Obrázek s titulkem">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1"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8" name="Shape 108"/>
          <p:cNvSpPr>
            <a:spLocks noGrp="1"/>
          </p:cNvSpPr>
          <p:nvPr>
            <p:ph type="pic" idx="2"/>
          </p:nvPr>
        </p:nvSpPr>
        <p:spPr>
          <a:xfrm>
            <a:off x="3887391" y="740568"/>
            <a:ext cx="4629150"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1"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Nadpis a svislý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5" name="Shape 115"/>
          <p:cNvSpPr txBox="1">
            <a:spLocks noGrp="1"/>
          </p:cNvSpPr>
          <p:nvPr>
            <p:ph type="body" idx="1"/>
          </p:nvPr>
        </p:nvSpPr>
        <p:spPr>
          <a:xfrm rot="5400000">
            <a:off x="2940248" y="-942379"/>
            <a:ext cx="3263503" cy="78867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Svislý nadpis a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73" y="1467445"/>
            <a:ext cx="4358878" cy="1971675"/>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1" name="Shape 121"/>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7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dailymail.co.uk/sciencetech/article-2581184/The-dynamic-mind-Stunning-3D-glass-brain-shows-neurons-firing-real-time.htm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youtube.com/watch?v=JismoWKknZ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journal.frontiersin.org/article/10.3389/fpsyg.2012.00429/full#B32"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journal.frontiersin.org/article/10.3389/fpsyg.2012.00429/full#B2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Gene_expression"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en.wikipedia.org/wiki/Stem_cell" TargetMode="External"/><Relationship Id="rId4" Type="http://schemas.openxmlformats.org/officeDocument/2006/relationships/hyperlink" Target="http://en.wikipedia.org/wiki/Neuroplasticity"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ed.ted.com/lessons/what-percentage-of-your-brain-do-you-use-richard-e-cytowic"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80353" y="1964195"/>
            <a:ext cx="7886700" cy="994172"/>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Neuromýty ve vzdělávání</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Experimentální ověření</a:t>
            </a:r>
          </a:p>
        </p:txBody>
      </p:sp>
      <p:sp>
        <p:nvSpPr>
          <p:cNvPr id="188" name="Shape 188"/>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Z pohledu na úrovni sítí neuronů je pro učení významný fenomén Hebbova pravidla učení, který byl experimentálně poprvé ověřen Kandelem a</a:t>
            </a:r>
            <a:r>
              <a:rPr lang="en-GB" sz="2100" b="0" i="1" u="none" strike="noStrike" cap="none">
                <a:solidFill>
                  <a:schemeClr val="dk1"/>
                </a:solidFill>
                <a:latin typeface="Calibri"/>
                <a:ea typeface="Calibri"/>
                <a:cs typeface="Calibri"/>
                <a:sym typeface="Calibri"/>
              </a:rPr>
              <a:t> </a:t>
            </a:r>
            <a:r>
              <a:rPr lang="en-GB" sz="2100" b="0" i="0" u="none" strike="noStrike" cap="none">
                <a:solidFill>
                  <a:schemeClr val="dk1"/>
                </a:solidFill>
                <a:latin typeface="Calibri"/>
                <a:ea typeface="Calibri"/>
                <a:cs typeface="Calibri"/>
                <a:sym typeface="Calibri"/>
              </a:rPr>
              <a:t>Taucem (1965).</a:t>
            </a:r>
          </a:p>
          <a:p>
            <a:pPr marL="177800" marR="0" lvl="0" indent="-171450" algn="l" rtl="0">
              <a:lnSpc>
                <a:spcPct val="9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189" name="Shape 189"/>
          <p:cNvPicPr preferRelativeResize="0"/>
          <p:nvPr/>
        </p:nvPicPr>
        <p:blipFill rotWithShape="1">
          <a:blip r:embed="rId3">
            <a:alphaModFix/>
          </a:blip>
          <a:srcRect/>
          <a:stretch/>
        </p:blipFill>
        <p:spPr>
          <a:xfrm>
            <a:off x="734867" y="2508965"/>
            <a:ext cx="3721894" cy="2507456"/>
          </a:xfrm>
          <a:prstGeom prst="rect">
            <a:avLst/>
          </a:prstGeom>
          <a:noFill/>
          <a:ln>
            <a:noFill/>
          </a:ln>
        </p:spPr>
      </p:pic>
      <p:pic>
        <p:nvPicPr>
          <p:cNvPr id="190" name="Shape 190"/>
          <p:cNvPicPr preferRelativeResize="0"/>
          <p:nvPr/>
        </p:nvPicPr>
        <p:blipFill rotWithShape="1">
          <a:blip r:embed="rId4">
            <a:alphaModFix/>
          </a:blip>
          <a:srcRect/>
          <a:stretch/>
        </p:blipFill>
        <p:spPr>
          <a:xfrm>
            <a:off x="6868430" y="2668191"/>
            <a:ext cx="1571624" cy="196453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Synaptická facilitace</a:t>
            </a:r>
          </a:p>
        </p:txBody>
      </p:sp>
      <p:sp>
        <p:nvSpPr>
          <p:cNvPr id="196" name="Shape 196"/>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Z pohledu na úrovni sítí neuronů je pro učení významný fenomén Hebbova pravidla učení, který byl experimentálně poprvé ověřen Kandelem a</a:t>
            </a:r>
            <a:r>
              <a:rPr lang="en-GB" sz="2100" b="0" i="1" u="none" strike="noStrike" cap="none">
                <a:solidFill>
                  <a:schemeClr val="dk1"/>
                </a:solidFill>
                <a:latin typeface="Calibri"/>
                <a:ea typeface="Calibri"/>
                <a:cs typeface="Calibri"/>
                <a:sym typeface="Calibri"/>
              </a:rPr>
              <a:t> </a:t>
            </a:r>
            <a:r>
              <a:rPr lang="en-GB" sz="2100" b="0" i="0" u="none" strike="noStrike" cap="none">
                <a:solidFill>
                  <a:schemeClr val="dk1"/>
                </a:solidFill>
                <a:latin typeface="Calibri"/>
                <a:ea typeface="Calibri"/>
                <a:cs typeface="Calibri"/>
                <a:sym typeface="Calibri"/>
              </a:rPr>
              <a:t>Taucem (1965).</a:t>
            </a:r>
          </a:p>
          <a:p>
            <a:pPr marL="177800" marR="0" lvl="0" indent="-171450" algn="l" rtl="0">
              <a:lnSpc>
                <a:spcPct val="90000"/>
              </a:lnSpc>
              <a:spcBef>
                <a:spcPts val="80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Když byly dva elementární mozkové procesy aktivní současně nebo bezprostředně po sobě, má jeden z nich, když se znovu objeví, tendenci šířit svůj vzruch do druhého. Přičemž opakování takového úsilí je pro učení důležité, viz Gomulicki (1953) – jeho pojetí synaptické facilitace, které znamená, že neuronová spojení vznikají tím snadněji, čím častěji jsou asociované prvky aktivovány společně.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Tři typy plasticity</a:t>
            </a:r>
          </a:p>
        </p:txBody>
      </p:sp>
      <p:sp>
        <p:nvSpPr>
          <p:cNvPr id="202" name="Shape 202"/>
          <p:cNvSpPr txBox="1">
            <a:spLocks noGrp="1"/>
          </p:cNvSpPr>
          <p:nvPr>
            <p:ph type="body" idx="1"/>
          </p:nvPr>
        </p:nvSpPr>
        <p:spPr>
          <a:xfrm>
            <a:off x="584775" y="1036616"/>
            <a:ext cx="7974300" cy="37353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Synaptická plasticita je definována jako schopnost synapse změnit svoji synaptickou sílu (synaptic strength) v závislosti na vlastní aktivitě.</a:t>
            </a:r>
          </a:p>
          <a:p>
            <a:pPr marL="0" marR="0" lvl="0" indent="0" algn="l" rtl="0">
              <a:lnSpc>
                <a:spcPct val="90000"/>
              </a:lnSpc>
              <a:spcBef>
                <a:spcPts val="800"/>
              </a:spcBef>
              <a:spcAft>
                <a:spcPts val="0"/>
              </a:spcAft>
              <a:buClr>
                <a:schemeClr val="dk1"/>
              </a:buClr>
              <a:buSzPct val="25000"/>
              <a:buFont typeface="Arial"/>
              <a:buNone/>
            </a:pPr>
            <a:endParaRPr sz="2100" b="1"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ct val="100000"/>
              <a:buFont typeface="Arial"/>
              <a:buChar char="•"/>
            </a:pPr>
            <a:r>
              <a:rPr lang="en-GB" sz="2100" b="1" i="0" u="none" strike="noStrike" cap="none">
                <a:solidFill>
                  <a:schemeClr val="dk1"/>
                </a:solidFill>
                <a:latin typeface="Calibri"/>
                <a:ea typeface="Calibri"/>
                <a:cs typeface="Calibri"/>
                <a:sym typeface="Calibri"/>
              </a:rPr>
              <a:t>Zkušenostně nezávislá plasticita </a:t>
            </a:r>
            <a:r>
              <a:rPr lang="en-GB" sz="2100" b="0" i="0" u="none" strike="noStrike" cap="none">
                <a:solidFill>
                  <a:schemeClr val="dk1"/>
                </a:solidFill>
                <a:latin typeface="Calibri"/>
                <a:ea typeface="Calibri"/>
                <a:cs typeface="Calibri"/>
                <a:sym typeface="Calibri"/>
              </a:rPr>
              <a:t>- odkazuje ke změnám v mozku, které nejsou výsledkem vlivu vnějšího prostředí</a:t>
            </a:r>
          </a:p>
          <a:p>
            <a:pPr marL="177800" marR="0" lvl="0" indent="-171450" algn="l" rtl="0">
              <a:lnSpc>
                <a:spcPct val="90000"/>
              </a:lnSpc>
              <a:spcBef>
                <a:spcPts val="800"/>
              </a:spcBef>
              <a:spcAft>
                <a:spcPts val="0"/>
              </a:spcAft>
              <a:buClr>
                <a:schemeClr val="dk1"/>
              </a:buClr>
              <a:buSzPct val="100000"/>
              <a:buFont typeface="Arial"/>
              <a:buChar char="•"/>
            </a:pPr>
            <a:r>
              <a:rPr lang="en-GB" sz="2100" b="1" i="0" u="none" strike="noStrike" cap="none">
                <a:solidFill>
                  <a:schemeClr val="dk1"/>
                </a:solidFill>
                <a:latin typeface="Calibri"/>
                <a:ea typeface="Calibri"/>
                <a:cs typeface="Calibri"/>
                <a:sym typeface="Calibri"/>
              </a:rPr>
              <a:t>Zkušenostně-nastávající plasticita </a:t>
            </a:r>
            <a:r>
              <a:rPr lang="en-GB" sz="2100" b="0" i="0" u="none" strike="noStrike" cap="none">
                <a:solidFill>
                  <a:schemeClr val="dk1"/>
                </a:solidFill>
                <a:latin typeface="Calibri"/>
                <a:ea typeface="Calibri"/>
                <a:cs typeface="Calibri"/>
                <a:sym typeface="Calibri"/>
              </a:rPr>
              <a:t>– spojena předně s vývojem v dětství, když mozek používá vstupy z vnějšího prostředí v určitém období dítěte k jeho rozvoji (koordinace očí).</a:t>
            </a:r>
          </a:p>
          <a:p>
            <a:pPr marL="177800" marR="0" lvl="0" indent="-171450" algn="l" rtl="0">
              <a:lnSpc>
                <a:spcPct val="90000"/>
              </a:lnSpc>
              <a:spcBef>
                <a:spcPts val="800"/>
              </a:spcBef>
              <a:spcAft>
                <a:spcPts val="0"/>
              </a:spcAft>
              <a:buClr>
                <a:schemeClr val="dk1"/>
              </a:buClr>
              <a:buSzPct val="100000"/>
              <a:buFont typeface="Arial"/>
              <a:buChar char="•"/>
            </a:pPr>
            <a:r>
              <a:rPr lang="en-GB" sz="2100" b="1" i="0" u="none" strike="noStrike" cap="none">
                <a:solidFill>
                  <a:schemeClr val="dk1"/>
                </a:solidFill>
                <a:latin typeface="Calibri"/>
                <a:ea typeface="Calibri"/>
                <a:cs typeface="Calibri"/>
                <a:sym typeface="Calibri"/>
              </a:rPr>
              <a:t>Zkušenostně závislá plasticita </a:t>
            </a:r>
            <a:r>
              <a:rPr lang="en-GB" sz="2100" b="0" i="0" u="none" strike="noStrike" cap="none">
                <a:solidFill>
                  <a:schemeClr val="dk1"/>
                </a:solidFill>
                <a:latin typeface="Calibri"/>
                <a:ea typeface="Calibri"/>
                <a:cs typeface="Calibri"/>
                <a:sym typeface="Calibri"/>
              </a:rPr>
              <a:t>- když mozek používá vstupy z vnějšího prostředí k provedení změny v její struktuře. Spojována s procesy učení. Experti: Michael Merzenich, Edward Taub, William Greenough.</a:t>
            </a:r>
          </a:p>
          <a:p>
            <a:pPr marL="177800" marR="0" lvl="0" indent="-171450" algn="l" rtl="0">
              <a:lnSpc>
                <a:spcPct val="9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Učení a plasticita</a:t>
            </a:r>
          </a:p>
        </p:txBody>
      </p:sp>
      <p:sp>
        <p:nvSpPr>
          <p:cNvPr id="208" name="Shape 208"/>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Komutační neurověda: „Učením v tomto kontextu rozumíme takovou změnu vnitřního stavu systému, která zefektivní schopnost přizpůsobení se změnám okolního prostředí“ (Volná, 2012, s. 43).</a:t>
            </a:r>
          </a:p>
          <a:p>
            <a:pPr marL="177800" marR="0" lvl="0" indent="-171450" algn="l" rtl="0">
              <a:lnSpc>
                <a:spcPct val="90000"/>
              </a:lnSpc>
              <a:spcBef>
                <a:spcPts val="800"/>
              </a:spcBef>
              <a:spcAft>
                <a:spcPts val="0"/>
              </a:spcAft>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Neuronální teorie jazyka: „Učení není přidání znalosti do nezměněného systému, ale je to změna systému [neuronové sítě]“</a:t>
            </a:r>
            <a:r>
              <a:rPr lang="en-GB" sz="1900" b="0" i="1" u="none" strike="noStrike" cap="none">
                <a:solidFill>
                  <a:schemeClr val="dk1"/>
                </a:solidFill>
                <a:latin typeface="Calibri"/>
                <a:ea typeface="Calibri"/>
                <a:cs typeface="Calibri"/>
                <a:sym typeface="Calibri"/>
              </a:rPr>
              <a:t> </a:t>
            </a:r>
            <a:r>
              <a:rPr lang="en-GB" sz="1900" b="0" i="0" u="none" strike="noStrike" cap="none">
                <a:solidFill>
                  <a:schemeClr val="dk1"/>
                </a:solidFill>
                <a:latin typeface="Calibri"/>
                <a:ea typeface="Calibri"/>
                <a:cs typeface="Calibri"/>
                <a:sym typeface="Calibri"/>
              </a:rPr>
              <a:t>(Feldman, 2006, s. 72).</a:t>
            </a:r>
          </a:p>
          <a:p>
            <a:pPr marL="177800" marR="0" lvl="0" indent="-171450" algn="l" rtl="0">
              <a:lnSpc>
                <a:spcPct val="90000"/>
              </a:lnSpc>
              <a:spcBef>
                <a:spcPts val="800"/>
              </a:spcBef>
              <a:spcAft>
                <a:spcPts val="0"/>
              </a:spcAft>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Sociální neurověda edukace: „Učení nastává skrze změnu konektivity mezi neurony v reakci na jeho stimulaci“ (z vnějšího či vnitřního prostředí) (Cozolino, 2013, s. 28).</a:t>
            </a:r>
          </a:p>
          <a:p>
            <a:pPr marL="177800" marR="0" lvl="0" indent="-171450" algn="l" rtl="0">
              <a:lnSpc>
                <a:spcPct val="90000"/>
              </a:lnSpc>
              <a:spcBef>
                <a:spcPts val="800"/>
              </a:spcBef>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Neuroplasticita</a:t>
            </a:r>
            <a:br>
              <a:rPr lang="en-GB" sz="3300" b="0" i="0" u="none" strike="noStrike" cap="none">
                <a:solidFill>
                  <a:schemeClr val="dk1"/>
                </a:solidFill>
                <a:latin typeface="Calibri"/>
                <a:ea typeface="Calibri"/>
                <a:cs typeface="Calibri"/>
                <a:sym typeface="Calibri"/>
              </a:rPr>
            </a:br>
            <a:endParaRPr lang="en-GB" sz="33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body" idx="1"/>
          </p:nvPr>
        </p:nvSpPr>
        <p:spPr>
          <a:xfrm>
            <a:off x="628650" y="1149439"/>
            <a:ext cx="7886700" cy="382135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100" b="1" i="0" u="none" strike="noStrike" cap="none">
                <a:solidFill>
                  <a:schemeClr val="dk1"/>
                </a:solidFill>
                <a:latin typeface="Calibri"/>
                <a:ea typeface="Calibri"/>
                <a:cs typeface="Calibri"/>
                <a:sym typeface="Calibri"/>
              </a:rPr>
              <a:t>Neuroplasticita </a:t>
            </a:r>
            <a:r>
              <a:rPr lang="en-GB" sz="2100" b="0" i="0" u="none" strike="noStrike" cap="none">
                <a:solidFill>
                  <a:schemeClr val="dk1"/>
                </a:solidFill>
                <a:latin typeface="Calibri"/>
                <a:ea typeface="Calibri"/>
                <a:cs typeface="Calibri"/>
                <a:sym typeface="Calibri"/>
              </a:rPr>
              <a:t>= zastřešuje </a:t>
            </a:r>
            <a:r>
              <a:rPr lang="en-GB" sz="2100" b="1" i="0" u="none" strike="noStrike" cap="none">
                <a:solidFill>
                  <a:schemeClr val="dk1"/>
                </a:solidFill>
                <a:latin typeface="Calibri"/>
                <a:ea typeface="Calibri"/>
                <a:cs typeface="Calibri"/>
                <a:sym typeface="Calibri"/>
              </a:rPr>
              <a:t>synaptickou </a:t>
            </a:r>
            <a:r>
              <a:rPr lang="en-GB" sz="2100" b="0" i="0" u="none" strike="noStrike" cap="none">
                <a:solidFill>
                  <a:schemeClr val="dk1"/>
                </a:solidFill>
                <a:latin typeface="Calibri"/>
                <a:ea typeface="Calibri"/>
                <a:cs typeface="Calibri"/>
                <a:sym typeface="Calibri"/>
              </a:rPr>
              <a:t>(posilování a zeslabování synaptických spojů,, synptogeneze, neurogeneze) a </a:t>
            </a:r>
            <a:r>
              <a:rPr lang="en-GB" sz="2100" b="1" i="0" u="none" strike="noStrike" cap="none">
                <a:solidFill>
                  <a:schemeClr val="dk1"/>
                </a:solidFill>
                <a:latin typeface="Calibri"/>
                <a:ea typeface="Calibri"/>
                <a:cs typeface="Calibri"/>
                <a:sym typeface="Calibri"/>
              </a:rPr>
              <a:t>nesynaptikckou </a:t>
            </a:r>
            <a:r>
              <a:rPr lang="en-GB" sz="2100" b="0" i="0" u="none" strike="noStrike" cap="none">
                <a:solidFill>
                  <a:schemeClr val="dk1"/>
                </a:solidFill>
                <a:latin typeface="Calibri"/>
                <a:ea typeface="Calibri"/>
                <a:cs typeface="Calibri"/>
                <a:sym typeface="Calibri"/>
              </a:rPr>
              <a:t>plasticitu (změna neuronální dráždivosti dendridů).</a:t>
            </a:r>
          </a:p>
          <a:p>
            <a:pPr marL="0" marR="0" lvl="0" indent="0" algn="l" rtl="0">
              <a:lnSpc>
                <a:spcPct val="90000"/>
              </a:lnSpc>
              <a:spcBef>
                <a:spcPts val="80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ct val="25000"/>
              <a:buFont typeface="Arial"/>
              <a:buNone/>
            </a:pPr>
            <a:r>
              <a:rPr lang="en-GB" sz="2100" b="0" i="0" u="none" strike="noStrike" cap="none">
                <a:solidFill>
                  <a:schemeClr val="dk1"/>
                </a:solidFill>
                <a:latin typeface="Calibri"/>
                <a:ea typeface="Calibri"/>
                <a:cs typeface="Calibri"/>
                <a:sym typeface="Calibri"/>
              </a:rPr>
              <a:t>Neuroplasticita je „schopnosti neuronů a neuronálních sítí vyvářet, růst a měnit způsob, kterým se k sobě navzájem vztahují v závislosti na reakci na zkušenost“ (Cozolino, 2013, s. 159).</a:t>
            </a:r>
          </a:p>
          <a:p>
            <a:pPr marL="0" marR="0" lvl="0" indent="0" algn="l" rtl="0">
              <a:lnSpc>
                <a:spcPct val="90000"/>
              </a:lnSpc>
              <a:spcBef>
                <a:spcPts val="80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buClr>
                <a:schemeClr val="dk1"/>
              </a:buClr>
              <a:buSzPct val="25000"/>
              <a:buFont typeface="Arial"/>
              <a:buNone/>
            </a:pPr>
            <a:endParaRPr sz="2100" b="1"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Zkušenostně závislá plasticita</a:t>
            </a:r>
          </a:p>
        </p:txBody>
      </p:sp>
      <p:sp>
        <p:nvSpPr>
          <p:cNvPr id="220" name="Shape 220"/>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221" name="Shape 221"/>
          <p:cNvPicPr preferRelativeResize="0"/>
          <p:nvPr/>
        </p:nvPicPr>
        <p:blipFill rotWithShape="1">
          <a:blip r:embed="rId3">
            <a:alphaModFix/>
          </a:blip>
          <a:srcRect/>
          <a:stretch/>
        </p:blipFill>
        <p:spPr>
          <a:xfrm>
            <a:off x="628650" y="-65522"/>
            <a:ext cx="7886700" cy="527454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Adaptační neuroplasticita – </a:t>
            </a:r>
          </a:p>
        </p:txBody>
      </p:sp>
      <p:sp>
        <p:nvSpPr>
          <p:cNvPr id="227" name="Shape 227"/>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Mozek člověka je schopen pod vlivem trvalé stimulace vnějšími podněty měnit svou strukturu, zvyšovat počet synapsí, „zhušťovat se“….</a:t>
            </a:r>
          </a:p>
          <a:p>
            <a:pPr marL="177800" marR="0" lvl="0" indent="-171450" algn="l" rtl="0">
              <a:lnSpc>
                <a:spcPct val="9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16 Londýnských taxikářů mělo (měřeno na MRI) významně objemnější zadní část hipokampu než 50 mužů z kontrolní skupiny.</a:t>
            </a:r>
          </a:p>
          <a:p>
            <a:pPr marL="177800" marR="0" lvl="0" indent="-171450" algn="l" rtl="0">
              <a:lnSpc>
                <a:spcPct val="9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Objem hipokampu úměrně narůstal s dobou po kterou taxikáři povolání provozovali.</a:t>
            </a:r>
          </a:p>
          <a:p>
            <a:pPr marL="177800" marR="0" lvl="0" indent="-171450" algn="l" rtl="0">
              <a:lnSpc>
                <a:spcPct val="90000"/>
              </a:lnSpc>
              <a:spcBef>
                <a:spcPts val="800"/>
              </a:spcBef>
              <a:spcAft>
                <a:spcPts val="0"/>
              </a:spcAft>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a:p>
            <a:pPr marL="177800" marR="0" lvl="0" indent="-177800" algn="l" rtl="0">
              <a:lnSpc>
                <a:spcPct val="90000"/>
              </a:lnSpc>
              <a:spcBef>
                <a:spcPts val="800"/>
              </a:spcBef>
              <a:spcAft>
                <a:spcPts val="0"/>
              </a:spcAft>
              <a:buClr>
                <a:schemeClr val="dk1"/>
              </a:buClr>
              <a:buSzPct val="25000"/>
              <a:buFont typeface="Arial"/>
              <a:buNone/>
            </a:pPr>
            <a:r>
              <a:rPr lang="en-GB" sz="1900" b="0" i="0" u="none" strike="noStrike" cap="none">
                <a:solidFill>
                  <a:schemeClr val="dk1"/>
                </a:solidFill>
                <a:latin typeface="Calibri"/>
                <a:ea typeface="Calibri"/>
                <a:cs typeface="Calibri"/>
                <a:sym typeface="Calibri"/>
              </a:rPr>
              <a:t>Mullanová, Z. (2000): Taxi-driving induces plasticity in adult brain structures. Lancet, 335. Maguireová, E. A., et al. (2000):  Navigation related structural change in the hippokampi of taxi drivers. PNAS 97(8), str. 55-66</a:t>
            </a:r>
          </a:p>
          <a:p>
            <a:pPr marL="177800" marR="0" lvl="0" indent="-171450" algn="l" rtl="0">
              <a:lnSpc>
                <a:spcPct val="90000"/>
              </a:lnSpc>
              <a:spcBef>
                <a:spcPts val="800"/>
              </a:spcBef>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sng" strike="noStrike" cap="none">
                <a:solidFill>
                  <a:schemeClr val="hlink"/>
                </a:solidFill>
                <a:latin typeface="Calibri"/>
                <a:ea typeface="Calibri"/>
                <a:cs typeface="Calibri"/>
                <a:sym typeface="Calibri"/>
                <a:hlinkClick r:id="rId3"/>
              </a:rPr>
              <a:t>http://www.dailymail.co.uk/sciencetech/article-2581184/The-dynamic-mind-Stunning-3D-glass-brain-shows-neurons-firing-real-time.html</a:t>
            </a:r>
          </a:p>
          <a:p>
            <a:pPr marL="177800" marR="0" lvl="0" indent="-171450" algn="l" rtl="0">
              <a:lnSpc>
                <a:spcPct val="90000"/>
              </a:lnSpc>
              <a:spcBef>
                <a:spcPts val="80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ct val="100000"/>
              <a:buFont typeface="Arial"/>
              <a:buChar char="•"/>
            </a:pPr>
            <a:r>
              <a:rPr lang="en-GB" sz="2100" b="0" i="0" u="sng" strike="noStrike" cap="none">
                <a:solidFill>
                  <a:schemeClr val="hlink"/>
                </a:solidFill>
                <a:latin typeface="Calibri"/>
                <a:ea typeface="Calibri"/>
                <a:cs typeface="Calibri"/>
                <a:sym typeface="Calibri"/>
                <a:hlinkClick r:id="rId4"/>
              </a:rPr>
              <a:t>https://www.youtube.com/watch?v=JismoWKknZ4</a:t>
            </a:r>
          </a:p>
          <a:p>
            <a:pPr marL="177800" marR="0" lvl="0" indent="-171450" algn="l" rtl="0">
              <a:lnSpc>
                <a:spcPct val="90000"/>
              </a:lnSpc>
              <a:spcBef>
                <a:spcPts val="80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endParaRPr/>
          </a:p>
        </p:txBody>
      </p:sp>
      <p:sp>
        <p:nvSpPr>
          <p:cNvPr id="239" name="Shape 239"/>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lvl="0">
              <a:spcBef>
                <a:spcPts val="0"/>
              </a:spcBef>
              <a:buNone/>
            </a:pP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Motorické učení a neuroplasticita</a:t>
            </a:r>
          </a:p>
        </p:txBody>
      </p:sp>
      <p:sp>
        <p:nvSpPr>
          <p:cNvPr id="264" name="Shape 264"/>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What kind of practice changes the brain?</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9,600 retrievals over 4 weeks (Nudo et al., 1996) </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12,000 repetions of skilled movement (myelin; Borich, et al 2013; Lakhani et al., 2014) </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31,500 repetions of a finger sequence over 35 days (Karni et al., 1995) </a:t>
            </a:r>
          </a:p>
          <a:p>
            <a:pPr marL="177800" marR="0" lvl="0" indent="-171450" algn="l" rtl="0">
              <a:lnSpc>
                <a:spcPct val="90000"/>
              </a:lnSpc>
              <a:spcBef>
                <a:spcPts val="80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12-14 hours X 14 days = 196 hours of use of the stroke affected arm &amp; hand (Taub et al., 1993; Wolf et al., 1989)</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136" name="Shape 136"/>
          <p:cNvPicPr preferRelativeResize="0"/>
          <p:nvPr/>
        </p:nvPicPr>
        <p:blipFill rotWithShape="1">
          <a:blip r:embed="rId3">
            <a:alphaModFix/>
          </a:blip>
          <a:srcRect/>
          <a:stretch/>
        </p:blipFill>
        <p:spPr>
          <a:xfrm>
            <a:off x="0" y="0"/>
            <a:ext cx="9281286" cy="51434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10 Principles of Experience-Dependent Plasticity (Kleim &amp; Jones, 2008)?</a:t>
            </a:r>
          </a:p>
        </p:txBody>
      </p:sp>
      <p:sp>
        <p:nvSpPr>
          <p:cNvPr id="270" name="Shape 270"/>
          <p:cNvSpPr txBox="1">
            <a:spLocks noGrp="1"/>
          </p:cNvSpPr>
          <p:nvPr>
            <p:ph type="body" idx="1"/>
          </p:nvPr>
        </p:nvSpPr>
        <p:spPr>
          <a:xfrm>
            <a:off x="628650" y="1562402"/>
            <a:ext cx="7886700" cy="3263503"/>
          </a:xfrm>
          <a:prstGeom prst="rect">
            <a:avLst/>
          </a:prstGeom>
          <a:noFill/>
          <a:ln>
            <a:noFill/>
          </a:ln>
        </p:spPr>
        <p:txBody>
          <a:bodyPr lIns="68575" tIns="34275" rIns="68575" bIns="34275" anchor="t" anchorCtr="0">
            <a:noAutofit/>
          </a:bodyPr>
          <a:lstStyle/>
          <a:p>
            <a:pPr marL="381000" marR="0" lvl="0" indent="-374650" algn="l" rtl="0">
              <a:lnSpc>
                <a:spcPct val="90000"/>
              </a:lnSpc>
              <a:spcBef>
                <a:spcPts val="0"/>
              </a:spcBef>
              <a:spcAft>
                <a:spcPts val="0"/>
              </a:spcAft>
              <a:buClr>
                <a:schemeClr val="dk1"/>
              </a:buClr>
              <a:buSzPct val="100000"/>
              <a:buFont typeface="Arial"/>
              <a:buAutoNum type="arabicPeriod"/>
            </a:pPr>
            <a:r>
              <a:rPr lang="en-GB" sz="2100" b="0" i="0" u="none" strike="noStrike" cap="none">
                <a:solidFill>
                  <a:schemeClr val="dk1"/>
                </a:solidFill>
                <a:latin typeface="Calibri"/>
                <a:ea typeface="Calibri"/>
                <a:cs typeface="Calibri"/>
                <a:sym typeface="Calibri"/>
              </a:rPr>
              <a:t>Use it or Lose it: Failure to drive a specific brain function can lead to functional degradation </a:t>
            </a:r>
          </a:p>
          <a:p>
            <a:pPr marL="381000" marR="0" lvl="0" indent="-374650" algn="l" rtl="0">
              <a:lnSpc>
                <a:spcPct val="90000"/>
              </a:lnSpc>
              <a:spcBef>
                <a:spcPts val="800"/>
              </a:spcBef>
              <a:spcAft>
                <a:spcPts val="0"/>
              </a:spcAft>
              <a:buClr>
                <a:schemeClr val="dk1"/>
              </a:buClr>
              <a:buSzPct val="100000"/>
              <a:buFont typeface="Arial"/>
              <a:buAutoNum type="arabicPeriod"/>
            </a:pPr>
            <a:r>
              <a:rPr lang="en-GB" sz="2100" b="0" i="0" u="none" strike="noStrike" cap="none">
                <a:solidFill>
                  <a:schemeClr val="dk1"/>
                </a:solidFill>
                <a:latin typeface="Calibri"/>
                <a:ea typeface="Calibri"/>
                <a:cs typeface="Calibri"/>
                <a:sym typeface="Calibri"/>
              </a:rPr>
              <a:t>Use it &amp; Improve it: Training that drives a specific brain function can lead to an enhancement of that function</a:t>
            </a:r>
          </a:p>
          <a:p>
            <a:pPr marL="381000" marR="0" lvl="0" indent="-374650" algn="l" rtl="0">
              <a:lnSpc>
                <a:spcPct val="90000"/>
              </a:lnSpc>
              <a:spcBef>
                <a:spcPts val="800"/>
              </a:spcBef>
              <a:spcAft>
                <a:spcPts val="0"/>
              </a:spcAft>
              <a:buClr>
                <a:schemeClr val="dk1"/>
              </a:buClr>
              <a:buSzPct val="100000"/>
              <a:buFont typeface="Arial"/>
              <a:buAutoNum type="arabicPeriod"/>
            </a:pPr>
            <a:r>
              <a:rPr lang="en-GB" sz="2100" b="0" i="0" u="none" strike="noStrike" cap="none">
                <a:solidFill>
                  <a:schemeClr val="dk1"/>
                </a:solidFill>
                <a:latin typeface="Calibri"/>
                <a:ea typeface="Calibri"/>
                <a:cs typeface="Calibri"/>
                <a:sym typeface="Calibri"/>
              </a:rPr>
              <a:t>Specificity: The nature of the training experience dictates the nature of the plasticity </a:t>
            </a:r>
          </a:p>
          <a:p>
            <a:pPr marL="381000" marR="0" lvl="0" indent="-374650" algn="l" rtl="0">
              <a:lnSpc>
                <a:spcPct val="90000"/>
              </a:lnSpc>
              <a:spcBef>
                <a:spcPts val="800"/>
              </a:spcBef>
              <a:spcAft>
                <a:spcPts val="0"/>
              </a:spcAft>
              <a:buClr>
                <a:schemeClr val="dk1"/>
              </a:buClr>
              <a:buSzPct val="100000"/>
              <a:buFont typeface="Arial"/>
              <a:buAutoNum type="arabicPeriod"/>
            </a:pPr>
            <a:r>
              <a:rPr lang="en-GB" sz="2100" b="0" i="0" u="none" strike="noStrike" cap="none">
                <a:solidFill>
                  <a:schemeClr val="dk1"/>
                </a:solidFill>
                <a:latin typeface="Calibri"/>
                <a:ea typeface="Calibri"/>
                <a:cs typeface="Calibri"/>
                <a:sym typeface="Calibri"/>
              </a:rPr>
              <a:t>Repetition Matters: Induction of plasticity requires repetition </a:t>
            </a:r>
          </a:p>
          <a:p>
            <a:pPr marL="381000" marR="0" lvl="0" indent="-374650" algn="l" rtl="0">
              <a:lnSpc>
                <a:spcPct val="90000"/>
              </a:lnSpc>
              <a:spcBef>
                <a:spcPts val="800"/>
              </a:spcBef>
              <a:buClr>
                <a:schemeClr val="dk1"/>
              </a:buClr>
              <a:buSzPct val="100000"/>
              <a:buFont typeface="Arial"/>
              <a:buAutoNum type="arabicPeriod"/>
            </a:pPr>
            <a:r>
              <a:rPr lang="en-GB" sz="2100" b="0" i="0" u="none" strike="noStrike" cap="none">
                <a:solidFill>
                  <a:schemeClr val="dk1"/>
                </a:solidFill>
                <a:latin typeface="Calibri"/>
                <a:ea typeface="Calibri"/>
                <a:cs typeface="Calibri"/>
                <a:sym typeface="Calibri"/>
              </a:rPr>
              <a:t>Intensity: Induction of plasticity requires sufficient training intensity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10 Principles of Experience-Dependent Plasticity (Kleim &amp; Jones, 2008)?</a:t>
            </a:r>
          </a:p>
        </p:txBody>
      </p:sp>
      <p:sp>
        <p:nvSpPr>
          <p:cNvPr id="276" name="Shape 276"/>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100" b="0" i="0" u="none" strike="noStrike" cap="none">
                <a:solidFill>
                  <a:schemeClr val="dk1"/>
                </a:solidFill>
                <a:latin typeface="Calibri"/>
                <a:ea typeface="Calibri"/>
                <a:cs typeface="Calibri"/>
                <a:sym typeface="Calibri"/>
              </a:rPr>
              <a:t>6. Time Matters: Different forms of plasticity occur at different times during training </a:t>
            </a:r>
          </a:p>
          <a:p>
            <a:pPr marL="0" marR="0" lvl="0" indent="0" algn="l" rtl="0">
              <a:lnSpc>
                <a:spcPct val="80000"/>
              </a:lnSpc>
              <a:spcBef>
                <a:spcPts val="800"/>
              </a:spcBef>
              <a:spcAft>
                <a:spcPts val="0"/>
              </a:spcAft>
              <a:buClr>
                <a:schemeClr val="dk1"/>
              </a:buClr>
              <a:buSzPct val="25000"/>
              <a:buFont typeface="Arial"/>
              <a:buNone/>
            </a:pPr>
            <a:r>
              <a:rPr lang="en-GB" sz="2100" b="0" i="0" u="none" strike="noStrike" cap="none">
                <a:solidFill>
                  <a:schemeClr val="dk1"/>
                </a:solidFill>
                <a:latin typeface="Calibri"/>
                <a:ea typeface="Calibri"/>
                <a:cs typeface="Calibri"/>
                <a:sym typeface="Calibri"/>
              </a:rPr>
              <a:t>7. Salience Matters:  The training experience must be sufficiently salient to produce plasticity </a:t>
            </a:r>
          </a:p>
          <a:p>
            <a:pPr marL="0" marR="0" lvl="0" indent="0" algn="l" rtl="0">
              <a:lnSpc>
                <a:spcPct val="80000"/>
              </a:lnSpc>
              <a:spcBef>
                <a:spcPts val="800"/>
              </a:spcBef>
              <a:spcAft>
                <a:spcPts val="0"/>
              </a:spcAft>
              <a:buClr>
                <a:schemeClr val="dk1"/>
              </a:buClr>
              <a:buSzPct val="25000"/>
              <a:buFont typeface="Arial"/>
              <a:buNone/>
            </a:pPr>
            <a:r>
              <a:rPr lang="en-GB" sz="2100" b="0" i="0" u="none" strike="noStrike" cap="none">
                <a:solidFill>
                  <a:schemeClr val="dk1"/>
                </a:solidFill>
                <a:latin typeface="Calibri"/>
                <a:ea typeface="Calibri"/>
                <a:cs typeface="Calibri"/>
                <a:sym typeface="Calibri"/>
              </a:rPr>
              <a:t>8. Age Matters: Training-induced plasticity occurs more readily in younger brains </a:t>
            </a:r>
          </a:p>
          <a:p>
            <a:pPr marL="0" marR="0" lvl="0" indent="0" algn="l" rtl="0">
              <a:lnSpc>
                <a:spcPct val="80000"/>
              </a:lnSpc>
              <a:spcBef>
                <a:spcPts val="800"/>
              </a:spcBef>
              <a:spcAft>
                <a:spcPts val="0"/>
              </a:spcAft>
              <a:buClr>
                <a:schemeClr val="dk1"/>
              </a:buClr>
              <a:buSzPct val="25000"/>
              <a:buFont typeface="Arial"/>
              <a:buNone/>
            </a:pPr>
            <a:r>
              <a:rPr lang="en-GB" sz="2100" b="0" i="0" u="none" strike="noStrike" cap="none">
                <a:solidFill>
                  <a:schemeClr val="dk1"/>
                </a:solidFill>
                <a:latin typeface="Calibri"/>
                <a:ea typeface="Calibri"/>
                <a:cs typeface="Calibri"/>
                <a:sym typeface="Calibri"/>
              </a:rPr>
              <a:t>9. Transference: Plasticity in response to one training experience can enhance the acquisition of similar behaviors</a:t>
            </a:r>
          </a:p>
          <a:p>
            <a:pPr marL="0" marR="0" lvl="0" indent="0" algn="l" rtl="0">
              <a:lnSpc>
                <a:spcPct val="80000"/>
              </a:lnSpc>
              <a:spcBef>
                <a:spcPts val="800"/>
              </a:spcBef>
              <a:spcAft>
                <a:spcPts val="0"/>
              </a:spcAft>
              <a:buClr>
                <a:schemeClr val="dk1"/>
              </a:buClr>
              <a:buSzPct val="25000"/>
              <a:buFont typeface="Arial"/>
              <a:buNone/>
            </a:pPr>
            <a:r>
              <a:rPr lang="en-GB" sz="2100" b="0" i="0" u="none" strike="noStrike" cap="none">
                <a:solidFill>
                  <a:schemeClr val="dk1"/>
                </a:solidFill>
                <a:latin typeface="Calibri"/>
                <a:ea typeface="Calibri"/>
                <a:cs typeface="Calibri"/>
                <a:sym typeface="Calibri"/>
              </a:rPr>
              <a:t>10. Interference: Plasticity in response to one experience can interfere with the acquisition of others</a:t>
            </a:r>
          </a:p>
          <a:p>
            <a:pPr marL="0" marR="0" lvl="0" indent="0" algn="l" rtl="0">
              <a:lnSpc>
                <a:spcPct val="80000"/>
              </a:lnSpc>
              <a:spcBef>
                <a:spcPts val="800"/>
              </a:spcBef>
              <a:buClr>
                <a:schemeClr val="dk1"/>
              </a:buClr>
              <a:buSzPct val="25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628650" y="0"/>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Cozolino (2013, s. 232-234)</a:t>
            </a:r>
          </a:p>
        </p:txBody>
      </p:sp>
      <p:sp>
        <p:nvSpPr>
          <p:cNvPr id="282" name="Shape 282"/>
          <p:cNvSpPr txBox="1">
            <a:spLocks noGrp="1"/>
          </p:cNvSpPr>
          <p:nvPr>
            <p:ph type="body" idx="1"/>
          </p:nvPr>
        </p:nvSpPr>
        <p:spPr>
          <a:xfrm>
            <a:off x="628650" y="903131"/>
            <a:ext cx="8122544" cy="4240368"/>
          </a:xfrm>
          <a:prstGeom prst="rect">
            <a:avLst/>
          </a:prstGeom>
          <a:noFill/>
          <a:ln>
            <a:noFill/>
          </a:ln>
        </p:spPr>
        <p:txBody>
          <a:bodyPr lIns="68575" tIns="34275" rIns="68575" bIns="34275" anchor="t" anchorCtr="0">
            <a:noAutofit/>
          </a:bodyPr>
          <a:lstStyle/>
          <a:p>
            <a:pPr marL="0" marR="0" lvl="0" indent="0" algn="l" rtl="0">
              <a:lnSpc>
                <a:spcPct val="70000"/>
              </a:lnSpc>
              <a:spcBef>
                <a:spcPts val="0"/>
              </a:spcBef>
              <a:spcAft>
                <a:spcPts val="0"/>
              </a:spcAft>
              <a:buClr>
                <a:schemeClr val="dk1"/>
              </a:buClr>
              <a:buSzPct val="25000"/>
              <a:buFont typeface="Arial"/>
              <a:buNone/>
            </a:pPr>
            <a:r>
              <a:rPr lang="en-GB" sz="1900" b="1" i="0" u="none" strike="noStrike" cap="none">
                <a:solidFill>
                  <a:schemeClr val="dk1"/>
                </a:solidFill>
                <a:latin typeface="Calibri"/>
                <a:ea typeface="Calibri"/>
                <a:cs typeface="Calibri"/>
                <a:sym typeface="Calibri"/>
              </a:rPr>
              <a:t>Učení posíleno prostřednictvím:</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pravidelného znovunabývání pozornosti k tématu, které se člověk učí (v intervalu 5 až 10 minut je dobré posunout svou pozornost k jinému tématu)</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praxe a opakovaného působení, protože učení vyžaduje „posilování spojení mezi jednotlivými neurony“</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„více kanálového zpracování“ (je důležité informaci předávat více způsoby, například skrze senzorický, sémantický, motoricky, vizuální či emoční kanál). </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„pojmového zpracování“ (to znamená, že materiál k učení je důležité rozdělovat do smysluplných celků, které vytváří možnost snazšího zapamatování). </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testování hypotéz a zpětné vazby (učení je založeno na pokusu a omylu a pro učení je důležité co nejdříve vyhodnotiti případný omyl a napravit jej). </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stimulace některých podnětů z prostředí (správná akustika, dostatečné osvětlení ve třídě,…) </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hudebního tréninku (děti, které cvičí na hudební nástroj, například prokázaly lepší slovní paměť, atd.).</a:t>
            </a:r>
          </a:p>
          <a:p>
            <a:pPr marL="177800" marR="0" lvl="0" indent="-171450" algn="l" rtl="0">
              <a:lnSpc>
                <a:spcPct val="70000"/>
              </a:lnSpc>
              <a:spcBef>
                <a:spcPts val="800"/>
              </a:spcBef>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Funkce neuromodulátorů</a:t>
            </a:r>
          </a:p>
        </p:txBody>
      </p:sp>
      <p:sp>
        <p:nvSpPr>
          <p:cNvPr id="288" name="Shape 288"/>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More specifically, we propose the following set of hypotheses to explain the roles of the four major ascending neuromodulators (Doya, 2000b):</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(i) Dopamine represents the global learning signal for prediction of rewards and rein- forcement of actions.</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(ii) Serotonin controls the balance between short-term and long-term prediction of re- ward.</a:t>
            </a:r>
          </a:p>
          <a:p>
            <a:pPr marL="177800" marR="0" lvl="0" indent="-171450" algn="l" rtl="0">
              <a:lnSpc>
                <a:spcPct val="90000"/>
              </a:lnSpc>
              <a:spcBef>
                <a:spcPts val="80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(iii) Noradrenaline controls the balance between wide exploration and focused execution. (iv) Acetylcholine controls the balance between memory storage and renewal</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Arial"/>
              <a:buNone/>
            </a:pPr>
            <a:r>
              <a:rPr lang="en-GB" sz="2700" b="0" i="0" u="none" strike="noStrike" cap="none">
                <a:solidFill>
                  <a:schemeClr val="dk1"/>
                </a:solidFill>
                <a:latin typeface="Calibri"/>
                <a:ea typeface="Calibri"/>
                <a:cs typeface="Calibri"/>
                <a:sym typeface="Calibri"/>
              </a:rPr>
              <a:t>Tak trochu jiné učení…</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Epigenetika: Babičin život v mých genech</a:t>
            </a:r>
          </a:p>
        </p:txBody>
      </p:sp>
      <p:sp>
        <p:nvSpPr>
          <p:cNvPr id="300" name="Shape 300"/>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Druhá světová válka, zima 1944/45: V západním Nizozemsku lidé hladoví, desetitisíce jich umírají. Německé vojsko je odřízlo od veškerých dodávek potravin. Mnozí z těch, kteří v té době přišli na svět, dodnes trpí následky podvýživy v prenatálním období. Nejčastější jsou poruchy metabolismu a diabetes. Jejich těhotné matky musely dlouhodobě vystačit s asi 2000 kilojouly denně a nepřijímaly tak v dostatečném množství živiny nezbytné ke správnému růstu a vývoji plodu. </a:t>
            </a:r>
          </a:p>
        </p:txBody>
      </p:sp>
      <p:pic>
        <p:nvPicPr>
          <p:cNvPr id="301" name="Shape 301"/>
          <p:cNvPicPr preferRelativeResize="0"/>
          <p:nvPr/>
        </p:nvPicPr>
        <p:blipFill rotWithShape="1">
          <a:blip r:embed="rId3">
            <a:alphaModFix/>
          </a:blip>
          <a:srcRect/>
          <a:stretch/>
        </p:blipFill>
        <p:spPr>
          <a:xfrm>
            <a:off x="5438909" y="3395815"/>
            <a:ext cx="3705090" cy="174768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Strach, který se dědí u myší…</a:t>
            </a:r>
          </a:p>
        </p:txBody>
      </p:sp>
      <p:sp>
        <p:nvSpPr>
          <p:cNvPr id="307" name="Shape 307"/>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7800" algn="l" rtl="0">
              <a:lnSpc>
                <a:spcPct val="70000"/>
              </a:lnSpc>
              <a:spcBef>
                <a:spcPts val="0"/>
              </a:spcBef>
              <a:spcAft>
                <a:spcPts val="0"/>
              </a:spcAft>
              <a:buClr>
                <a:schemeClr val="dk1"/>
              </a:buClr>
              <a:buSzPct val="100000"/>
              <a:buFont typeface="Arial"/>
              <a:buChar char="•"/>
            </a:pPr>
            <a:r>
              <a:rPr lang="en-GB" sz="1600" b="0" i="0" u="none" strike="noStrike" cap="none">
                <a:solidFill>
                  <a:schemeClr val="dk1"/>
                </a:solidFill>
                <a:latin typeface="Calibri"/>
                <a:ea typeface="Calibri"/>
                <a:cs typeface="Calibri"/>
                <a:sym typeface="Calibri"/>
              </a:rPr>
              <a:t>V laboratoři Kerryho Resslera vládne strach z vůně acetofenonu. Fobie z chemikálie vonící po třešních a mandlích je však rozšířená jen mezi laboratorními myšmi. Mnohé z nich se kupodivu s acetofenonem nikdy nepotkaly. Averzi k chemikálii zdědily po rodičích, u kterých Ressler společně s Brianem Diazem vypěstovali strach z acetofenonu v experimentech, jaké podnikal už na konci 19. století ruský fyziolog Ivan Petrovič Pavlov.</a:t>
            </a:r>
          </a:p>
          <a:p>
            <a:pPr marL="177800" marR="0" lvl="0" indent="-177800" algn="l" rtl="0">
              <a:lnSpc>
                <a:spcPct val="70000"/>
              </a:lnSpc>
              <a:spcBef>
                <a:spcPts val="800"/>
              </a:spcBef>
              <a:spcAft>
                <a:spcPts val="0"/>
              </a:spcAft>
              <a:buClr>
                <a:schemeClr val="dk1"/>
              </a:buClr>
              <a:buSzPct val="100000"/>
              <a:buFont typeface="Arial"/>
              <a:buChar char="•"/>
            </a:pPr>
            <a:r>
              <a:rPr lang="en-GB" sz="1600" b="0" i="0" u="none" strike="noStrike" cap="none">
                <a:solidFill>
                  <a:schemeClr val="dk1"/>
                </a:solidFill>
                <a:latin typeface="Calibri"/>
                <a:ea typeface="Calibri"/>
                <a:cs typeface="Calibri"/>
                <a:sym typeface="Calibri"/>
              </a:rPr>
              <a:t>Oba biologové nechávali v laboratořích Emory University v americké Atlantě čichat myšky acetofenon a přitom uštědřovali zvířatům slabé elektrické šoky do tlapek. Netrvalo dlouho a myšky tuhly strachem i bez elektrošoků. Stačilo, aby ucítily vůni chemikálie.</a:t>
            </a:r>
          </a:p>
          <a:p>
            <a:pPr marL="177800" marR="0" lvl="0" indent="-177800" algn="l" rtl="0">
              <a:lnSpc>
                <a:spcPct val="70000"/>
              </a:lnSpc>
              <a:spcBef>
                <a:spcPts val="800"/>
              </a:spcBef>
              <a:spcAft>
                <a:spcPts val="0"/>
              </a:spcAft>
              <a:buClr>
                <a:schemeClr val="dk1"/>
              </a:buClr>
              <a:buSzPct val="100000"/>
              <a:buFont typeface="Arial"/>
              <a:buChar char="•"/>
            </a:pPr>
            <a:r>
              <a:rPr lang="en-GB" sz="1600" b="0" i="0" u="none" strike="noStrike" cap="none">
                <a:solidFill>
                  <a:schemeClr val="dk1"/>
                </a:solidFill>
                <a:latin typeface="Calibri"/>
                <a:ea typeface="Calibri"/>
                <a:cs typeface="Calibri"/>
                <a:sym typeface="Calibri"/>
              </a:rPr>
              <a:t>Vlastní pokus Resslera a Diaze začal až ve chvíli, kdy myši s vypěstovaným strachem z acetofenonu zplodily potomstvo. Vědci si dávali pozor, aby se malé myšky s touto chemikálií náhodou někde nepotkaly. Když je konečně vystavili účinku acetofenonu, pečlivě sledovali reakci zvířat. Myši se vůně bály. Tuhly strachem, i když nikdy předtím acetofenon neucítily a nikdy v životě nedostaly jediný elektrický šok. Zdědily strach, který vědci vypěstovali u jejich rodičů.</a:t>
            </a:r>
          </a:p>
          <a:p>
            <a:pPr marL="177800" marR="0" lvl="0" indent="-177800" algn="l" rtl="0">
              <a:lnSpc>
                <a:spcPct val="70000"/>
              </a:lnSpc>
              <a:spcBef>
                <a:spcPts val="800"/>
              </a:spcBef>
              <a:spcAft>
                <a:spcPts val="0"/>
              </a:spcAft>
              <a:buClr>
                <a:schemeClr val="dk1"/>
              </a:buClr>
              <a:buSzPct val="100000"/>
              <a:buFont typeface="Arial"/>
              <a:buChar char="•"/>
            </a:pPr>
            <a:r>
              <a:rPr lang="en-GB" sz="1600" b="0" i="0" u="none" strike="noStrike" cap="none">
                <a:solidFill>
                  <a:schemeClr val="dk1"/>
                </a:solidFill>
                <a:latin typeface="Calibri"/>
                <a:ea typeface="Calibri"/>
                <a:cs typeface="Calibri"/>
                <a:sym typeface="Calibri"/>
              </a:rPr>
              <a:t>Zdroj:http://technet.idnes.cz/strach-je-dedicny-0e8-/veda.aspx?c=A140102_141721_veda_mla</a:t>
            </a:r>
          </a:p>
          <a:p>
            <a:pPr marL="177800" marR="0" lvl="0" indent="-177800" algn="l" rtl="0">
              <a:lnSpc>
                <a:spcPct val="70000"/>
              </a:lnSpc>
              <a:spcBef>
                <a:spcPts val="800"/>
              </a:spcBef>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p:txBody>
      </p:sp>
      <p:pic>
        <p:nvPicPr>
          <p:cNvPr id="308" name="Shape 308"/>
          <p:cNvPicPr preferRelativeResize="0"/>
          <p:nvPr/>
        </p:nvPicPr>
        <p:blipFill rotWithShape="1">
          <a:blip r:embed="rId3">
            <a:alphaModFix/>
          </a:blip>
          <a:srcRect/>
          <a:stretch/>
        </p:blipFill>
        <p:spPr>
          <a:xfrm>
            <a:off x="6943725" y="217884"/>
            <a:ext cx="1571624" cy="1050131"/>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Epigenetika</a:t>
            </a:r>
          </a:p>
        </p:txBody>
      </p:sp>
      <p:sp>
        <p:nvSpPr>
          <p:cNvPr id="314" name="Shape 314"/>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7800" algn="l" rtl="0">
              <a:lnSpc>
                <a:spcPct val="70000"/>
              </a:lnSpc>
              <a:spcBef>
                <a:spcPts val="0"/>
              </a:spcBef>
              <a:spcAft>
                <a:spcPts val="0"/>
              </a:spcAft>
              <a:buClr>
                <a:schemeClr val="dk1"/>
              </a:buClr>
              <a:buSzPct val="100000"/>
              <a:buFont typeface="Arial"/>
              <a:buChar char="•"/>
            </a:pPr>
            <a:r>
              <a:rPr lang="en-GB" sz="1800" b="1" i="0" u="none" strike="noStrike" cap="none">
                <a:solidFill>
                  <a:schemeClr val="dk1"/>
                </a:solidFill>
                <a:latin typeface="Calibri"/>
                <a:ea typeface="Calibri"/>
                <a:cs typeface="Calibri"/>
                <a:sym typeface="Calibri"/>
              </a:rPr>
              <a:t>Epigenetika</a:t>
            </a:r>
            <a:r>
              <a:rPr lang="en-GB" sz="1800" b="0" i="0" u="none" strike="noStrike" cap="none">
                <a:solidFill>
                  <a:schemeClr val="dk1"/>
                </a:solidFill>
                <a:latin typeface="Calibri"/>
                <a:ea typeface="Calibri"/>
                <a:cs typeface="Calibri"/>
                <a:sym typeface="Calibri"/>
              </a:rPr>
              <a:t> je v moderním slova smyslu </a:t>
            </a:r>
            <a:r>
              <a:rPr lang="en-GB" sz="1800" b="1" i="0" u="none" strike="noStrike" cap="none">
                <a:solidFill>
                  <a:schemeClr val="dk1"/>
                </a:solidFill>
                <a:latin typeface="Calibri"/>
                <a:ea typeface="Calibri"/>
                <a:cs typeface="Calibri"/>
                <a:sym typeface="Calibri"/>
              </a:rPr>
              <a:t>vědní podobor genetiky</a:t>
            </a:r>
            <a:r>
              <a:rPr lang="en-GB" sz="1800" b="0" i="0" u="none" strike="noStrike" cap="none">
                <a:solidFill>
                  <a:schemeClr val="dk1"/>
                </a:solidFill>
                <a:latin typeface="Calibri"/>
                <a:ea typeface="Calibri"/>
                <a:cs typeface="Calibri"/>
                <a:sym typeface="Calibri"/>
              </a:rPr>
              <a:t>, jenž studuje </a:t>
            </a:r>
            <a:r>
              <a:rPr lang="en-GB" sz="1800" b="1" i="0" u="none" strike="noStrike" cap="none">
                <a:solidFill>
                  <a:schemeClr val="dk1"/>
                </a:solidFill>
                <a:latin typeface="Calibri"/>
                <a:ea typeface="Calibri"/>
                <a:cs typeface="Calibri"/>
                <a:sym typeface="Calibri"/>
              </a:rPr>
              <a:t>změny v genové expresi</a:t>
            </a:r>
            <a:r>
              <a:rPr lang="en-GB" sz="1800" b="0" i="0" u="none" strike="noStrike" cap="none">
                <a:solidFill>
                  <a:schemeClr val="dk1"/>
                </a:solidFill>
                <a:latin typeface="Calibri"/>
                <a:ea typeface="Calibri"/>
                <a:cs typeface="Calibri"/>
                <a:sym typeface="Calibri"/>
              </a:rPr>
              <a:t> (a tedy obvykle i ve fenotypu), které nejsou způsobeny změnou nukleotidové sekvence DNA.</a:t>
            </a:r>
            <a:r>
              <a:rPr lang="en-GB" sz="1800" b="0" i="0" u="none" strike="noStrike" cap="none" baseline="30000">
                <a:solidFill>
                  <a:schemeClr val="dk1"/>
                </a:solidFill>
                <a:latin typeface="Calibri"/>
                <a:ea typeface="Calibri"/>
                <a:cs typeface="Calibri"/>
                <a:sym typeface="Calibri"/>
              </a:rPr>
              <a:t> </a:t>
            </a:r>
            <a:r>
              <a:rPr lang="en-GB" sz="1800" b="0" i="0" u="none" strike="noStrike" cap="none">
                <a:solidFill>
                  <a:schemeClr val="dk1"/>
                </a:solidFill>
                <a:latin typeface="Calibri"/>
                <a:ea typeface="Calibri"/>
                <a:cs typeface="Calibri"/>
                <a:sym typeface="Calibri"/>
              </a:rPr>
              <a:t>Jde o výjimku z obecného pravidla, že dědičné fenotypické změny jsou způsobeny změnami v genech. </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Tento jev shrnují odborníci pod pojmem epigenetika. Slovo „epi“ pochází z řečtiny a znamená „mimo to, na povrchu“. Základní tezí mladého vědního oboru je předpoklad, že geny reagují na vnější vlivy a jejich aktivita tak může být zčásti trvale pozměněna. </a:t>
            </a:r>
          </a:p>
          <a:p>
            <a:pPr marL="177800" marR="0" lvl="0" indent="-177800" algn="l" rtl="0">
              <a:lnSpc>
                <a:spcPct val="70000"/>
              </a:lnSpc>
              <a:spcBef>
                <a:spcPts val="800"/>
              </a:spcBef>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Za rozhodující molekuly jsou považovány takzvané metylové skupiny, které se váží na geny nebo je naopak opouštějí a fungují jako spouštěcí či deaktivující mechanismus. Gen s navázanou metylovou skupinou není čten. Zda bude účinek pozitivní nebo negativní, je pro každý případ individuální. Někdy může být tímto způsobem potlačen gen, který chrání tělo před rakovinou, jindy může naopak dojít k zastínění škodlivých genů.</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sp>
        <p:nvSpPr>
          <p:cNvPr id="320" name="Shape 320"/>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0" marR="0" lvl="0" indent="0" algn="l" rtl="0">
              <a:lnSpc>
                <a:spcPct val="70000"/>
              </a:lnSpc>
              <a:spcBef>
                <a:spcPts val="0"/>
              </a:spcBef>
              <a:spcAft>
                <a:spcPts val="0"/>
              </a:spcAft>
              <a:buClr>
                <a:schemeClr val="dk1"/>
              </a:buClr>
              <a:buSzPct val="25000"/>
              <a:buFont typeface="Arial"/>
              <a:buNone/>
            </a:pPr>
            <a:r>
              <a:rPr lang="en-GB" sz="1800" b="1" i="0" u="none" strike="noStrike" cap="none">
                <a:solidFill>
                  <a:schemeClr val="dk1"/>
                </a:solidFill>
                <a:latin typeface="Calibri"/>
                <a:ea typeface="Calibri"/>
                <a:cs typeface="Calibri"/>
                <a:sym typeface="Calibri"/>
              </a:rPr>
              <a:t>Genetika</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Změna nastává v rámci jedné buňky.</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Změna je nevratná.</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Nedědí se získané vlastnosti.</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Prostředí nemá vliv.</a:t>
            </a:r>
          </a:p>
          <a:p>
            <a:pPr marL="0" marR="0" lvl="0" indent="0" algn="l" rtl="0">
              <a:lnSpc>
                <a:spcPct val="70000"/>
              </a:lnSpc>
              <a:spcBef>
                <a:spcPts val="800"/>
              </a:spcBef>
              <a:spcAft>
                <a:spcPts val="0"/>
              </a:spcAft>
              <a:buClr>
                <a:schemeClr val="dk1"/>
              </a:buClr>
              <a:buSzPct val="25000"/>
              <a:buFont typeface="Arial"/>
              <a:buNone/>
            </a:pPr>
            <a:r>
              <a:rPr lang="en-GB" sz="1800" b="1" i="0" u="none" strike="noStrike" cap="none">
                <a:solidFill>
                  <a:schemeClr val="dk1"/>
                </a:solidFill>
                <a:latin typeface="Calibri"/>
                <a:ea typeface="Calibri"/>
                <a:cs typeface="Calibri"/>
                <a:sym typeface="Calibri"/>
              </a:rPr>
              <a:t>Epigenetika</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Změna nastává ve skupině buněk se stejným receptorem pro daný atom či iont.</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Změna je často vratná.</a:t>
            </a:r>
          </a:p>
          <a:p>
            <a:pPr marL="177800" marR="0" lvl="0" indent="-177800" algn="l" rtl="0">
              <a:lnSpc>
                <a:spcPct val="70000"/>
              </a:lnSpc>
              <a:spcBef>
                <a:spcPts val="800"/>
              </a:spcBef>
              <a:spcAft>
                <a:spcPts val="0"/>
              </a:spcAft>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Dědí se získané vlastnosti – je to tedy duální dědičnost a jedná se o návrat myšlenky, za kterou byl Lamarck zesměšňován.</a:t>
            </a:r>
          </a:p>
          <a:p>
            <a:pPr marL="177800" marR="0" lvl="0" indent="-177800" algn="l" rtl="0">
              <a:lnSpc>
                <a:spcPct val="70000"/>
              </a:lnSpc>
              <a:spcBef>
                <a:spcPts val="800"/>
              </a:spcBef>
              <a:buClr>
                <a:schemeClr val="dk1"/>
              </a:buClr>
              <a:buSzPct val="100000"/>
              <a:buFont typeface="Arial"/>
              <a:buChar char="•"/>
            </a:pPr>
            <a:r>
              <a:rPr lang="en-GB" sz="1800" b="0" i="0" u="none" strike="noStrike" cap="none">
                <a:solidFill>
                  <a:schemeClr val="dk1"/>
                </a:solidFill>
                <a:latin typeface="Calibri"/>
                <a:ea typeface="Calibri"/>
                <a:cs typeface="Calibri"/>
                <a:sym typeface="Calibri"/>
              </a:rPr>
              <a:t>Prostředí má vliv.</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sp>
        <p:nvSpPr>
          <p:cNvPr id="326" name="Shape 326"/>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rgbClr val="FF0000"/>
              </a:buClr>
              <a:buSzPct val="100000"/>
              <a:buFont typeface="Arial"/>
              <a:buChar char="•"/>
            </a:pPr>
            <a:r>
              <a:rPr lang="en-GB" sz="2100" b="1" i="0" u="none" strike="noStrike" cap="none">
                <a:solidFill>
                  <a:srgbClr val="FF0000"/>
                </a:solidFill>
                <a:latin typeface="Calibri"/>
                <a:ea typeface="Calibri"/>
                <a:cs typeface="Calibri"/>
                <a:sym typeface="Calibri"/>
              </a:rPr>
              <a:t>Epigenetické procesy nemění sekvenci nukleotidů v DNA</a:t>
            </a:r>
            <a:r>
              <a:rPr lang="en-GB" sz="2100" b="0" i="0" u="none" strike="noStrike" cap="none">
                <a:solidFill>
                  <a:schemeClr val="dk1"/>
                </a:solidFill>
                <a:latin typeface="Calibri"/>
                <a:ea typeface="Calibri"/>
                <a:cs typeface="Calibri"/>
                <a:sym typeface="Calibri"/>
              </a:rPr>
              <a:t>, ovlivňují tedy fenotyp bez změny genotypu. Epigenetické modifikace jsou podkladem fenotypové plasticity; zajišťují adaptabilitu organismu, ovlivňují fyzický vzhled, metabolismus, chování, odpověď na stres, dlouhověkost a vnímavost k chorobám.</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Epigenetické mechanismy představují propojení vnějších vlivů a změn fenotypu v průběhu celého života jedince, nicméně tento proces neprobíhá stále stejnou intenzitou.</a:t>
            </a:r>
          </a:p>
          <a:p>
            <a:pPr marL="177800" marR="0" lvl="0" indent="-171450" algn="l" rtl="0">
              <a:lnSpc>
                <a:spcPct val="90000"/>
              </a:lnSpc>
              <a:spcBef>
                <a:spcPts val="80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Zdroj´: http://apps.szu.cz/svi/hygiena/archiv/h2013-2-08-full.pdf</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Dekker et al. (2012)</a:t>
            </a:r>
          </a:p>
        </p:txBody>
      </p:sp>
      <p:sp>
        <p:nvSpPr>
          <p:cNvPr id="142" name="Shape 142"/>
          <p:cNvSpPr txBox="1">
            <a:spLocks noGrp="1"/>
          </p:cNvSpPr>
          <p:nvPr>
            <p:ph type="body" idx="1"/>
          </p:nvPr>
        </p:nvSpPr>
        <p:spPr>
          <a:xfrm>
            <a:off x="628650" y="1188076"/>
            <a:ext cx="7886700" cy="3728432"/>
          </a:xfrm>
          <a:prstGeom prst="rect">
            <a:avLst/>
          </a:prstGeom>
          <a:noFill/>
          <a:ln>
            <a:noFill/>
          </a:ln>
        </p:spPr>
        <p:txBody>
          <a:bodyPr lIns="68575" tIns="34275" rIns="68575" bIns="34275" anchor="t" anchorCtr="0">
            <a:noAutofit/>
          </a:bodyPr>
          <a:lstStyle/>
          <a:p>
            <a:pPr marL="177800" marR="0" lvl="0" indent="-171450" algn="l" rtl="0">
              <a:lnSpc>
                <a:spcPct val="80000"/>
              </a:lnSpc>
              <a:spcBef>
                <a:spcPts val="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 Výsledky ukazují, že v průměru učitelé (UK a Nizozemí) věří 49% neuromýtům (242 primary and secondary school teacher, 15 neuromýtů).</a:t>
            </a:r>
          </a:p>
          <a:p>
            <a:pPr marL="177800" marR="0" lvl="0" indent="-171450" algn="l" rtl="0">
              <a:lnSpc>
                <a:spcPct val="8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Částečně jsou tyto mýty spojené s komercionalizovanými edukačními programy (Brain Gym, VAK learning styles).</a:t>
            </a:r>
          </a:p>
          <a:p>
            <a:pPr marL="177800" marR="0" lvl="0" indent="-171450" algn="l" rtl="0">
              <a:lnSpc>
                <a:spcPct val="8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Přibližně 70% procent z obecných otázek bylo správně zodpovězeno. Učitelé, kteří čtou populární časopisy dosahovali vyššího skoré v obecných znalostech. </a:t>
            </a:r>
          </a:p>
          <a:p>
            <a:pPr marL="177800" marR="0" lvl="0" indent="-171450" algn="l" rtl="0">
              <a:lnSpc>
                <a:spcPct val="8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Obecnější znalosti však predikují zvýšenou míru neuromýtů. Tyto zjištění naznačují, že u učitelů, kteří jsou nadšeni uplatňováním neurověd ve třídě, tak je pro ně velmi obtížné odlišit pseudovědu a vědecké poznatky.</a:t>
            </a:r>
          </a:p>
          <a:p>
            <a:pPr marL="177800" marR="0" lvl="0" indent="-171450" algn="l" rtl="0">
              <a:lnSpc>
                <a:spcPct val="8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Lidé obecně věří více výzkumům, kde se ukazují obrázky mozku a neurovědecká vysvětlení, dokonce, i když jsou nesprávná (</a:t>
            </a:r>
            <a:r>
              <a:rPr lang="en-GB" sz="1900" b="0" i="0" u="sng" strike="noStrike" cap="none">
                <a:solidFill>
                  <a:schemeClr val="hlink"/>
                </a:solidFill>
                <a:latin typeface="Calibri"/>
                <a:ea typeface="Calibri"/>
                <a:cs typeface="Calibri"/>
                <a:sym typeface="Calibri"/>
                <a:hlinkClick r:id="rId3"/>
              </a:rPr>
              <a:t>Weisberg et al., 2007</a:t>
            </a:r>
            <a:r>
              <a:rPr lang="en-GB" sz="1900" b="0" i="0" u="none" strike="noStrike" cap="none">
                <a:solidFill>
                  <a:schemeClr val="dk1"/>
                </a:solidFill>
                <a:latin typeface="Calibri"/>
                <a:ea typeface="Calibri"/>
                <a:cs typeface="Calibri"/>
                <a:sym typeface="Calibri"/>
              </a:rPr>
              <a:t>; </a:t>
            </a:r>
            <a:r>
              <a:rPr lang="en-GB" sz="1900" b="0" i="0" u="sng" strike="noStrike" cap="none">
                <a:solidFill>
                  <a:schemeClr val="hlink"/>
                </a:solidFill>
                <a:latin typeface="Calibri"/>
                <a:ea typeface="Calibri"/>
                <a:cs typeface="Calibri"/>
                <a:sym typeface="Calibri"/>
                <a:hlinkClick r:id="rId4"/>
              </a:rPr>
              <a:t>McCabe and Castel, 2008</a:t>
            </a:r>
            <a:r>
              <a:rPr lang="en-GB" sz="1900" b="0" i="0" u="none" strike="noStrike" cap="none">
                <a:solidFill>
                  <a:schemeClr val="dk1"/>
                </a:solidFill>
                <a:latin typeface="Calibri"/>
                <a:ea typeface="Calibri"/>
                <a:cs typeface="Calibri"/>
                <a:sym typeface="Calibri"/>
              </a:rPr>
              <a:t>).</a:t>
            </a:r>
          </a:p>
          <a:p>
            <a:pPr marL="177800" marR="0" lvl="0" indent="-171450" algn="l" rtl="0">
              <a:lnSpc>
                <a:spcPct val="80000"/>
              </a:lnSpc>
              <a:spcBef>
                <a:spcPts val="800"/>
              </a:spcBef>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Guzowski et al. (2001)</a:t>
            </a:r>
          </a:p>
        </p:txBody>
      </p:sp>
      <p:pic>
        <p:nvPicPr>
          <p:cNvPr id="332" name="Shape 332"/>
          <p:cNvPicPr preferRelativeResize="0">
            <a:picLocks noGrp="1"/>
          </p:cNvPicPr>
          <p:nvPr>
            <p:ph type="body" idx="1"/>
          </p:nvPr>
        </p:nvPicPr>
        <p:blipFill rotWithShape="1">
          <a:blip r:embed="rId3">
            <a:alphaModFix/>
          </a:blip>
          <a:srcRect/>
          <a:stretch/>
        </p:blipFill>
        <p:spPr>
          <a:xfrm>
            <a:off x="79620" y="2386327"/>
            <a:ext cx="6430649" cy="2757172"/>
          </a:xfrm>
          <a:prstGeom prst="rect">
            <a:avLst/>
          </a:prstGeom>
          <a:noFill/>
          <a:ln>
            <a:noFill/>
          </a:ln>
        </p:spPr>
      </p:pic>
      <p:pic>
        <p:nvPicPr>
          <p:cNvPr id="333" name="Shape 333"/>
          <p:cNvPicPr preferRelativeResize="0"/>
          <p:nvPr/>
        </p:nvPicPr>
        <p:blipFill rotWithShape="1">
          <a:blip r:embed="rId4">
            <a:alphaModFix/>
          </a:blip>
          <a:srcRect/>
          <a:stretch/>
        </p:blipFill>
        <p:spPr>
          <a:xfrm>
            <a:off x="4926873" y="99710"/>
            <a:ext cx="4100512" cy="3186112"/>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Můžeme ovlivňovat expresi genů během života?</a:t>
            </a:r>
          </a:p>
        </p:txBody>
      </p:sp>
      <p:sp>
        <p:nvSpPr>
          <p:cNvPr id="339" name="Shape 339"/>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84150" algn="l" rtl="0">
              <a:lnSpc>
                <a:spcPct val="70000"/>
              </a:lnSpc>
              <a:spcBef>
                <a:spcPts val="0"/>
              </a:spcBef>
              <a:spcAft>
                <a:spcPts val="0"/>
              </a:spcAft>
              <a:buClr>
                <a:schemeClr val="dk1"/>
              </a:buClr>
              <a:buSzPct val="100000"/>
              <a:buFont typeface="Arial"/>
              <a:buChar char="•"/>
            </a:pPr>
            <a:r>
              <a:rPr lang="en-GB" sz="2100" b="1" i="0" u="none" strike="noStrike" cap="none">
                <a:solidFill>
                  <a:schemeClr val="dk1"/>
                </a:solidFill>
                <a:latin typeface="Calibri"/>
                <a:ea typeface="Calibri"/>
                <a:cs typeface="Calibri"/>
                <a:sym typeface="Calibri"/>
              </a:rPr>
              <a:t>Psychosocial Genomics</a:t>
            </a:r>
            <a:r>
              <a:rPr lang="en-GB" sz="2100" b="0" i="0" u="none" strike="noStrike" cap="none">
                <a:solidFill>
                  <a:schemeClr val="dk1"/>
                </a:solidFill>
                <a:latin typeface="Calibri"/>
                <a:ea typeface="Calibri"/>
                <a:cs typeface="Calibri"/>
                <a:sym typeface="Calibri"/>
              </a:rPr>
              <a:t> (</a:t>
            </a:r>
            <a:r>
              <a:rPr lang="en-GB" sz="2100" b="1" i="0" u="none" strike="noStrike" cap="none">
                <a:solidFill>
                  <a:schemeClr val="dk1"/>
                </a:solidFill>
                <a:latin typeface="Calibri"/>
                <a:ea typeface="Calibri"/>
                <a:cs typeface="Calibri"/>
                <a:sym typeface="Calibri"/>
              </a:rPr>
              <a:t>PG</a:t>
            </a:r>
            <a:r>
              <a:rPr lang="en-GB" sz="2100" b="0" i="0" u="none" strike="noStrike" cap="none">
                <a:solidFill>
                  <a:schemeClr val="dk1"/>
                </a:solidFill>
                <a:latin typeface="Calibri"/>
                <a:ea typeface="Calibri"/>
                <a:cs typeface="Calibri"/>
                <a:sym typeface="Calibri"/>
              </a:rPr>
              <a:t>) is a field of research first proposed by Ernest L. Rossi in 2002.</a:t>
            </a:r>
            <a:r>
              <a:rPr lang="en-GB" sz="2100" b="0" i="0" u="none" strike="noStrike" cap="none" baseline="30000">
                <a:solidFill>
                  <a:schemeClr val="dk1"/>
                </a:solidFill>
                <a:latin typeface="Calibri"/>
                <a:ea typeface="Calibri"/>
                <a:cs typeface="Calibri"/>
                <a:sym typeface="Calibri"/>
              </a:rPr>
              <a:t> </a:t>
            </a:r>
            <a:r>
              <a:rPr lang="en-GB" sz="2100" b="1" i="0" u="none" strike="noStrike" cap="none">
                <a:solidFill>
                  <a:schemeClr val="dk1"/>
                </a:solidFill>
                <a:latin typeface="Calibri"/>
                <a:ea typeface="Calibri"/>
                <a:cs typeface="Calibri"/>
                <a:sym typeface="Calibri"/>
              </a:rPr>
              <a:t>PG</a:t>
            </a:r>
            <a:r>
              <a:rPr lang="en-GB" sz="2100" b="0" i="0" u="none" strike="noStrike" cap="none">
                <a:solidFill>
                  <a:schemeClr val="dk1"/>
                </a:solidFill>
                <a:latin typeface="Calibri"/>
                <a:ea typeface="Calibri"/>
                <a:cs typeface="Calibri"/>
                <a:sym typeface="Calibri"/>
              </a:rPr>
              <a:t> examines the modulation of </a:t>
            </a:r>
            <a:r>
              <a:rPr lang="en-GB" sz="2100" b="0" i="0" u="sng" strike="noStrike" cap="none">
                <a:solidFill>
                  <a:schemeClr val="hlink"/>
                </a:solidFill>
                <a:latin typeface="Calibri"/>
                <a:ea typeface="Calibri"/>
                <a:cs typeface="Calibri"/>
                <a:sym typeface="Calibri"/>
                <a:hlinkClick r:id="rId3"/>
              </a:rPr>
              <a:t>gene expression</a:t>
            </a:r>
            <a:r>
              <a:rPr lang="en-GB" sz="2100" b="0" i="0" u="none" strike="noStrike" cap="none">
                <a:solidFill>
                  <a:schemeClr val="dk1"/>
                </a:solidFill>
                <a:latin typeface="Calibri"/>
                <a:ea typeface="Calibri"/>
                <a:cs typeface="Calibri"/>
                <a:sym typeface="Calibri"/>
              </a:rPr>
              <a:t> in response to psychological, social and cultural experiences. Independent research shows that the experience of novelty,</a:t>
            </a:r>
            <a:r>
              <a:rPr lang="en-GB" sz="2100" b="0" i="0" u="none" strike="noStrike" cap="none" baseline="30000">
                <a:solidFill>
                  <a:schemeClr val="dk1"/>
                </a:solidFill>
                <a:latin typeface="Calibri"/>
                <a:ea typeface="Calibri"/>
                <a:cs typeface="Calibri"/>
                <a:sym typeface="Calibri"/>
              </a:rPr>
              <a:t> </a:t>
            </a:r>
            <a:r>
              <a:rPr lang="en-GB" sz="2100" b="0" i="0" u="none" strike="noStrike" cap="none">
                <a:solidFill>
                  <a:schemeClr val="dk1"/>
                </a:solidFill>
                <a:latin typeface="Calibri"/>
                <a:ea typeface="Calibri"/>
                <a:cs typeface="Calibri"/>
                <a:sym typeface="Calibri"/>
              </a:rPr>
              <a:t>environmental enrichment</a:t>
            </a:r>
            <a:r>
              <a:rPr lang="en-GB" sz="2100" b="0" i="0" u="none" strike="noStrike" cap="none" baseline="30000">
                <a:solidFill>
                  <a:schemeClr val="dk1"/>
                </a:solidFill>
                <a:latin typeface="Calibri"/>
                <a:ea typeface="Calibri"/>
                <a:cs typeface="Calibri"/>
                <a:sym typeface="Calibri"/>
              </a:rPr>
              <a:t> </a:t>
            </a:r>
            <a:r>
              <a:rPr lang="en-GB" sz="2100" b="0" i="0" u="none" strike="noStrike" cap="none">
                <a:solidFill>
                  <a:schemeClr val="dk1"/>
                </a:solidFill>
                <a:latin typeface="Calibri"/>
                <a:ea typeface="Calibri"/>
                <a:cs typeface="Calibri"/>
                <a:sym typeface="Calibri"/>
              </a:rPr>
              <a:t>and exercise</a:t>
            </a:r>
            <a:r>
              <a:rPr lang="en-GB" sz="2100" b="0" i="0" u="none" strike="noStrike" cap="none" baseline="30000">
                <a:solidFill>
                  <a:schemeClr val="dk1"/>
                </a:solidFill>
                <a:latin typeface="Calibri"/>
                <a:ea typeface="Calibri"/>
                <a:cs typeface="Calibri"/>
                <a:sym typeface="Calibri"/>
              </a:rPr>
              <a:t> </a:t>
            </a:r>
            <a:r>
              <a:rPr lang="en-GB" sz="2100" b="0" i="0" u="none" strike="noStrike" cap="none">
                <a:solidFill>
                  <a:schemeClr val="dk1"/>
                </a:solidFill>
                <a:latin typeface="Calibri"/>
                <a:ea typeface="Calibri"/>
                <a:cs typeface="Calibri"/>
                <a:sym typeface="Calibri"/>
              </a:rPr>
              <a:t>facilitates activity and experience dependent gene expression and </a:t>
            </a:r>
            <a:r>
              <a:rPr lang="en-GB" sz="2100" b="0" i="0" u="sng" strike="noStrike" cap="none">
                <a:solidFill>
                  <a:schemeClr val="hlink"/>
                </a:solidFill>
                <a:latin typeface="Calibri"/>
                <a:ea typeface="Calibri"/>
                <a:cs typeface="Calibri"/>
                <a:sym typeface="Calibri"/>
                <a:hlinkClick r:id="rId4"/>
              </a:rPr>
              <a:t>brain plasticity</a:t>
            </a:r>
            <a:r>
              <a:rPr lang="en-GB" sz="2100" b="0" i="0" u="none" strike="noStrike" cap="none">
                <a:solidFill>
                  <a:schemeClr val="dk1"/>
                </a:solidFill>
                <a:latin typeface="Calibri"/>
                <a:ea typeface="Calibri"/>
                <a:cs typeface="Calibri"/>
                <a:sym typeface="Calibri"/>
              </a:rPr>
              <a:t> as well as </a:t>
            </a:r>
            <a:r>
              <a:rPr lang="en-GB" sz="2100" b="0" i="0" u="sng" strike="noStrike" cap="none">
                <a:solidFill>
                  <a:schemeClr val="hlink"/>
                </a:solidFill>
                <a:latin typeface="Calibri"/>
                <a:ea typeface="Calibri"/>
                <a:cs typeface="Calibri"/>
                <a:sym typeface="Calibri"/>
                <a:hlinkClick r:id="rId5"/>
              </a:rPr>
              <a:t>stem cell</a:t>
            </a:r>
            <a:r>
              <a:rPr lang="en-GB" sz="2100" b="0" i="0" u="none" strike="noStrike" cap="none">
                <a:solidFill>
                  <a:schemeClr val="dk1"/>
                </a:solidFill>
                <a:latin typeface="Calibri"/>
                <a:ea typeface="Calibri"/>
                <a:cs typeface="Calibri"/>
                <a:sym typeface="Calibri"/>
              </a:rPr>
              <a:t> healing processes.</a:t>
            </a:r>
          </a:p>
          <a:p>
            <a:pPr marL="177800" marR="0" lvl="0" indent="-184150" algn="l" rtl="0">
              <a:lnSpc>
                <a:spcPct val="70000"/>
              </a:lnSpc>
              <a:spcBef>
                <a:spcPts val="800"/>
              </a:spcBef>
              <a:spcAft>
                <a:spcPts val="0"/>
              </a:spcAft>
              <a:buClr>
                <a:schemeClr val="dk1"/>
              </a:buClr>
              <a:buSzPct val="100000"/>
              <a:buFont typeface="Arial"/>
              <a:buChar char="•"/>
            </a:pPr>
            <a:r>
              <a:rPr lang="en-GB" sz="2100" b="0" i="0" u="none" strike="noStrike" cap="none" baseline="30000">
                <a:solidFill>
                  <a:schemeClr val="dk1"/>
                </a:solidFill>
                <a:latin typeface="Calibri"/>
                <a:ea typeface="Calibri"/>
                <a:cs typeface="Calibri"/>
                <a:sym typeface="Calibri"/>
              </a:rPr>
              <a:t> </a:t>
            </a:r>
            <a:r>
              <a:rPr lang="en-GB" sz="2100" b="0" i="0" u="none" strike="noStrike" cap="none">
                <a:solidFill>
                  <a:schemeClr val="dk1"/>
                </a:solidFill>
                <a:latin typeface="Calibri"/>
                <a:ea typeface="Calibri"/>
                <a:cs typeface="Calibri"/>
                <a:sym typeface="Calibri"/>
              </a:rPr>
              <a:t>Ernest L. Rossi describes the new science of Psychosocial Genomics:</a:t>
            </a:r>
          </a:p>
          <a:p>
            <a:pPr marL="177800" marR="0" lvl="0" indent="-184150" algn="l" rtl="0">
              <a:lnSpc>
                <a:spcPct val="70000"/>
              </a:lnSpc>
              <a:spcBef>
                <a:spcPts val="80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“I call this new perspective on the role of genes as active players in psychological experience psychosocial genomics. Psychosocial genomics focuses on the how the highly personal and subjective states of human consciousness can modulate </a:t>
            </a:r>
            <a:r>
              <a:rPr lang="en-GB" sz="2100" b="0" i="0" u="sng" strike="noStrike" cap="none">
                <a:solidFill>
                  <a:schemeClr val="hlink"/>
                </a:solidFill>
                <a:latin typeface="Calibri"/>
                <a:ea typeface="Calibri"/>
                <a:cs typeface="Calibri"/>
                <a:sym typeface="Calibri"/>
                <a:hlinkClick r:id="rId3"/>
              </a:rPr>
              <a:t>gene expression</a:t>
            </a:r>
            <a:r>
              <a:rPr lang="en-GB" sz="2100" b="0" i="0" u="none" strike="noStrike" cap="none">
                <a:solidFill>
                  <a:schemeClr val="dk1"/>
                </a:solidFill>
                <a:latin typeface="Calibri"/>
                <a:ea typeface="Calibri"/>
                <a:cs typeface="Calibri"/>
                <a:sym typeface="Calibri"/>
              </a:rPr>
              <a:t> in the brain and body for illness or health."</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Rossi et al., 2008?</a:t>
            </a:r>
          </a:p>
        </p:txBody>
      </p:sp>
      <p:sp>
        <p:nvSpPr>
          <p:cNvPr id="345" name="Shape 345"/>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This pilot study assessed the hypothesis that a creatively oriented positive human experience of therapeutic hypnosis could modulate gene expression on the molecular level. We documented changes in the expression of 15 early response genes within one hour that apparently initiated a further a further cascade of 77 genes 24 hours later. This proof-of-principle pilot study now requires cross validation with more subjects to document the validity and reliability of using DNA microarrays to assess our therapeutic protocol, The Creative Psychosocial Genomic Healing Experience, as a new approach for facilitating therapeutic hypnosis, psychotherapy, rehabilitation, meditation, and pastoral counselling.</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sp>
        <p:nvSpPr>
          <p:cNvPr id="351" name="Shape 351"/>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Arial"/>
              <a:buNone/>
            </a:pPr>
            <a:r>
              <a:rPr lang="en-GB" sz="2100" b="0" i="0" u="none" strike="noStrike" cap="none">
                <a:solidFill>
                  <a:schemeClr val="dk1"/>
                </a:solidFill>
                <a:latin typeface="Calibri"/>
                <a:ea typeface="Calibri"/>
                <a:cs typeface="Calibri"/>
                <a:sym typeface="Calibri"/>
              </a:rPr>
              <a:t>(Rossi &amp; Rossi, 2008, s. 14)</a:t>
            </a:r>
          </a:p>
        </p:txBody>
      </p:sp>
      <p:pic>
        <p:nvPicPr>
          <p:cNvPr id="352" name="Shape 352"/>
          <p:cNvPicPr preferRelativeResize="0"/>
          <p:nvPr/>
        </p:nvPicPr>
        <p:blipFill rotWithShape="1">
          <a:blip r:embed="rId3">
            <a:alphaModFix/>
          </a:blip>
          <a:srcRect/>
          <a:stretch/>
        </p:blipFill>
        <p:spPr>
          <a:xfrm>
            <a:off x="3602865" y="0"/>
            <a:ext cx="3605021" cy="472013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body" idx="1"/>
          </p:nvPr>
        </p:nvSpPr>
        <p:spPr>
          <a:xfrm>
            <a:off x="628650" y="1369218"/>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149" name="Shape 149"/>
          <p:cNvPicPr preferRelativeResize="0"/>
          <p:nvPr/>
        </p:nvPicPr>
        <p:blipFill rotWithShape="1">
          <a:blip r:embed="rId3">
            <a:alphaModFix/>
          </a:blip>
          <a:srcRect/>
          <a:stretch/>
        </p:blipFill>
        <p:spPr>
          <a:xfrm>
            <a:off x="288416" y="0"/>
            <a:ext cx="8567166" cy="51434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en-GB"/>
              <a:t>Left/Right Brain</a:t>
            </a:r>
          </a:p>
        </p:txBody>
      </p:sp>
      <p:sp>
        <p:nvSpPr>
          <p:cNvPr id="155" name="Shape 155"/>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marL="0" lvl="0" indent="-69850" rtl="0">
              <a:lnSpc>
                <a:spcPct val="158967"/>
              </a:lnSpc>
              <a:spcBef>
                <a:spcPts val="0"/>
              </a:spcBef>
              <a:spcAft>
                <a:spcPts val="900"/>
              </a:spcAft>
              <a:buClr>
                <a:schemeClr val="dk1"/>
              </a:buClr>
              <a:buSzPct val="91666"/>
              <a:buFont typeface="Arial"/>
              <a:buNone/>
            </a:pPr>
            <a:r>
              <a:rPr lang="en-GB" sz="1150" b="1">
                <a:highlight>
                  <a:srgbClr val="FFFFFF"/>
                </a:highlight>
                <a:latin typeface="Arial"/>
                <a:ea typeface="Arial"/>
                <a:cs typeface="Arial"/>
                <a:sym typeface="Arial"/>
              </a:rPr>
              <a:t>The evidence on brain lateralisation</a:t>
            </a:r>
          </a:p>
          <a:p>
            <a:pPr lvl="0" rtl="0">
              <a:spcBef>
                <a:spcPts val="0"/>
              </a:spcBef>
              <a:buNone/>
            </a:pPr>
            <a:r>
              <a:rPr lang="en-GB" sz="1150">
                <a:solidFill>
                  <a:srgbClr val="373737"/>
                </a:solidFill>
                <a:highlight>
                  <a:srgbClr val="FFFFFF"/>
                </a:highlight>
                <a:latin typeface="Arial"/>
                <a:ea typeface="Arial"/>
                <a:cs typeface="Arial"/>
                <a:sym typeface="Arial"/>
              </a:rPr>
              <a:t>Meta-analyses, which combine findings across multiple studies, have shown that on the whole language is lateralised to the left hemisphere and visual-spatial processing is lateralised to the right. Creativity also seems to be right dominant, possibly due to a dependence in creative thinking on global processing and taking context into account</a:t>
            </a:r>
          </a:p>
          <a:p>
            <a:pPr marL="0" lvl="0" indent="0" rtl="0">
              <a:lnSpc>
                <a:spcPct val="158967"/>
              </a:lnSpc>
              <a:spcBef>
                <a:spcPts val="0"/>
              </a:spcBef>
              <a:spcAft>
                <a:spcPts val="900"/>
              </a:spcAft>
              <a:buNone/>
            </a:pPr>
            <a:endParaRPr sz="1150" b="1">
              <a:highlight>
                <a:srgbClr val="FFFFFF"/>
              </a:highlight>
              <a:latin typeface="Arial"/>
              <a:ea typeface="Arial"/>
              <a:cs typeface="Arial"/>
              <a:sym typeface="Arial"/>
            </a:endParaRPr>
          </a:p>
          <a:p>
            <a:pPr marL="0" lvl="0" indent="-69850" rtl="0">
              <a:lnSpc>
                <a:spcPct val="158967"/>
              </a:lnSpc>
              <a:spcBef>
                <a:spcPts val="0"/>
              </a:spcBef>
              <a:spcAft>
                <a:spcPts val="900"/>
              </a:spcAft>
              <a:buClr>
                <a:schemeClr val="dk1"/>
              </a:buClr>
              <a:buSzPct val="91666"/>
              <a:buFont typeface="Arial"/>
              <a:buNone/>
            </a:pPr>
            <a:r>
              <a:rPr lang="en-GB" sz="1150" b="1">
                <a:highlight>
                  <a:srgbClr val="FFFFFF"/>
                </a:highlight>
                <a:latin typeface="Arial"/>
                <a:ea typeface="Arial"/>
                <a:cs typeface="Arial"/>
                <a:sym typeface="Arial"/>
              </a:rPr>
              <a:t>The impact of this myth on teaching</a:t>
            </a:r>
          </a:p>
          <a:p>
            <a:pPr lvl="0">
              <a:spcBef>
                <a:spcPts val="0"/>
              </a:spcBef>
              <a:buNone/>
            </a:pPr>
            <a:r>
              <a:rPr lang="en-GB" sz="1150">
                <a:solidFill>
                  <a:srgbClr val="373737"/>
                </a:solidFill>
                <a:highlight>
                  <a:srgbClr val="FFFFFF"/>
                </a:highlight>
                <a:latin typeface="Arial"/>
                <a:ea typeface="Arial"/>
                <a:cs typeface="Arial"/>
                <a:sym typeface="Arial"/>
              </a:rPr>
              <a:t>In the classroom the left brain/right brain myth has resulted in the development of the ‘whole-brain learning’ approach, which involves trying to balance processing in the two hemispheres by including both analytical and creative aspects in a task. In a way this is all very well, as varying teaching methods may keep students attending longer, providing more opportunities to learn material, but the approach is not based on good science. The verdict? Definitely a neuro-myth, even though its origins are clear.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rtl="0">
              <a:lnSpc>
                <a:spcPct val="133333"/>
              </a:lnSpc>
              <a:spcBef>
                <a:spcPts val="0"/>
              </a:spcBef>
              <a:buNone/>
            </a:pPr>
            <a:r>
              <a:rPr lang="en-GB" sz="2700" b="1">
                <a:highlight>
                  <a:srgbClr val="FFFFFF"/>
                </a:highlight>
                <a:latin typeface="Arial"/>
                <a:ea typeface="Arial"/>
                <a:cs typeface="Arial"/>
                <a:sym typeface="Arial"/>
              </a:rPr>
              <a:t>10% of our brains</a:t>
            </a:r>
          </a:p>
        </p:txBody>
      </p:sp>
      <p:sp>
        <p:nvSpPr>
          <p:cNvPr id="161" name="Shape 161"/>
          <p:cNvSpPr txBox="1">
            <a:spLocks noGrp="1"/>
          </p:cNvSpPr>
          <p:nvPr>
            <p:ph type="body" idx="1"/>
          </p:nvPr>
        </p:nvSpPr>
        <p:spPr>
          <a:xfrm>
            <a:off x="565525" y="1268043"/>
            <a:ext cx="7886700" cy="3263400"/>
          </a:xfrm>
          <a:prstGeom prst="rect">
            <a:avLst/>
          </a:prstGeom>
        </p:spPr>
        <p:txBody>
          <a:bodyPr lIns="68575" tIns="68575" rIns="68575" bIns="68575" anchor="t" anchorCtr="0">
            <a:noAutofit/>
          </a:bodyPr>
          <a:lstStyle/>
          <a:p>
            <a:pPr lvl="0" rtl="0">
              <a:spcBef>
                <a:spcPts val="0"/>
              </a:spcBef>
              <a:buNone/>
            </a:pPr>
            <a:r>
              <a:rPr lang="en-GB"/>
              <a:t>Data from imaging studies aside, the most convincing argument against the 10% theory is that the brain accounts for around 2% of our body mass but around 20% of our energy consumption, and indeed up to 60% for infants. (Jarret, 2015).</a:t>
            </a:r>
          </a:p>
          <a:p>
            <a:pPr lvl="0" rtl="0">
              <a:spcBef>
                <a:spcPts val="0"/>
              </a:spcBef>
              <a:buNone/>
            </a:pPr>
            <a:endParaRPr/>
          </a:p>
          <a:p>
            <a:pPr lvl="0" rtl="0">
              <a:spcBef>
                <a:spcPts val="0"/>
              </a:spcBef>
              <a:buNone/>
            </a:pPr>
            <a:r>
              <a:rPr lang="en-GB" u="sng">
                <a:solidFill>
                  <a:schemeClr val="hlink"/>
                </a:solidFill>
                <a:hlinkClick r:id="rId3"/>
              </a:rPr>
              <a:t>http://ed.ted.com/lessons/what-percentage-of-your-brain-do-you-use-richard-e-cytowic</a:t>
            </a:r>
          </a:p>
          <a:p>
            <a:pPr lvl="0">
              <a:spcBef>
                <a:spcPts val="0"/>
              </a:spcBef>
              <a:buNone/>
            </a:pPr>
            <a:endParaRPr/>
          </a:p>
        </p:txBody>
      </p:sp>
      <p:pic>
        <p:nvPicPr>
          <p:cNvPr id="162" name="Shape 162"/>
          <p:cNvPicPr preferRelativeResize="0"/>
          <p:nvPr/>
        </p:nvPicPr>
        <p:blipFill>
          <a:blip r:embed="rId4">
            <a:alphaModFix/>
          </a:blip>
          <a:stretch>
            <a:fillRect/>
          </a:stretch>
        </p:blipFill>
        <p:spPr>
          <a:xfrm>
            <a:off x="4032926" y="1601249"/>
            <a:ext cx="3943520" cy="32634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1143000" y="841772"/>
            <a:ext cx="6858000" cy="1790699"/>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GB" sz="4500" b="0" i="0" u="none" strike="noStrike" cap="none">
                <a:solidFill>
                  <a:schemeClr val="dk1"/>
                </a:solidFill>
                <a:latin typeface="Calibri"/>
                <a:ea typeface="Calibri"/>
                <a:cs typeface="Calibri"/>
                <a:sym typeface="Calibri"/>
              </a:rPr>
              <a:t>Neurověda a procesy učení</a:t>
            </a:r>
          </a:p>
        </p:txBody>
      </p:sp>
      <p:sp>
        <p:nvSpPr>
          <p:cNvPr id="168" name="Shape 168"/>
          <p:cNvSpPr txBox="1">
            <a:spLocks noGrp="1"/>
          </p:cNvSpPr>
          <p:nvPr>
            <p:ph type="subTitle" idx="1"/>
          </p:nvPr>
        </p:nvSpPr>
        <p:spPr>
          <a:xfrm>
            <a:off x="1143000" y="2701528"/>
            <a:ext cx="6858000" cy="1241821"/>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28650" y="273843"/>
            <a:ext cx="7886700"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GB" sz="3300" b="0" i="0" u="none" strike="noStrike" cap="none">
                <a:solidFill>
                  <a:schemeClr val="dk1"/>
                </a:solidFill>
                <a:latin typeface="Calibri"/>
                <a:ea typeface="Calibri"/>
                <a:cs typeface="Calibri"/>
                <a:sym typeface="Calibri"/>
              </a:rPr>
              <a:t>Komputační neurověda v roce 1949?</a:t>
            </a:r>
          </a:p>
        </p:txBody>
      </p:sp>
      <p:sp>
        <p:nvSpPr>
          <p:cNvPr id="174" name="Shape 174"/>
          <p:cNvSpPr txBox="1">
            <a:spLocks noGrp="1"/>
          </p:cNvSpPr>
          <p:nvPr>
            <p:ph type="body" idx="1"/>
          </p:nvPr>
        </p:nvSpPr>
        <p:spPr>
          <a:xfrm>
            <a:off x="372977" y="1209291"/>
            <a:ext cx="7886700" cy="3263400"/>
          </a:xfrm>
          <a:prstGeom prst="rect">
            <a:avLst/>
          </a:prstGeom>
          <a:noFill/>
          <a:ln>
            <a:noFill/>
          </a:ln>
        </p:spPr>
        <p:txBody>
          <a:bodyPr lIns="68575" tIns="34275" rIns="68575" bIns="34275" anchor="t" anchorCtr="0">
            <a:noAutofit/>
          </a:bodyPr>
          <a:lstStyle/>
          <a:p>
            <a:pPr marL="177800" marR="0" lvl="0" indent="-171450" algn="l" rtl="0">
              <a:lnSpc>
                <a:spcPct val="70000"/>
              </a:lnSpc>
              <a:spcBef>
                <a:spcPts val="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David Hebb formuloval následující pravidlo:</a:t>
            </a:r>
          </a:p>
          <a:p>
            <a:pPr marL="177800" marR="0" lvl="0" indent="-171450" algn="l" rtl="0">
              <a:lnSpc>
                <a:spcPct val="70000"/>
              </a:lnSpc>
              <a:spcBef>
                <a:spcPts val="800"/>
              </a:spcBef>
              <a:spcAft>
                <a:spcPts val="0"/>
              </a:spcAft>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„Předpokládejme, že přetrvání nebo opakování</a:t>
            </a:r>
            <a:r>
              <a:rPr lang="en-GB" sz="1900"/>
              <a:t>-</a:t>
            </a:r>
            <a:r>
              <a:rPr lang="en-GB" sz="1900" b="0" i="0" u="none" strike="noStrike" cap="none">
                <a:solidFill>
                  <a:schemeClr val="dk1"/>
                </a:solidFill>
                <a:latin typeface="Calibri"/>
                <a:ea typeface="Calibri"/>
                <a:cs typeface="Calibri"/>
                <a:sym typeface="Calibri"/>
              </a:rPr>
              <a:t>vystřelování (firing) aktivity (nebo stopy) má sklon k vyvolání buněčné změny, která přispívá k jeho stabilitě… Když axon buňky A je dostatečně blízko, aby excitoval buňku B, a opakovaně nebo trvale se podílí na vystřelování signálu, pak růstový proces nebo metabolická změna probíhá v jedné nebo obou buňkách tak, že účinnost A jako jedné z buněk vystřelujících signál do B se zvyšuje“ (Hebb, 1949, s. 62). </a:t>
            </a:r>
          </a:p>
          <a:p>
            <a:pPr marL="177800" marR="0" lvl="0" indent="-171450" algn="l" rtl="0">
              <a:lnSpc>
                <a:spcPct val="70000"/>
              </a:lnSpc>
              <a:spcBef>
                <a:spcPts val="800"/>
              </a:spcBef>
              <a:buClr>
                <a:schemeClr val="dk1"/>
              </a:buClr>
              <a:buSzPct val="100000"/>
              <a:buFont typeface="Arial"/>
              <a:buChar char="•"/>
            </a:pPr>
            <a:r>
              <a:rPr lang="en-GB" sz="1900" b="0" i="0" u="none" strike="noStrike" cap="none">
                <a:solidFill>
                  <a:schemeClr val="dk1"/>
                </a:solidFill>
                <a:latin typeface="Calibri"/>
                <a:ea typeface="Calibri"/>
                <a:cs typeface="Calibri"/>
                <a:sym typeface="Calibri"/>
              </a:rPr>
              <a:t>Toto pravidlo je nejčastěji zjednodušováno jako: „Neurony, které vysílají (vystřelují) signál společně v jeden okamžik, budou mít tendenci vysílat signál společně i v budoucnosti“ (Siegel, 2012b, s. 49).</a:t>
            </a:r>
          </a:p>
        </p:txBody>
      </p:sp>
      <p:pic>
        <p:nvPicPr>
          <p:cNvPr id="175" name="Shape 175"/>
          <p:cNvPicPr preferRelativeResize="0"/>
          <p:nvPr/>
        </p:nvPicPr>
        <p:blipFill rotWithShape="1">
          <a:blip r:embed="rId3">
            <a:alphaModFix/>
          </a:blip>
          <a:srcRect/>
          <a:stretch/>
        </p:blipFill>
        <p:spPr>
          <a:xfrm>
            <a:off x="8164203" y="0"/>
            <a:ext cx="1642500" cy="22023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73537" y="219779"/>
            <a:ext cx="7886700"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Hebbovo učení je založeno na myšlence, že váhové hodnoty na spojení mezi dvěma neurony, které jsou současně ve stavu „on“, budou narůstat a naopak, tj. váhové hodnoty na spojení mezi dvěma neurony, které jsou současně ve stavu „off“, se budou zmenšovat. Změna synaptické váhy spoje mezi dvěma neurony je úměrná jejich souhlasné aktivitě, tj. součinu jejich stavů. </a:t>
            </a:r>
          </a:p>
        </p:txBody>
      </p:sp>
      <p:pic>
        <p:nvPicPr>
          <p:cNvPr id="181" name="Shape 181"/>
          <p:cNvPicPr preferRelativeResize="0"/>
          <p:nvPr/>
        </p:nvPicPr>
        <p:blipFill rotWithShape="1">
          <a:blip r:embed="rId3">
            <a:alphaModFix/>
          </a:blip>
          <a:srcRect/>
          <a:stretch/>
        </p:blipFill>
        <p:spPr>
          <a:xfrm>
            <a:off x="5766514" y="2938681"/>
            <a:ext cx="3260316" cy="2204818"/>
          </a:xfrm>
          <a:prstGeom prst="rect">
            <a:avLst/>
          </a:prstGeom>
          <a:noFill/>
          <a:ln>
            <a:noFill/>
          </a:ln>
        </p:spPr>
      </p:pic>
      <p:pic>
        <p:nvPicPr>
          <p:cNvPr id="182" name="Shape 182"/>
          <p:cNvPicPr preferRelativeResize="0"/>
          <p:nvPr/>
        </p:nvPicPr>
        <p:blipFill rotWithShape="1">
          <a:blip r:embed="rId4">
            <a:alphaModFix/>
          </a:blip>
          <a:srcRect/>
          <a:stretch/>
        </p:blipFill>
        <p:spPr>
          <a:xfrm>
            <a:off x="162404" y="2334164"/>
            <a:ext cx="3578100" cy="2950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1767</Words>
  <Application>Microsoft Office PowerPoint</Application>
  <PresentationFormat>Předvádění na obrazovce (16:9)</PresentationFormat>
  <Paragraphs>121</Paragraphs>
  <Slides>33</Slides>
  <Notes>33</Notes>
  <HiddenSlides>0</HiddenSlides>
  <MMClips>0</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33</vt:i4>
      </vt:variant>
    </vt:vector>
  </HeadingPairs>
  <TitlesOfParts>
    <vt:vector size="37" baseType="lpstr">
      <vt:lpstr>Arial</vt:lpstr>
      <vt:lpstr>Calibri</vt:lpstr>
      <vt:lpstr>simple-light-2</vt:lpstr>
      <vt:lpstr>Motiv Office</vt:lpstr>
      <vt:lpstr>Neuromýty ve vzdělávání</vt:lpstr>
      <vt:lpstr>Prezentace aplikace PowerPoint</vt:lpstr>
      <vt:lpstr>Dekker et al. (2012)</vt:lpstr>
      <vt:lpstr>Prezentace aplikace PowerPoint</vt:lpstr>
      <vt:lpstr>Left/Right Brain</vt:lpstr>
      <vt:lpstr>10% of our brains</vt:lpstr>
      <vt:lpstr>Neurověda a procesy učení</vt:lpstr>
      <vt:lpstr>Komputační neurověda v roce 1949?</vt:lpstr>
      <vt:lpstr>Prezentace aplikace PowerPoint</vt:lpstr>
      <vt:lpstr>Experimentální ověření</vt:lpstr>
      <vt:lpstr>Synaptická facilitace</vt:lpstr>
      <vt:lpstr>Tři typy plasticity</vt:lpstr>
      <vt:lpstr>Učení a plasticita</vt:lpstr>
      <vt:lpstr>Neuroplasticita </vt:lpstr>
      <vt:lpstr>Zkušenostně závislá plasticita</vt:lpstr>
      <vt:lpstr>Adaptační neuroplasticita – </vt:lpstr>
      <vt:lpstr>Prezentace aplikace PowerPoint</vt:lpstr>
      <vt:lpstr>Prezentace aplikace PowerPoint</vt:lpstr>
      <vt:lpstr>Motorické učení a neuroplasticita</vt:lpstr>
      <vt:lpstr>10 Principles of Experience-Dependent Plasticity (Kleim &amp; Jones, 2008)?</vt:lpstr>
      <vt:lpstr>10 Principles of Experience-Dependent Plasticity (Kleim &amp; Jones, 2008)?</vt:lpstr>
      <vt:lpstr>Cozolino (2013, s. 232-234)</vt:lpstr>
      <vt:lpstr>Funkce neuromodulátorů</vt:lpstr>
      <vt:lpstr>Prezentace aplikace PowerPoint</vt:lpstr>
      <vt:lpstr>Epigenetika: Babičin život v mých genech</vt:lpstr>
      <vt:lpstr>Strach, který se dědí u myší…</vt:lpstr>
      <vt:lpstr>Epigenetika</vt:lpstr>
      <vt:lpstr>Prezentace aplikace PowerPoint</vt:lpstr>
      <vt:lpstr>Prezentace aplikace PowerPoint</vt:lpstr>
      <vt:lpstr>Guzowski et al. (2001)</vt:lpstr>
      <vt:lpstr>Můžeme ovlivňovat expresi genů během života?</vt:lpstr>
      <vt:lpstr>Rossi et al., 2008?</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Neuromýty ve vzdělávání</dc:title>
  <dc:creator>Nehyba</dc:creator>
  <cp:lastModifiedBy>Nehyba</cp:lastModifiedBy>
  <cp:revision>1</cp:revision>
  <dcterms:modified xsi:type="dcterms:W3CDTF">2016-03-09T15:48:37Z</dcterms:modified>
</cp:coreProperties>
</file>