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72" r:id="rId5"/>
    <p:sldId id="274" r:id="rId6"/>
    <p:sldId id="265" r:id="rId7"/>
    <p:sldId id="276" r:id="rId8"/>
    <p:sldId id="284" r:id="rId9"/>
    <p:sldId id="282" r:id="rId10"/>
    <p:sldId id="270" r:id="rId11"/>
    <p:sldId id="285" r:id="rId12"/>
    <p:sldId id="280" r:id="rId13"/>
    <p:sldId id="281" r:id="rId14"/>
    <p:sldId id="262" r:id="rId15"/>
    <p:sldId id="257" r:id="rId16"/>
    <p:sldId id="266" r:id="rId17"/>
    <p:sldId id="283" r:id="rId18"/>
    <p:sldId id="279"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A473180-3B2C-4ACC-ACE3-ACDA7CA57C73}" type="datetimeFigureOut">
              <a:rPr lang="cs-CZ" smtClean="0"/>
              <a:t>24. 2. 2016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3019378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473180-3B2C-4ACC-ACE3-ACDA7CA57C73}" type="datetimeFigureOut">
              <a:rPr lang="cs-CZ" smtClean="0"/>
              <a:t>24. 2. 2016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337720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473180-3B2C-4ACC-ACE3-ACDA7CA57C73}" type="datetimeFigureOut">
              <a:rPr lang="cs-CZ" smtClean="0"/>
              <a:t>24. 2. 2016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208992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473180-3B2C-4ACC-ACE3-ACDA7CA57C73}" type="datetimeFigureOut">
              <a:rPr lang="cs-CZ" smtClean="0"/>
              <a:t>24. 2. 2016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250734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A473180-3B2C-4ACC-ACE3-ACDA7CA57C73}" type="datetimeFigureOut">
              <a:rPr lang="cs-CZ" smtClean="0"/>
              <a:t>24. 2. 2016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365569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A473180-3B2C-4ACC-ACE3-ACDA7CA57C73}" type="datetimeFigureOut">
              <a:rPr lang="cs-CZ" smtClean="0"/>
              <a:t>24. 2. 2016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24837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A473180-3B2C-4ACC-ACE3-ACDA7CA57C73}" type="datetimeFigureOut">
              <a:rPr lang="cs-CZ" smtClean="0"/>
              <a:t>24. 2. 2016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272981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A473180-3B2C-4ACC-ACE3-ACDA7CA57C73}" type="datetimeFigureOut">
              <a:rPr lang="cs-CZ" smtClean="0"/>
              <a:t>24. 2. 2016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177753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A473180-3B2C-4ACC-ACE3-ACDA7CA57C73}" type="datetimeFigureOut">
              <a:rPr lang="cs-CZ" smtClean="0"/>
              <a:t>24. 2. 2016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220593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A473180-3B2C-4ACC-ACE3-ACDA7CA57C73}" type="datetimeFigureOut">
              <a:rPr lang="cs-CZ" smtClean="0"/>
              <a:t>24. 2. 2016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314941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A473180-3B2C-4ACC-ACE3-ACDA7CA57C73}" type="datetimeFigureOut">
              <a:rPr lang="cs-CZ" smtClean="0"/>
              <a:t>24. 2. 2016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B577F8-8D09-4EEE-A3A2-AE447864379D}" type="slidenum">
              <a:rPr lang="cs-CZ" smtClean="0"/>
              <a:t>‹#›</a:t>
            </a:fld>
            <a:endParaRPr lang="cs-CZ"/>
          </a:p>
        </p:txBody>
      </p:sp>
    </p:spTree>
    <p:extLst>
      <p:ext uri="{BB962C8B-B14F-4D97-AF65-F5344CB8AC3E}">
        <p14:creationId xmlns:p14="http://schemas.microsoft.com/office/powerpoint/2010/main" val="355565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3180-3B2C-4ACC-ACE3-ACDA7CA57C73}" type="datetimeFigureOut">
              <a:rPr lang="cs-CZ" smtClean="0"/>
              <a:t>24. 2. 2016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577F8-8D09-4EEE-A3A2-AE447864379D}" type="slidenum">
              <a:rPr lang="cs-CZ" smtClean="0"/>
              <a:t>‹#›</a:t>
            </a:fld>
            <a:endParaRPr lang="cs-CZ"/>
          </a:p>
        </p:txBody>
      </p:sp>
    </p:spTree>
    <p:extLst>
      <p:ext uri="{BB962C8B-B14F-4D97-AF65-F5344CB8AC3E}">
        <p14:creationId xmlns:p14="http://schemas.microsoft.com/office/powerpoint/2010/main" val="254108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cs.wikipedia.org/wiki/Z%C3%A1%C5%99en%C3%AD_gama" TargetMode="External"/><Relationship Id="rId7" Type="http://schemas.openxmlformats.org/officeDocument/2006/relationships/hyperlink" Target="http://cs.wikipedia.org/w/index.php?title=Zobrazovac%C3%AD_technika&amp;action=edit&amp;redlink=1" TargetMode="External"/><Relationship Id="rId2" Type="http://schemas.openxmlformats.org/officeDocument/2006/relationships/hyperlink" Target="http://cs.wikipedia.org/wiki/Foton" TargetMode="External"/><Relationship Id="rId1" Type="http://schemas.openxmlformats.org/officeDocument/2006/relationships/slideLayout" Target="../slideLayouts/slideLayout2.xml"/><Relationship Id="rId6" Type="http://schemas.openxmlformats.org/officeDocument/2006/relationships/hyperlink" Target="http://cs.wikipedia.org/wiki/Elektron" TargetMode="External"/><Relationship Id="rId11" Type="http://schemas.openxmlformats.org/officeDocument/2006/relationships/image" Target="../media/image16.gif"/><Relationship Id="rId5" Type="http://schemas.openxmlformats.org/officeDocument/2006/relationships/hyperlink" Target="http://cs.wikipedia.org/wiki/Pozitron" TargetMode="External"/><Relationship Id="rId10" Type="http://schemas.openxmlformats.org/officeDocument/2006/relationships/image" Target="../media/image15.jpeg"/><Relationship Id="rId4" Type="http://schemas.openxmlformats.org/officeDocument/2006/relationships/hyperlink" Target="http://cs.wikipedia.org/wiki/Anihilace" TargetMode="External"/><Relationship Id="rId9" Type="http://schemas.openxmlformats.org/officeDocument/2006/relationships/image" Target="../media/image14.gi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Santiago_Ram%C3%B3n_y_Caja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Úvod do neurověd</a:t>
            </a:r>
            <a:r>
              <a:rPr lang="cs-CZ" dirty="0" smtClean="0"/>
              <a:t/>
            </a:r>
            <a:br>
              <a:rPr lang="cs-CZ" dirty="0" smtClean="0"/>
            </a:br>
            <a:r>
              <a:rPr lang="cs-CZ" sz="3600" dirty="0" smtClean="0"/>
              <a:t>„</a:t>
            </a:r>
            <a:r>
              <a:rPr lang="cs-CZ" sz="3600" b="1" dirty="0" smtClean="0"/>
              <a:t>Zanech </a:t>
            </a:r>
            <a:r>
              <a:rPr lang="cs-CZ" sz="3600" b="1" dirty="0"/>
              <a:t>vší naděje</a:t>
            </a:r>
            <a:r>
              <a:rPr lang="cs-CZ" sz="3600" dirty="0"/>
              <a: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606543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mozku: lokalizace?</a:t>
            </a:r>
            <a:endParaRPr lang="cs-CZ" dirty="0"/>
          </a:p>
        </p:txBody>
      </p:sp>
      <p:sp>
        <p:nvSpPr>
          <p:cNvPr id="3" name="Zástupný symbol pro obsah 2"/>
          <p:cNvSpPr>
            <a:spLocks noGrp="1"/>
          </p:cNvSpPr>
          <p:nvPr>
            <p:ph idx="1"/>
          </p:nvPr>
        </p:nvSpPr>
        <p:spPr/>
        <p:txBody>
          <a:bodyPr/>
          <a:lstStyle/>
          <a:p>
            <a:endParaRPr lang="cs-CZ" dirty="0"/>
          </a:p>
        </p:txBody>
      </p:sp>
      <p:pic>
        <p:nvPicPr>
          <p:cNvPr id="12290" name="Picture 2" descr="http://www.dagdromend.nl/wp-content/uploads/2013/08/frenologie_zpse69536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3278"/>
            <a:ext cx="6518907" cy="47669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upload.wikimedia.org/wikipedia/commons/f/f1/RestingStateMod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027" y="1268344"/>
            <a:ext cx="5369462" cy="571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01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mozku: lokalizace?</a:t>
            </a:r>
            <a:endParaRPr lang="cs-CZ" dirty="0"/>
          </a:p>
        </p:txBody>
      </p:sp>
      <p:sp>
        <p:nvSpPr>
          <p:cNvPr id="3" name="Zástupný symbol pro obsah 2"/>
          <p:cNvSpPr>
            <a:spLocks noGrp="1"/>
          </p:cNvSpPr>
          <p:nvPr>
            <p:ph idx="1"/>
          </p:nvPr>
        </p:nvSpPr>
        <p:spPr/>
        <p:txBody>
          <a:bodyPr/>
          <a:lstStyle/>
          <a:p>
            <a:pPr marL="0" indent="0">
              <a:buNone/>
            </a:pPr>
            <a:r>
              <a:rPr lang="cs-CZ" dirty="0" smtClean="0"/>
              <a:t>V 50. letech 20. </a:t>
            </a:r>
            <a:r>
              <a:rPr lang="cs-CZ" dirty="0" err="1" smtClean="0"/>
              <a:t>Glees</a:t>
            </a:r>
            <a:r>
              <a:rPr lang="cs-CZ" dirty="0" smtClean="0"/>
              <a:t> a </a:t>
            </a:r>
            <a:r>
              <a:rPr lang="cs-CZ" dirty="0" err="1" smtClean="0"/>
              <a:t>Cole</a:t>
            </a:r>
            <a:r>
              <a:rPr lang="cs-CZ" dirty="0" smtClean="0"/>
              <a:t> pomocí elektrické stimulace </a:t>
            </a:r>
            <a:r>
              <a:rPr lang="cs-CZ" dirty="0" smtClean="0"/>
              <a:t>dokázali u </a:t>
            </a:r>
            <a:r>
              <a:rPr lang="cs-CZ" dirty="0" smtClean="0"/>
              <a:t>obnaženého mozku šimpanze určit korové oblasti, jejichž stimulace indukovala pohyby palce. Po chirurgickém odstranění této oblasti byl palec paralyzován. Po nějaké době rehabilitace se však motorika palce vrátila. Zjistili, že buňky okolo léze, které byly při předchozí </a:t>
            </a:r>
            <a:r>
              <a:rPr lang="cs-CZ" dirty="0" err="1" smtClean="0"/>
              <a:t>elektrostimulaci</a:t>
            </a:r>
            <a:r>
              <a:rPr lang="cs-CZ" dirty="0" smtClean="0"/>
              <a:t> „němé“ převzaly funkci řízení palce.</a:t>
            </a:r>
          </a:p>
          <a:p>
            <a:pPr marL="0" indent="0">
              <a:buNone/>
            </a:pPr>
            <a:r>
              <a:rPr lang="cs-CZ" dirty="0" smtClean="0"/>
              <a:t>Je známo několik případů levostranné </a:t>
            </a:r>
            <a:r>
              <a:rPr lang="cs-CZ" dirty="0" err="1" smtClean="0"/>
              <a:t>hemisférektomie</a:t>
            </a:r>
            <a:r>
              <a:rPr lang="cs-CZ" dirty="0" smtClean="0"/>
              <a:t> –odstranění celé levé hemisféry – s pozoruhodnou rehabilitací. Je pospán případ, kdy člověk po tomto zákroku byl schopen vystudovat vysokou školu. </a:t>
            </a:r>
          </a:p>
          <a:p>
            <a:pPr marL="0" indent="0">
              <a:buNone/>
            </a:pPr>
            <a:r>
              <a:rPr lang="cs-CZ" dirty="0" smtClean="0"/>
              <a:t>(Petrů, 2007, s.162) </a:t>
            </a:r>
            <a:endParaRPr lang="cs-CZ" dirty="0"/>
          </a:p>
        </p:txBody>
      </p:sp>
    </p:spTree>
    <p:extLst>
      <p:ext uri="{BB962C8B-B14F-4D97-AF65-F5344CB8AC3E}">
        <p14:creationId xmlns:p14="http://schemas.microsoft.com/office/powerpoint/2010/main" val="173594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Neurozobrazovací</a:t>
            </a:r>
            <a:r>
              <a:rPr lang="cs-CZ" dirty="0" smtClean="0"/>
              <a:t> technika</a:t>
            </a:r>
            <a:endParaRPr lang="cs-CZ" dirty="0"/>
          </a:p>
        </p:txBody>
      </p:sp>
      <p:sp>
        <p:nvSpPr>
          <p:cNvPr id="3" name="Zástupný symbol pro obsah 2"/>
          <p:cNvSpPr>
            <a:spLocks noGrp="1"/>
          </p:cNvSpPr>
          <p:nvPr>
            <p:ph idx="1"/>
          </p:nvPr>
        </p:nvSpPr>
        <p:spPr>
          <a:xfrm>
            <a:off x="838199" y="1664930"/>
            <a:ext cx="10219385" cy="5032084"/>
          </a:xfrm>
        </p:spPr>
        <p:txBody>
          <a:bodyPr>
            <a:normAutofit fontScale="70000" lnSpcReduction="20000"/>
          </a:bodyPr>
          <a:lstStyle/>
          <a:p>
            <a:r>
              <a:rPr lang="cs-CZ" sz="3100" dirty="0" smtClean="0"/>
              <a:t>EEG, </a:t>
            </a:r>
            <a:r>
              <a:rPr lang="cs-CZ" sz="3100" dirty="0" smtClean="0"/>
              <a:t>ECG/EKG, </a:t>
            </a:r>
            <a:r>
              <a:rPr lang="cs-CZ" sz="3100" dirty="0" smtClean="0"/>
              <a:t>GSR, EDA, PET, MRI, </a:t>
            </a:r>
            <a:r>
              <a:rPr lang="cs-CZ" sz="3100" dirty="0" err="1" smtClean="0"/>
              <a:t>fMRI</a:t>
            </a:r>
            <a:r>
              <a:rPr lang="cs-CZ" sz="3100" dirty="0" smtClean="0"/>
              <a:t>, </a:t>
            </a:r>
            <a:r>
              <a:rPr lang="cs-CZ" sz="3100" dirty="0" err="1" smtClean="0"/>
              <a:t>fNIRS</a:t>
            </a:r>
            <a:endParaRPr lang="cs-CZ" sz="3100" dirty="0" smtClean="0"/>
          </a:p>
          <a:p>
            <a:r>
              <a:rPr lang="cs-CZ" sz="3100" dirty="0" smtClean="0"/>
              <a:t>EEG Encefalograf – je záznam časové změny elektrického potenciálu způsobeného mozkovou aktivitou. </a:t>
            </a:r>
            <a:r>
              <a:rPr lang="cs-CZ" sz="3100" dirty="0" smtClean="0"/>
              <a:t>ECG – </a:t>
            </a:r>
            <a:r>
              <a:rPr lang="cs-CZ" sz="3100" dirty="0" smtClean="0"/>
              <a:t>Encefalograf zavedený </a:t>
            </a:r>
            <a:r>
              <a:rPr lang="cs-CZ" sz="3100" dirty="0" err="1" smtClean="0"/>
              <a:t>invivo</a:t>
            </a:r>
            <a:r>
              <a:rPr lang="cs-CZ" sz="3100" dirty="0" smtClean="0"/>
              <a:t>. </a:t>
            </a:r>
            <a:r>
              <a:rPr lang="cs-CZ" sz="3100" dirty="0" smtClean="0"/>
              <a:t>Časově </a:t>
            </a:r>
            <a:r>
              <a:rPr lang="cs-CZ" sz="3100" dirty="0" smtClean="0"/>
              <a:t>přesný záznam.</a:t>
            </a:r>
          </a:p>
          <a:p>
            <a:r>
              <a:rPr lang="cs-CZ" sz="3100" dirty="0" smtClean="0"/>
              <a:t>PET Pozitronová emisní tomografie - principem metody je lokalizace místa vzniku fotonů </a:t>
            </a:r>
            <a:r>
              <a:rPr lang="el-GR" sz="3100" dirty="0" smtClean="0"/>
              <a:t>γ, </a:t>
            </a:r>
            <a:r>
              <a:rPr lang="cs-CZ" sz="3100" dirty="0" smtClean="0"/>
              <a:t>které v těle vznikají při anihilaci pozitronů uvolněných podanou radioaktivní látkou (radiofarmakem) a elektronů. Prostorově přesný.</a:t>
            </a:r>
          </a:p>
          <a:p>
            <a:r>
              <a:rPr lang="cs-CZ" sz="3100" dirty="0" smtClean="0"/>
              <a:t> MRI Magnetická rezonance  je zobrazovací technika používaná především ve zdravotnictví k zobrazení vnitřních orgánů lidského těla. Pomocí MRI je možné získat řezy určité oblasti těla, ty dále zpracovávat a spojovat až třeba k výslednému 3D obrazu požadovaného orgánu. Magnetická rezonance využívá velké magnetické pole a elektromagnetické vlnění s vysokou frekvencí. Nulová radiace. Prostorově přesný. </a:t>
            </a:r>
          </a:p>
          <a:p>
            <a:r>
              <a:rPr lang="cs-CZ" sz="3100" dirty="0" err="1" smtClean="0"/>
              <a:t>fNIRs</a:t>
            </a:r>
            <a:r>
              <a:rPr lang="cs-CZ" sz="3100" dirty="0" smtClean="0"/>
              <a:t> - blízká infračervená spektroskopie.</a:t>
            </a:r>
          </a:p>
          <a:p>
            <a:r>
              <a:rPr lang="cs-CZ" sz="3100" dirty="0" smtClean="0"/>
              <a:t>Doplňkové měření: </a:t>
            </a:r>
            <a:r>
              <a:rPr lang="cs-CZ" sz="3100" dirty="0" smtClean="0"/>
              <a:t>ECG/EKG </a:t>
            </a:r>
            <a:r>
              <a:rPr lang="cs-CZ" sz="3100" dirty="0" smtClean="0"/>
              <a:t>- HRV </a:t>
            </a:r>
            <a:r>
              <a:rPr lang="cs-CZ" sz="3100" dirty="0" err="1" smtClean="0"/>
              <a:t>heart-rate</a:t>
            </a:r>
            <a:r>
              <a:rPr lang="cs-CZ" sz="3100" dirty="0" smtClean="0"/>
              <a:t> variability korelace se stresem, GSR/EDA: </a:t>
            </a:r>
            <a:r>
              <a:rPr lang="cs-CZ" sz="3100" dirty="0" err="1" smtClean="0"/>
              <a:t>Galvanic</a:t>
            </a:r>
            <a:r>
              <a:rPr lang="cs-CZ" sz="3100" dirty="0" smtClean="0"/>
              <a:t> Skin Response/</a:t>
            </a:r>
            <a:r>
              <a:rPr lang="cs-CZ" sz="3100" dirty="0" err="1" smtClean="0"/>
              <a:t>Electrodermal</a:t>
            </a:r>
            <a:r>
              <a:rPr lang="cs-CZ" sz="3100" dirty="0" smtClean="0"/>
              <a:t> </a:t>
            </a:r>
            <a:r>
              <a:rPr lang="cs-CZ" sz="3100" dirty="0" err="1" smtClean="0"/>
              <a:t>Activity</a:t>
            </a:r>
            <a:r>
              <a:rPr lang="cs-CZ" sz="3100" dirty="0" smtClean="0"/>
              <a:t> - korelace s emočním vzrušením.</a:t>
            </a:r>
          </a:p>
          <a:p>
            <a:endParaRPr lang="cs-CZ" dirty="0" smtClean="0"/>
          </a:p>
          <a:p>
            <a:endParaRPr lang="cs-CZ" dirty="0"/>
          </a:p>
        </p:txBody>
      </p:sp>
    </p:spTree>
    <p:extLst>
      <p:ext uri="{BB962C8B-B14F-4D97-AF65-F5344CB8AC3E}">
        <p14:creationId xmlns:p14="http://schemas.microsoft.com/office/powerpoint/2010/main" val="121904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Neurozobrazovací</a:t>
            </a:r>
            <a:r>
              <a:rPr lang="cs-CZ" dirty="0" smtClean="0"/>
              <a:t> technika</a:t>
            </a:r>
            <a:endParaRPr lang="cs-CZ" dirty="0"/>
          </a:p>
        </p:txBody>
      </p:sp>
      <p:sp>
        <p:nvSpPr>
          <p:cNvPr id="3" name="Zástupný symbol pro obsah 2"/>
          <p:cNvSpPr>
            <a:spLocks noGrp="1"/>
          </p:cNvSpPr>
          <p:nvPr>
            <p:ph idx="1"/>
          </p:nvPr>
        </p:nvSpPr>
        <p:spPr>
          <a:xfrm>
            <a:off x="567743" y="1503653"/>
            <a:ext cx="10515600" cy="4351338"/>
          </a:xfrm>
        </p:spPr>
        <p:txBody>
          <a:bodyPr>
            <a:normAutofit fontScale="77500" lnSpcReduction="20000"/>
          </a:bodyPr>
          <a:lstStyle/>
          <a:p>
            <a:r>
              <a:rPr lang="cs-CZ" dirty="0" smtClean="0"/>
              <a:t>EEG Encefalograf – </a:t>
            </a:r>
            <a:r>
              <a:rPr lang="cs-CZ" dirty="0"/>
              <a:t>je záznam časové změny elektrického potenciálu </a:t>
            </a:r>
            <a:r>
              <a:rPr lang="cs-CZ" dirty="0" smtClean="0"/>
              <a:t>způsobeného mozkovou aktivitou. Časově přesný záznam.</a:t>
            </a:r>
          </a:p>
          <a:p>
            <a:r>
              <a:rPr lang="cs-CZ" dirty="0" smtClean="0"/>
              <a:t>Doplňkové měření: ECG - HRV </a:t>
            </a:r>
            <a:r>
              <a:rPr lang="cs-CZ" dirty="0" err="1" smtClean="0"/>
              <a:t>heart-rate</a:t>
            </a:r>
            <a:r>
              <a:rPr lang="cs-CZ" dirty="0" smtClean="0"/>
              <a:t> variability korelace se stresem </a:t>
            </a:r>
          </a:p>
          <a:p>
            <a:endParaRPr lang="cs-CZ" dirty="0"/>
          </a:p>
          <a:p>
            <a:r>
              <a:rPr lang="cs-CZ" dirty="0" smtClean="0"/>
              <a:t>GSR/EDA</a:t>
            </a:r>
            <a:r>
              <a:rPr lang="en-US" dirty="0" err="1" smtClean="0"/>
              <a:t>Electrodermal</a:t>
            </a:r>
            <a:r>
              <a:rPr lang="en-US" dirty="0" smtClean="0"/>
              <a:t> Activity</a:t>
            </a:r>
            <a:r>
              <a:rPr lang="cs-CZ" dirty="0" smtClean="0"/>
              <a:t>, </a:t>
            </a:r>
            <a:r>
              <a:rPr lang="en-US" dirty="0" smtClean="0"/>
              <a:t>Galvanic Skin Response </a:t>
            </a:r>
            <a:endParaRPr lang="cs-CZ" dirty="0" smtClean="0"/>
          </a:p>
          <a:p>
            <a:r>
              <a:rPr lang="cs-CZ" dirty="0" smtClean="0"/>
              <a:t>PET </a:t>
            </a:r>
            <a:r>
              <a:rPr lang="cs-CZ" dirty="0"/>
              <a:t>Pozitronová emisní </a:t>
            </a:r>
            <a:r>
              <a:rPr lang="cs-CZ" dirty="0" smtClean="0"/>
              <a:t>tomografie - principem </a:t>
            </a:r>
            <a:r>
              <a:rPr lang="cs-CZ" dirty="0"/>
              <a:t>metody je lokalizace místa vzniku </a:t>
            </a:r>
            <a:r>
              <a:rPr lang="cs-CZ" dirty="0">
                <a:hlinkClick r:id="rId2" tooltip="Foton"/>
              </a:rPr>
              <a:t>fotonů</a:t>
            </a:r>
            <a:r>
              <a:rPr lang="cs-CZ" dirty="0"/>
              <a:t> </a:t>
            </a:r>
            <a:r>
              <a:rPr lang="el-GR" dirty="0">
                <a:hlinkClick r:id="rId3" tooltip="Záření gama"/>
              </a:rPr>
              <a:t>γ</a:t>
            </a:r>
            <a:r>
              <a:rPr lang="el-GR" dirty="0"/>
              <a:t>, </a:t>
            </a:r>
            <a:r>
              <a:rPr lang="cs-CZ" dirty="0"/>
              <a:t>které v těle vznikají při </a:t>
            </a:r>
            <a:r>
              <a:rPr lang="cs-CZ" dirty="0">
                <a:hlinkClick r:id="rId4" tooltip="Anihilace"/>
              </a:rPr>
              <a:t>anihilaci</a:t>
            </a:r>
            <a:r>
              <a:rPr lang="cs-CZ" dirty="0"/>
              <a:t> </a:t>
            </a:r>
            <a:r>
              <a:rPr lang="cs-CZ" dirty="0">
                <a:hlinkClick r:id="rId5" tooltip="Pozitron"/>
              </a:rPr>
              <a:t>pozitronů</a:t>
            </a:r>
            <a:r>
              <a:rPr lang="cs-CZ" dirty="0"/>
              <a:t> uvolněných podanou radioaktivní látkou (radiofarmakem) </a:t>
            </a:r>
            <a:r>
              <a:rPr lang="cs-CZ" dirty="0" err="1"/>
              <a:t>a</a:t>
            </a:r>
            <a:r>
              <a:rPr lang="cs-CZ" dirty="0" err="1">
                <a:hlinkClick r:id="rId6" tooltip="Elektron"/>
              </a:rPr>
              <a:t>elektronů</a:t>
            </a:r>
            <a:r>
              <a:rPr lang="cs-CZ" dirty="0" smtClean="0"/>
              <a:t>.</a:t>
            </a:r>
          </a:p>
          <a:p>
            <a:r>
              <a:rPr lang="cs-CZ" dirty="0" smtClean="0"/>
              <a:t> MRI </a:t>
            </a:r>
            <a:r>
              <a:rPr lang="cs-CZ" b="1" dirty="0"/>
              <a:t>Magnetická </a:t>
            </a:r>
            <a:r>
              <a:rPr lang="cs-CZ" b="1" dirty="0" smtClean="0"/>
              <a:t>rezonance </a:t>
            </a:r>
            <a:r>
              <a:rPr lang="cs-CZ" dirty="0"/>
              <a:t> je </a:t>
            </a:r>
            <a:r>
              <a:rPr lang="cs-CZ" dirty="0">
                <a:hlinkClick r:id="rId7" tooltip="Zobrazovací technika (stránka neexistuje)"/>
              </a:rPr>
              <a:t>zobrazovací technika</a:t>
            </a:r>
            <a:r>
              <a:rPr lang="cs-CZ" dirty="0"/>
              <a:t> používaná především ve zdravotnictví k zobrazení vnitřních orgánů lidského těla. Pomocí MRI je možné získat řezy určité oblasti těla, ty dále zpracovávat a spojovat až třeba k výslednému 3D obrazu požadovaného orgánu. Magnetická rezonance využívá velké magnetické pole a elektromagnetické vlnění s vysokou frekvencí. </a:t>
            </a:r>
            <a:r>
              <a:rPr lang="cs-CZ" dirty="0" smtClean="0"/>
              <a:t>Nulová radiace</a:t>
            </a:r>
          </a:p>
          <a:p>
            <a:r>
              <a:rPr lang="cs-CZ" dirty="0" err="1" smtClean="0"/>
              <a:t>fNIRs</a:t>
            </a:r>
            <a:endParaRPr lang="cs-CZ" dirty="0"/>
          </a:p>
        </p:txBody>
      </p:sp>
      <p:pic>
        <p:nvPicPr>
          <p:cNvPr id="16386" name="Picture 2" descr="http://upload.wikimedia.org/wikipedia/commons/3/36/MRI_head_sid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256" y="-245181"/>
            <a:ext cx="2778751" cy="27787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cerebromente.org.br/n01/pet/functpe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3275" y="2533570"/>
            <a:ext cx="5038725" cy="3343275"/>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produceconsumerobot.com/pickyourbrain/content/eeg_oscillation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637" y="2138576"/>
            <a:ext cx="6830638" cy="492111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www.polar.com/support_files/us-en/85256F470048B0BC852577EC004BAA51/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743" y="0"/>
            <a:ext cx="6103513" cy="214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Kognitivní věda</a:t>
            </a:r>
            <a:endParaRPr lang="cs-CZ" dirty="0"/>
          </a:p>
        </p:txBody>
      </p:sp>
      <p:sp>
        <p:nvSpPr>
          <p:cNvPr id="3" name="Zástupný symbol pro obsah 2"/>
          <p:cNvSpPr>
            <a:spLocks noGrp="1"/>
          </p:cNvSpPr>
          <p:nvPr>
            <p:ph idx="1"/>
          </p:nvPr>
        </p:nvSpPr>
        <p:spPr>
          <a:xfrm>
            <a:off x="838200" y="1532586"/>
            <a:ext cx="7983828" cy="4644377"/>
          </a:xfrm>
        </p:spPr>
        <p:txBody>
          <a:bodyPr>
            <a:normAutofit fontScale="77500" lnSpcReduction="20000"/>
          </a:bodyPr>
          <a:lstStyle/>
          <a:p>
            <a:r>
              <a:rPr lang="cs-CZ" dirty="0" smtClean="0"/>
              <a:t>se zabývá interdisciplinárním výzkumem mysli a jejích procesů. Zahrnuje disciplíny jako je psychologie, umělá inteligence, lingvistika, neurověda, antropologie či filosofie. </a:t>
            </a:r>
          </a:p>
          <a:p>
            <a:r>
              <a:rPr lang="cs-CZ" dirty="0" smtClean="0"/>
              <a:t>Předmětem výzkumu kognitivní vědy je mysl, její struktura a operace, například myšlení, inteligence, paměť, vnímání, pozornost, vědomí či jazyk.</a:t>
            </a:r>
          </a:p>
          <a:p>
            <a:endParaRPr lang="cs-CZ" dirty="0" smtClean="0"/>
          </a:p>
          <a:p>
            <a:pPr marL="0" indent="0">
              <a:buNone/>
            </a:pPr>
            <a:r>
              <a:rPr lang="cs-CZ" dirty="0" smtClean="0"/>
              <a:t>Tři základní paradigmata:</a:t>
            </a:r>
            <a:endParaRPr lang="cs-CZ" dirty="0"/>
          </a:p>
          <a:p>
            <a:r>
              <a:rPr lang="cs-CZ" dirty="0" smtClean="0"/>
              <a:t>Symbolická, </a:t>
            </a:r>
            <a:r>
              <a:rPr lang="cs-CZ" dirty="0" err="1" smtClean="0"/>
              <a:t>komputacionismus</a:t>
            </a:r>
            <a:r>
              <a:rPr lang="cs-CZ" dirty="0" smtClean="0"/>
              <a:t> – mysl jako počítač, výpočet</a:t>
            </a:r>
          </a:p>
          <a:p>
            <a:r>
              <a:rPr lang="cs-CZ" dirty="0" err="1" smtClean="0"/>
              <a:t>Konekcionistická</a:t>
            </a:r>
            <a:r>
              <a:rPr lang="cs-CZ" dirty="0" smtClean="0"/>
              <a:t> – mysl se modeluje jako umělá neuronová síť</a:t>
            </a:r>
          </a:p>
          <a:p>
            <a:r>
              <a:rPr lang="cs-CZ" dirty="0" smtClean="0"/>
              <a:t>Dynamické systémy – využívá k popisu systému nelineární dynamiky, </a:t>
            </a:r>
            <a:r>
              <a:rPr lang="cs-CZ" dirty="0" err="1" smtClean="0"/>
              <a:t>atraktory</a:t>
            </a:r>
            <a:r>
              <a:rPr lang="cs-CZ" dirty="0" smtClean="0"/>
              <a:t>, komplexní systémy, stavové proměnné</a:t>
            </a:r>
          </a:p>
          <a:p>
            <a:r>
              <a:rPr lang="cs-CZ" dirty="0" smtClean="0"/>
              <a:t>Vtělená/situační kognice – senzomotorické systémy jsou součástí myšlení</a:t>
            </a:r>
            <a:endParaRPr lang="cs-CZ" dirty="0"/>
          </a:p>
        </p:txBody>
      </p:sp>
      <p:pic>
        <p:nvPicPr>
          <p:cNvPr id="2050" name="Picture 2" descr="http://upload.wikimedia.org/wikipedia/commons/thumb/7/70/Cognitive_Science_Hexagon_cs.svg/375px-Cognitive_Science_Hexagon_c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083" y="3286125"/>
            <a:ext cx="357187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5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sciousness2007.tripod.com/Varela_Diag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6" y="0"/>
            <a:ext cx="6695987" cy="6689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328079" y="0"/>
            <a:ext cx="4224270" cy="7017306"/>
          </a:xfrm>
          <a:prstGeom prst="rect">
            <a:avLst/>
          </a:prstGeom>
          <a:noFill/>
        </p:spPr>
        <p:txBody>
          <a:bodyPr wrap="square" rtlCol="0">
            <a:spAutoFit/>
          </a:bodyPr>
          <a:lstStyle/>
          <a:p>
            <a:r>
              <a:rPr lang="cs-CZ" sz="2400" dirty="0" err="1" smtClean="0"/>
              <a:t>Funkcioonalismus</a:t>
            </a:r>
            <a:r>
              <a:rPr lang="cs-CZ" sz="2400" dirty="0" smtClean="0"/>
              <a:t>: myslíme jako stroje, popírání subjektivního prožívání (tzv. </a:t>
            </a:r>
            <a:r>
              <a:rPr lang="cs-CZ" sz="2400" dirty="0" err="1" smtClean="0"/>
              <a:t>kvália</a:t>
            </a:r>
            <a:r>
              <a:rPr lang="cs-CZ" sz="2400" dirty="0" smtClean="0"/>
              <a:t>)</a:t>
            </a:r>
          </a:p>
          <a:p>
            <a:endParaRPr lang="cs-CZ" sz="2400" dirty="0"/>
          </a:p>
          <a:p>
            <a:r>
              <a:rPr lang="cs-CZ" sz="2400" dirty="0" err="1" smtClean="0"/>
              <a:t>Mysteriánismus</a:t>
            </a:r>
            <a:r>
              <a:rPr lang="cs-CZ" sz="2400" dirty="0" smtClean="0"/>
              <a:t>: vědomí jako tajuplný jev a problém jeho existence za vědecky neřešitelný</a:t>
            </a:r>
          </a:p>
          <a:p>
            <a:r>
              <a:rPr lang="cs-CZ" sz="2400" dirty="0" smtClean="0"/>
              <a:t>vědomí existuje díky vlastnostem lidského mozku, ale nevíme jak vzniká</a:t>
            </a:r>
          </a:p>
          <a:p>
            <a:endParaRPr lang="cs-CZ" sz="2400" dirty="0"/>
          </a:p>
          <a:p>
            <a:r>
              <a:rPr lang="cs-CZ" sz="2400" dirty="0" smtClean="0"/>
              <a:t>Fenomenologie: vyzdvihnutí role perspektivy „první osoby“ při zkoumání vědomí</a:t>
            </a:r>
          </a:p>
          <a:p>
            <a:endParaRPr lang="cs-CZ" sz="2400" dirty="0"/>
          </a:p>
          <a:p>
            <a:r>
              <a:rPr lang="cs-CZ" sz="2400" dirty="0" smtClean="0"/>
              <a:t>Redukcionismus: vědomí je dostatečně možné zkoumat skrze perspektivu „třetí osoby“</a:t>
            </a:r>
          </a:p>
          <a:p>
            <a:endParaRPr lang="cs-CZ" dirty="0"/>
          </a:p>
        </p:txBody>
      </p:sp>
    </p:spTree>
    <p:extLst>
      <p:ext uri="{BB962C8B-B14F-4D97-AF65-F5344CB8AC3E}">
        <p14:creationId xmlns:p14="http://schemas.microsoft.com/office/powerpoint/2010/main" val="55293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Neurověda výchovy a vzdělávání</a:t>
            </a:r>
            <a:endParaRPr lang="cs-CZ" dirty="0"/>
          </a:p>
        </p:txBody>
      </p:sp>
      <p:sp>
        <p:nvSpPr>
          <p:cNvPr id="3" name="Zástupný symbol pro obsah 2"/>
          <p:cNvSpPr>
            <a:spLocks noGrp="1"/>
          </p:cNvSpPr>
          <p:nvPr>
            <p:ph idx="1"/>
          </p:nvPr>
        </p:nvSpPr>
        <p:spPr>
          <a:xfrm>
            <a:off x="838200" y="1854557"/>
            <a:ext cx="10515600" cy="4670135"/>
          </a:xfrm>
        </p:spPr>
        <p:txBody>
          <a:bodyPr>
            <a:normAutofit fontScale="77500" lnSpcReduction="20000"/>
          </a:bodyPr>
          <a:lstStyle/>
          <a:p>
            <a:r>
              <a:rPr lang="en-US" b="1" dirty="0" smtClean="0"/>
              <a:t>Educational neuroscience </a:t>
            </a:r>
            <a:r>
              <a:rPr lang="cs-CZ" b="1" dirty="0" smtClean="0"/>
              <a:t>je nově vznikající odvětví, které přináší výsledky výzkumů z kognitivní, vývojové, pedagogické psychologie a teorie edukace a ostatních disciplín, které= vysvětlují interakci mezi biologickými procesy a edukací </a:t>
            </a:r>
          </a:p>
          <a:p>
            <a:r>
              <a:rPr lang="cs-CZ" b="1" dirty="0" smtClean="0"/>
              <a:t>Blízké sociální neurovědě a interpersonální </a:t>
            </a:r>
            <a:r>
              <a:rPr lang="cs-CZ" b="1" dirty="0" err="1" smtClean="0"/>
              <a:t>neurobiologiie</a:t>
            </a:r>
            <a:r>
              <a:rPr lang="cs-CZ" b="1" dirty="0" smtClean="0"/>
              <a:t> (</a:t>
            </a:r>
            <a:r>
              <a:rPr lang="cs-CZ" b="1" dirty="0" err="1" smtClean="0"/>
              <a:t>Siegel</a:t>
            </a:r>
            <a:r>
              <a:rPr lang="cs-CZ" b="1" dirty="0" smtClean="0"/>
              <a:t>, </a:t>
            </a:r>
            <a:r>
              <a:rPr lang="cs-CZ" b="1" dirty="0" err="1" smtClean="0"/>
              <a:t>Ciozolino</a:t>
            </a:r>
            <a:r>
              <a:rPr lang="cs-CZ" b="1" dirty="0" smtClean="0"/>
              <a:t>): </a:t>
            </a:r>
            <a:r>
              <a:rPr lang="cs-CZ" dirty="0" smtClean="0"/>
              <a:t>Náš mozek je sociální orgán adaptace - buduje své struktury skrz adaptaci s druhými a okolím (zkušenostně závislá plasticita, </a:t>
            </a:r>
            <a:r>
              <a:rPr lang="cs-CZ" i="1" dirty="0" err="1"/>
              <a:t>experience</a:t>
            </a:r>
            <a:r>
              <a:rPr lang="cs-CZ" i="1" dirty="0"/>
              <a:t> </a:t>
            </a:r>
            <a:r>
              <a:rPr lang="cs-CZ" i="1" dirty="0" err="1"/>
              <a:t>dependent</a:t>
            </a:r>
            <a:r>
              <a:rPr lang="cs-CZ" i="1" dirty="0"/>
              <a:t> </a:t>
            </a:r>
            <a:r>
              <a:rPr lang="cs-CZ" i="1" dirty="0" smtClean="0"/>
              <a:t>plasticity</a:t>
            </a:r>
            <a:r>
              <a:rPr lang="cs-CZ" dirty="0" smtClean="0"/>
              <a:t>).  Sociální synapse – když se usmíváme, kýváme hlavou – jsou to zprávy jdoucí přes sociální synapse. Tyto signály přijímáme a ty pak ovlivňují synapse. </a:t>
            </a:r>
            <a:endParaRPr lang="cs-CZ" b="1" dirty="0" smtClean="0"/>
          </a:p>
          <a:p>
            <a:pPr marL="0" indent="0">
              <a:buNone/>
            </a:pPr>
            <a:endParaRPr lang="cs-CZ" b="1" dirty="0" smtClean="0"/>
          </a:p>
          <a:p>
            <a:pPr marL="0" indent="0">
              <a:buNone/>
            </a:pPr>
            <a:r>
              <a:rPr lang="cs-CZ" b="1" dirty="0" smtClean="0"/>
              <a:t>Proč </a:t>
            </a:r>
            <a:r>
              <a:rPr lang="cs-CZ" b="1" dirty="0" err="1" smtClean="0"/>
              <a:t>NoE</a:t>
            </a:r>
            <a:r>
              <a:rPr lang="cs-CZ" b="1" dirty="0" smtClean="0"/>
              <a:t>?</a:t>
            </a:r>
          </a:p>
          <a:p>
            <a:r>
              <a:rPr lang="cs-CZ" dirty="0" smtClean="0"/>
              <a:t>Snaha o založení edukace na vědě a ne pseudovědě (brain </a:t>
            </a:r>
            <a:r>
              <a:rPr lang="cs-CZ" dirty="0" err="1" smtClean="0"/>
              <a:t>based</a:t>
            </a:r>
            <a:r>
              <a:rPr lang="cs-CZ" dirty="0" smtClean="0"/>
              <a:t> </a:t>
            </a:r>
            <a:r>
              <a:rPr lang="cs-CZ" dirty="0" err="1" smtClean="0"/>
              <a:t>teaching</a:t>
            </a:r>
            <a:r>
              <a:rPr lang="cs-CZ" dirty="0" smtClean="0"/>
              <a:t>/</a:t>
            </a:r>
            <a:r>
              <a:rPr lang="cs-CZ" dirty="0" err="1" smtClean="0"/>
              <a:t>education</a:t>
            </a:r>
            <a:r>
              <a:rPr lang="cs-CZ" dirty="0" smtClean="0"/>
              <a:t>)</a:t>
            </a:r>
          </a:p>
          <a:p>
            <a:r>
              <a:rPr lang="cs-CZ" dirty="0" smtClean="0"/>
              <a:t>Znát limity svého mozku a postupy, kterými se učí</a:t>
            </a:r>
          </a:p>
          <a:p>
            <a:r>
              <a:rPr lang="cs-CZ" dirty="0" smtClean="0"/>
              <a:t>Problémem je aplikace mimo kontext laboratoře</a:t>
            </a:r>
          </a:p>
          <a:p>
            <a:endParaRPr lang="cs-CZ" dirty="0"/>
          </a:p>
          <a:p>
            <a:endParaRPr lang="en-US" b="1" dirty="0" smtClean="0"/>
          </a:p>
          <a:p>
            <a:endParaRPr lang="en-US" b="1" dirty="0"/>
          </a:p>
        </p:txBody>
      </p:sp>
    </p:spTree>
    <p:extLst>
      <p:ext uri="{BB962C8B-B14F-4D97-AF65-F5344CB8AC3E}">
        <p14:creationId xmlns:p14="http://schemas.microsoft.com/office/powerpoint/2010/main" val="772030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Oblasti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Neurobiologické mechanismy učení (</a:t>
            </a:r>
            <a:r>
              <a:rPr lang="cs-CZ" dirty="0" err="1" smtClean="0"/>
              <a:t>neuroplasticita</a:t>
            </a:r>
            <a:r>
              <a:rPr lang="cs-CZ" dirty="0" smtClean="0"/>
              <a:t>), stres a učení</a:t>
            </a:r>
          </a:p>
          <a:p>
            <a:r>
              <a:rPr lang="cs-CZ" dirty="0" smtClean="0"/>
              <a:t>Neurobiologie paměti (konsolidace a </a:t>
            </a:r>
            <a:r>
              <a:rPr lang="cs-CZ" dirty="0" err="1" smtClean="0"/>
              <a:t>rekonsolidace</a:t>
            </a:r>
            <a:r>
              <a:rPr lang="cs-CZ" dirty="0" smtClean="0"/>
              <a:t>), emoce a paměť</a:t>
            </a:r>
          </a:p>
          <a:p>
            <a:r>
              <a:rPr lang="cs-CZ" dirty="0" smtClean="0"/>
              <a:t>Vizuální paměť a podpora učení</a:t>
            </a:r>
          </a:p>
          <a:p>
            <a:r>
              <a:rPr lang="cs-CZ" dirty="0" smtClean="0"/>
              <a:t>Zrcadlové neurony a procesy učení</a:t>
            </a:r>
          </a:p>
          <a:p>
            <a:r>
              <a:rPr lang="cs-CZ" dirty="0" smtClean="0"/>
              <a:t>Neurobiologie pozornosti, ADHD, dyskalkulie, dyslexie</a:t>
            </a:r>
          </a:p>
          <a:p>
            <a:r>
              <a:rPr lang="cs-CZ" dirty="0" smtClean="0"/>
              <a:t>Mozek jako sociální orgán – emoční naladění,. důvěra učitele a žáků</a:t>
            </a:r>
          </a:p>
          <a:p>
            <a:r>
              <a:rPr lang="cs-CZ" dirty="0" smtClean="0"/>
              <a:t>Levá a pravá mozková hemisféra – mýty a pravdy</a:t>
            </a:r>
          </a:p>
          <a:p>
            <a:r>
              <a:rPr lang="cs-CZ" dirty="0" smtClean="0"/>
              <a:t>Role </a:t>
            </a:r>
            <a:r>
              <a:rPr lang="cs-CZ" dirty="0" err="1" smtClean="0"/>
              <a:t>mindfulness</a:t>
            </a:r>
            <a:r>
              <a:rPr lang="cs-CZ" dirty="0" smtClean="0"/>
              <a:t> v edukaci, </a:t>
            </a:r>
            <a:r>
              <a:rPr lang="cs-CZ" dirty="0" err="1" smtClean="0"/>
              <a:t>storytelling</a:t>
            </a:r>
            <a:r>
              <a:rPr lang="cs-CZ" dirty="0" smtClean="0"/>
              <a:t> a učení</a:t>
            </a:r>
          </a:p>
          <a:p>
            <a:r>
              <a:rPr lang="cs-CZ" dirty="0" smtClean="0"/>
              <a:t>…</a:t>
            </a:r>
          </a:p>
          <a:p>
            <a:endParaRPr lang="cs-CZ" dirty="0" smtClean="0"/>
          </a:p>
        </p:txBody>
      </p:sp>
    </p:spTree>
    <p:extLst>
      <p:ext uri="{BB962C8B-B14F-4D97-AF65-F5344CB8AC3E}">
        <p14:creationId xmlns:p14="http://schemas.microsoft.com/office/powerpoint/2010/main" val="303734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smtClean="0"/>
              <a:t>Úkol </a:t>
            </a:r>
            <a:r>
              <a:rPr lang="cs-CZ" dirty="0" smtClean="0"/>
              <a:t>do </a:t>
            </a:r>
            <a:r>
              <a:rPr lang="cs-CZ" dirty="0" smtClean="0"/>
              <a:t>příště:</a:t>
            </a:r>
          </a:p>
          <a:p>
            <a:pPr marL="0" indent="0">
              <a:buNone/>
            </a:pPr>
            <a:endParaRPr lang="cs-CZ" dirty="0"/>
          </a:p>
          <a:p>
            <a:pPr marL="0" indent="0">
              <a:buNone/>
            </a:pPr>
            <a:r>
              <a:rPr lang="cs-CZ" dirty="0" smtClean="0"/>
              <a:t>Najděte do příště každý z vás alespoň </a:t>
            </a:r>
            <a:r>
              <a:rPr lang="cs-CZ" dirty="0"/>
              <a:t>3</a:t>
            </a:r>
            <a:r>
              <a:rPr lang="cs-CZ" dirty="0" smtClean="0"/>
              <a:t> </a:t>
            </a:r>
            <a:r>
              <a:rPr lang="cs-CZ" dirty="0" smtClean="0"/>
              <a:t>mýtu o neurovědě </a:t>
            </a:r>
            <a:r>
              <a:rPr lang="cs-CZ" dirty="0" smtClean="0"/>
              <a:t>(v edukaci)</a:t>
            </a:r>
            <a:endParaRPr lang="cs-CZ" dirty="0" smtClean="0"/>
          </a:p>
          <a:p>
            <a:pPr marL="0" indent="0">
              <a:buNone/>
            </a:pPr>
            <a:r>
              <a:rPr lang="cs-CZ" dirty="0" smtClean="0"/>
              <a:t>(zdroj: důvěryhodné časopisy </a:t>
            </a:r>
            <a:r>
              <a:rPr lang="cs-CZ" dirty="0" smtClean="0"/>
              <a:t>zařazené ve </a:t>
            </a:r>
            <a:r>
              <a:rPr lang="cs-CZ" dirty="0" err="1" smtClean="0"/>
              <a:t>Scopusu</a:t>
            </a:r>
            <a:r>
              <a:rPr lang="cs-CZ" dirty="0" smtClean="0"/>
              <a:t>, Web </a:t>
            </a:r>
            <a:r>
              <a:rPr lang="cs-CZ" dirty="0" err="1" smtClean="0"/>
              <a:t>of</a:t>
            </a:r>
            <a:r>
              <a:rPr lang="cs-CZ" dirty="0" smtClean="0"/>
              <a:t> Science nebo databázi </a:t>
            </a:r>
            <a:r>
              <a:rPr lang="cs-CZ" dirty="0" err="1" smtClean="0"/>
              <a:t>PubMed</a:t>
            </a:r>
            <a:r>
              <a:rPr lang="cs-CZ" dirty="0" smtClean="0"/>
              <a:t>)</a:t>
            </a:r>
            <a:endParaRPr lang="cs-CZ" dirty="0" smtClean="0"/>
          </a:p>
          <a:p>
            <a:pPr marL="0" indent="0">
              <a:buNone/>
            </a:pPr>
            <a:r>
              <a:rPr lang="cs-CZ" dirty="0" smtClean="0"/>
              <a:t>Budeme o tom diskutovat… </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421002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smtClean="0"/>
              <a:t>Neurovědy jsou vědní obor zabývající se nervovým systémem, převážně centrálním nervovým systémem. </a:t>
            </a:r>
          </a:p>
          <a:p>
            <a:r>
              <a:rPr lang="cs-CZ" dirty="0" smtClean="0"/>
              <a:t>Neurobiologie je mnohdy považována za synonymum, ačkoliv se na problematiku dívá více z pohledu biologie</a:t>
            </a:r>
          </a:p>
          <a:p>
            <a:endParaRPr lang="cs-CZ" dirty="0"/>
          </a:p>
        </p:txBody>
      </p:sp>
      <p:pic>
        <p:nvPicPr>
          <p:cNvPr id="3074" name="Picture 2" descr="1201 Overview of Nervous 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758" y="3725326"/>
            <a:ext cx="6096000"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96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a:hlinkClick r:id="rId2" tooltip="Santiago Ramón y Cajal"/>
              </a:rPr>
              <a:t>Santiago Ramón y </a:t>
            </a:r>
            <a:r>
              <a:rPr lang="cs-CZ" dirty="0" err="1" smtClean="0">
                <a:hlinkClick r:id="rId2" tooltip="Santiago Ramón y Cajal"/>
              </a:rPr>
              <a:t>Cajal</a:t>
            </a:r>
            <a:r>
              <a:rPr lang="cs-CZ" dirty="0" smtClean="0"/>
              <a:t> (1899)</a:t>
            </a:r>
          </a:p>
          <a:p>
            <a:r>
              <a:rPr lang="cs-CZ" dirty="0"/>
              <a:t>neuron jako </a:t>
            </a:r>
            <a:r>
              <a:rPr lang="cs-CZ" dirty="0" smtClean="0"/>
              <a:t>anatomická a </a:t>
            </a:r>
            <a:br>
              <a:rPr lang="cs-CZ" dirty="0" smtClean="0"/>
            </a:br>
            <a:r>
              <a:rPr lang="cs-CZ" dirty="0" smtClean="0"/>
              <a:t>funkční jednotka nervové</a:t>
            </a:r>
            <a:br>
              <a:rPr lang="cs-CZ" dirty="0" smtClean="0"/>
            </a:br>
            <a:r>
              <a:rPr lang="cs-CZ" dirty="0" smtClean="0"/>
              <a:t>soustavy</a:t>
            </a:r>
            <a:endParaRPr lang="cs-CZ" dirty="0"/>
          </a:p>
        </p:txBody>
      </p:sp>
      <p:pic>
        <p:nvPicPr>
          <p:cNvPr id="4098" name="Picture 2" descr="http://upload.wikimedia.org/wikipedia/commons/1/15/Purkinje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1942"/>
            <a:ext cx="5819775" cy="68103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ntiago Ramón y Cajal (1852-19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4167534"/>
            <a:ext cx="13335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0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Zkoumání mozku na různých úrovních (Koukolík, 2012)</a:t>
            </a:r>
            <a:endParaRPr lang="cs-CZ" dirty="0"/>
          </a:p>
        </p:txBody>
      </p:sp>
      <p:sp>
        <p:nvSpPr>
          <p:cNvPr id="3" name="Zástupný symbol pro obsah 2"/>
          <p:cNvSpPr>
            <a:spLocks noGrp="1"/>
          </p:cNvSpPr>
          <p:nvPr>
            <p:ph idx="1"/>
          </p:nvPr>
        </p:nvSpPr>
        <p:spPr>
          <a:xfrm>
            <a:off x="129861" y="1812746"/>
            <a:ext cx="10515600" cy="4351338"/>
          </a:xfrm>
        </p:spPr>
        <p:txBody>
          <a:bodyPr>
            <a:normAutofit/>
          </a:bodyPr>
          <a:lstStyle/>
          <a:p>
            <a:r>
              <a:rPr lang="cs-CZ" dirty="0" smtClean="0"/>
              <a:t>9 úrovní</a:t>
            </a:r>
          </a:p>
          <a:p>
            <a:pPr marL="514350" indent="-514350">
              <a:buFont typeface="+mj-lt"/>
              <a:buAutoNum type="arabicPeriod"/>
            </a:pPr>
            <a:r>
              <a:rPr lang="cs-CZ" dirty="0"/>
              <a:t>G</a:t>
            </a:r>
            <a:r>
              <a:rPr lang="cs-CZ" dirty="0" smtClean="0"/>
              <a:t>eny a mozek</a:t>
            </a:r>
          </a:p>
          <a:p>
            <a:pPr marL="514350" indent="-514350">
              <a:buFont typeface="+mj-lt"/>
              <a:buAutoNum type="arabicPeriod"/>
            </a:pPr>
            <a:r>
              <a:rPr lang="cs-CZ" dirty="0" smtClean="0"/>
              <a:t>Molekuly a mozek</a:t>
            </a:r>
          </a:p>
          <a:p>
            <a:pPr marL="514350" indent="-514350">
              <a:buFont typeface="+mj-lt"/>
              <a:buAutoNum type="arabicPeriod"/>
            </a:pPr>
            <a:r>
              <a:rPr lang="cs-CZ" dirty="0" smtClean="0"/>
              <a:t>Buněčné organismy v mozku</a:t>
            </a:r>
          </a:p>
          <a:p>
            <a:pPr marL="514350" indent="-514350">
              <a:buFont typeface="+mj-lt"/>
              <a:buAutoNum type="arabicPeriod"/>
            </a:pPr>
            <a:r>
              <a:rPr lang="cs-CZ" dirty="0" smtClean="0"/>
              <a:t>Mikroobvody - vztahy synapsí</a:t>
            </a:r>
          </a:p>
          <a:p>
            <a:pPr marL="514350" indent="-514350">
              <a:buFont typeface="+mj-lt"/>
              <a:buAutoNum type="arabicPeriod"/>
            </a:pPr>
            <a:r>
              <a:rPr lang="cs-CZ" b="1" dirty="0" smtClean="0"/>
              <a:t>Jednotlivé části neuronů</a:t>
            </a:r>
          </a:p>
          <a:p>
            <a:pPr marL="514350" indent="-514350">
              <a:buFont typeface="+mj-lt"/>
              <a:buAutoNum type="arabicPeriod"/>
            </a:pPr>
            <a:r>
              <a:rPr lang="cs-CZ" b="1" dirty="0" smtClean="0"/>
              <a:t>Nervové buňky</a:t>
            </a:r>
          </a:p>
        </p:txBody>
      </p:sp>
      <p:pic>
        <p:nvPicPr>
          <p:cNvPr id="8196" name="Picture 4" descr="http://upload.wikimedia.org/wikipedia/commons/thumb/a/a9/Complete_neuron_cell_diagram_en.svg/1280px-Complete_neuron_cell_diagram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093" y="1199169"/>
            <a:ext cx="7310907" cy="531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09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42" name="Picture 2" descr="http://upload.wikimedia.org/wikipedia/commons/8/82/DTI-sagittal-fi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19" y="-592428"/>
            <a:ext cx="8015470" cy="8831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253802" y="-218598"/>
            <a:ext cx="6181859" cy="461665"/>
          </a:xfrm>
          <a:prstGeom prst="rect">
            <a:avLst/>
          </a:prstGeom>
          <a:noFill/>
        </p:spPr>
        <p:txBody>
          <a:bodyPr wrap="square" rtlCol="0">
            <a:spAutoFit/>
          </a:bodyPr>
          <a:lstStyle/>
          <a:p>
            <a:r>
              <a:rPr lang="cs-CZ" sz="2400" dirty="0" err="1">
                <a:solidFill>
                  <a:schemeClr val="bg1"/>
                </a:solidFill>
              </a:rPr>
              <a:t>Diffusion</a:t>
            </a:r>
            <a:r>
              <a:rPr lang="cs-CZ" sz="2400" dirty="0">
                <a:solidFill>
                  <a:schemeClr val="bg1"/>
                </a:solidFill>
              </a:rPr>
              <a:t> Tensor </a:t>
            </a:r>
            <a:r>
              <a:rPr lang="cs-CZ" sz="2400" dirty="0" err="1">
                <a:solidFill>
                  <a:schemeClr val="bg1"/>
                </a:solidFill>
              </a:rPr>
              <a:t>Imaging</a:t>
            </a:r>
            <a:r>
              <a:rPr lang="cs-CZ" sz="2400" dirty="0">
                <a:solidFill>
                  <a:schemeClr val="bg1"/>
                </a:solidFill>
              </a:rPr>
              <a:t> (DTI) </a:t>
            </a:r>
            <a:r>
              <a:rPr lang="cs-CZ" sz="2400" dirty="0" err="1">
                <a:solidFill>
                  <a:schemeClr val="bg1"/>
                </a:solidFill>
              </a:rPr>
              <a:t>tractography</a:t>
            </a:r>
            <a:endParaRPr lang="cs-CZ" sz="2400" dirty="0">
              <a:solidFill>
                <a:schemeClr val="bg1"/>
              </a:solidFill>
            </a:endParaRPr>
          </a:p>
        </p:txBody>
      </p:sp>
    </p:spTree>
    <p:extLst>
      <p:ext uri="{BB962C8B-B14F-4D97-AF65-F5344CB8AC3E}">
        <p14:creationId xmlns:p14="http://schemas.microsoft.com/office/powerpoint/2010/main" val="977589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dirty="0" smtClean="0"/>
              <a:t>Odvětví neurovědy</a:t>
            </a:r>
            <a:endParaRPr lang="cs-CZ" dirty="0"/>
          </a:p>
        </p:txBody>
      </p:sp>
      <p:sp>
        <p:nvSpPr>
          <p:cNvPr id="3" name="Zástupný symbol pro obsah 2"/>
          <p:cNvSpPr>
            <a:spLocks noGrp="1"/>
          </p:cNvSpPr>
          <p:nvPr>
            <p:ph idx="1"/>
          </p:nvPr>
        </p:nvSpPr>
        <p:spPr>
          <a:xfrm>
            <a:off x="321972" y="1056068"/>
            <a:ext cx="11031828" cy="5801932"/>
          </a:xfrm>
        </p:spPr>
        <p:txBody>
          <a:bodyPr>
            <a:normAutofit fontScale="77500" lnSpcReduction="20000"/>
          </a:bodyPr>
          <a:lstStyle/>
          <a:p>
            <a:r>
              <a:rPr lang="cs-CZ" dirty="0" smtClean="0"/>
              <a:t>Přes dvacet odvětví…</a:t>
            </a:r>
          </a:p>
          <a:p>
            <a:r>
              <a:rPr lang="cs-CZ" dirty="0" smtClean="0"/>
              <a:t>Kognitivní a behaviorální neurovědy – studium </a:t>
            </a:r>
            <a:r>
              <a:rPr lang="cs-CZ" dirty="0" err="1" smtClean="0"/>
              <a:t>neuronálního</a:t>
            </a:r>
            <a:r>
              <a:rPr lang="cs-CZ" dirty="0" smtClean="0"/>
              <a:t> substrátu vědomí a chování. </a:t>
            </a:r>
          </a:p>
          <a:p>
            <a:r>
              <a:rPr lang="cs-CZ" dirty="0" smtClean="0"/>
              <a:t>Afektivní neurovědy – studium emocí v kontextu </a:t>
            </a:r>
            <a:r>
              <a:rPr lang="cs-CZ" dirty="0" err="1" smtClean="0"/>
              <a:t>neuronální</a:t>
            </a:r>
            <a:r>
              <a:rPr lang="cs-CZ" dirty="0" smtClean="0"/>
              <a:t> struktury</a:t>
            </a:r>
          </a:p>
          <a:p>
            <a:r>
              <a:rPr lang="cs-CZ" dirty="0" smtClean="0"/>
              <a:t>Komputační neurověda (teoretická neurověda) – je studium funkcí mozku z pohledu toho, jak zpracovává informace. Často využívá matematiky k modelování těchto procesů</a:t>
            </a:r>
          </a:p>
          <a:p>
            <a:r>
              <a:rPr lang="cs-CZ" dirty="0" smtClean="0"/>
              <a:t>Molekulární neurověda – studuje chemické a molekulární vlastnosti nervového systému (molekulární genetika,…)</a:t>
            </a:r>
          </a:p>
          <a:p>
            <a:r>
              <a:rPr lang="cs-CZ" dirty="0" smtClean="0"/>
              <a:t>Vývojová neurověda – zabývá se vývojem a utvářením nervového systému</a:t>
            </a:r>
          </a:p>
          <a:p>
            <a:r>
              <a:rPr lang="cs-CZ" dirty="0" err="1" smtClean="0"/>
              <a:t>Neurozobrazování</a:t>
            </a:r>
            <a:r>
              <a:rPr lang="cs-CZ" dirty="0" smtClean="0"/>
              <a:t> – o vyžití rozmanitých zařízení k zobrazování funkcí a struktury nervového systému</a:t>
            </a:r>
          </a:p>
          <a:p>
            <a:r>
              <a:rPr lang="en-US" dirty="0" err="1" smtClean="0"/>
              <a:t>Neuroanatom</a:t>
            </a:r>
            <a:r>
              <a:rPr lang="cs-CZ" dirty="0" err="1" smtClean="0"/>
              <a:t>ie</a:t>
            </a:r>
            <a:r>
              <a:rPr lang="cs-CZ" dirty="0" smtClean="0"/>
              <a:t> – je studium anatomie nervového systému</a:t>
            </a:r>
          </a:p>
          <a:p>
            <a:r>
              <a:rPr lang="cs-CZ" dirty="0" smtClean="0"/>
              <a:t>Neuropsychologie – zastřešuje spojení neurovědy a psychologie (blízké disciplíny jsou </a:t>
            </a:r>
            <a:r>
              <a:rPr lang="cs-CZ" dirty="0" err="1" smtClean="0"/>
              <a:t>biopsycholopgie</a:t>
            </a:r>
            <a:r>
              <a:rPr lang="cs-CZ" dirty="0" smtClean="0"/>
              <a:t> a kognitivní psychologie)</a:t>
            </a:r>
          </a:p>
          <a:p>
            <a:r>
              <a:rPr lang="cs-CZ" dirty="0" smtClean="0"/>
              <a:t>Sociální neurověda – je interdisciplinární odvětví, které se zabývá aplikací </a:t>
            </a:r>
            <a:r>
              <a:rPr lang="cs-CZ" dirty="0" err="1" smtClean="0"/>
              <a:t>neurovědeckých</a:t>
            </a:r>
            <a:r>
              <a:rPr lang="cs-CZ" dirty="0" smtClean="0"/>
              <a:t> poznatků do sociálních procesů a chování</a:t>
            </a:r>
          </a:p>
          <a:p>
            <a:r>
              <a:rPr lang="cs-CZ" dirty="0" smtClean="0"/>
              <a:t>Kognitivní věda – se </a:t>
            </a:r>
            <a:r>
              <a:rPr lang="cs-CZ" dirty="0"/>
              <a:t>z</a:t>
            </a:r>
            <a:r>
              <a:rPr lang="cs-CZ" dirty="0" smtClean="0"/>
              <a:t>abývá </a:t>
            </a:r>
            <a:r>
              <a:rPr lang="cs-CZ" dirty="0"/>
              <a:t>interdisciplinárním výzkumem mysli a jejích procesů</a:t>
            </a:r>
            <a:r>
              <a:rPr lang="cs-CZ" dirty="0" smtClean="0"/>
              <a:t>.</a:t>
            </a:r>
          </a:p>
          <a:p>
            <a:r>
              <a:rPr lang="cs-CZ" dirty="0" err="1" smtClean="0"/>
              <a:t>Neuroeducation</a:t>
            </a:r>
            <a:r>
              <a:rPr lang="cs-CZ" dirty="0" smtClean="0"/>
              <a:t>, </a:t>
            </a:r>
            <a:r>
              <a:rPr lang="cs-CZ" dirty="0" err="1" smtClean="0"/>
              <a:t>neuroscience</a:t>
            </a:r>
            <a:r>
              <a:rPr lang="cs-CZ" dirty="0" smtClean="0"/>
              <a:t> </a:t>
            </a:r>
            <a:r>
              <a:rPr lang="cs-CZ" dirty="0" err="1" smtClean="0"/>
              <a:t>of</a:t>
            </a:r>
            <a:r>
              <a:rPr lang="cs-CZ" dirty="0" smtClean="0"/>
              <a:t> </a:t>
            </a:r>
            <a:r>
              <a:rPr lang="cs-CZ" dirty="0" err="1" smtClean="0"/>
              <a:t>education</a:t>
            </a:r>
            <a:r>
              <a:rPr lang="cs-CZ" dirty="0" smtClean="0"/>
              <a:t> – je nově vznikající odvětví, které se zaměřuje na vysvětlování interakce biologických a edukačních procesů. </a:t>
            </a:r>
            <a:endParaRPr lang="cs-CZ" dirty="0"/>
          </a:p>
        </p:txBody>
      </p:sp>
    </p:spTree>
    <p:extLst>
      <p:ext uri="{BB962C8B-B14F-4D97-AF65-F5344CB8AC3E}">
        <p14:creationId xmlns:p14="http://schemas.microsoft.com/office/powerpoint/2010/main" val="365329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Zkoumání mozku na různých úrovních (Koukolík, 2012)</a:t>
            </a:r>
            <a:endParaRPr lang="cs-CZ" dirty="0"/>
          </a:p>
        </p:txBody>
      </p:sp>
      <p:sp>
        <p:nvSpPr>
          <p:cNvPr id="3" name="Zástupný symbol pro obsah 2"/>
          <p:cNvSpPr>
            <a:spLocks noGrp="1"/>
          </p:cNvSpPr>
          <p:nvPr>
            <p:ph idx="1"/>
          </p:nvPr>
        </p:nvSpPr>
        <p:spPr>
          <a:xfrm>
            <a:off x="129861" y="1812746"/>
            <a:ext cx="10515600" cy="4351338"/>
          </a:xfrm>
        </p:spPr>
        <p:txBody>
          <a:bodyPr>
            <a:normAutofit fontScale="92500" lnSpcReduction="20000"/>
          </a:bodyPr>
          <a:lstStyle/>
          <a:p>
            <a:r>
              <a:rPr lang="cs-CZ" dirty="0" smtClean="0"/>
              <a:t>9 úrovní</a:t>
            </a:r>
          </a:p>
          <a:p>
            <a:pPr marL="514350" indent="-514350">
              <a:buFont typeface="+mj-lt"/>
              <a:buAutoNum type="arabicPeriod"/>
            </a:pPr>
            <a:r>
              <a:rPr lang="cs-CZ" dirty="0"/>
              <a:t>G</a:t>
            </a:r>
            <a:r>
              <a:rPr lang="cs-CZ" dirty="0" smtClean="0"/>
              <a:t>eny a mozek</a:t>
            </a:r>
          </a:p>
          <a:p>
            <a:pPr marL="514350" indent="-514350">
              <a:buFont typeface="+mj-lt"/>
              <a:buAutoNum type="arabicPeriod"/>
            </a:pPr>
            <a:r>
              <a:rPr lang="cs-CZ" dirty="0" smtClean="0"/>
              <a:t>Molekuly a mozek</a:t>
            </a:r>
          </a:p>
          <a:p>
            <a:pPr marL="514350" indent="-514350">
              <a:buFont typeface="+mj-lt"/>
              <a:buAutoNum type="arabicPeriod"/>
            </a:pPr>
            <a:r>
              <a:rPr lang="cs-CZ" dirty="0" smtClean="0"/>
              <a:t>Buněčné organismy v mozku</a:t>
            </a:r>
          </a:p>
          <a:p>
            <a:pPr marL="514350" indent="-514350">
              <a:buFont typeface="+mj-lt"/>
              <a:buAutoNum type="arabicPeriod"/>
            </a:pPr>
            <a:r>
              <a:rPr lang="cs-CZ" dirty="0" smtClean="0"/>
              <a:t>Mikroobvody - vztahy synapsí</a:t>
            </a:r>
          </a:p>
          <a:p>
            <a:pPr marL="514350" indent="-514350">
              <a:buFont typeface="+mj-lt"/>
              <a:buAutoNum type="arabicPeriod"/>
            </a:pPr>
            <a:r>
              <a:rPr lang="cs-CZ" dirty="0" smtClean="0"/>
              <a:t>Jednotlivé části neuronů</a:t>
            </a:r>
          </a:p>
          <a:p>
            <a:pPr marL="514350" indent="-514350">
              <a:buFont typeface="+mj-lt"/>
              <a:buAutoNum type="arabicPeriod"/>
            </a:pPr>
            <a:r>
              <a:rPr lang="cs-CZ" dirty="0" smtClean="0"/>
              <a:t>Nervové buňky</a:t>
            </a:r>
          </a:p>
          <a:p>
            <a:pPr marL="514350" indent="-514350">
              <a:buFont typeface="+mj-lt"/>
              <a:buAutoNum type="arabicPeriod"/>
            </a:pPr>
            <a:r>
              <a:rPr lang="cs-CZ" b="1" dirty="0" smtClean="0"/>
              <a:t>Jednotlivé oblasti mozku</a:t>
            </a:r>
          </a:p>
          <a:p>
            <a:pPr marL="514350" indent="-514350">
              <a:buFont typeface="+mj-lt"/>
              <a:buAutoNum type="arabicPeriod"/>
            </a:pPr>
            <a:r>
              <a:rPr lang="cs-CZ" b="1" dirty="0" smtClean="0"/>
              <a:t>Funkční systémy</a:t>
            </a:r>
          </a:p>
          <a:p>
            <a:pPr marL="514350" indent="-514350">
              <a:buFont typeface="+mj-lt"/>
              <a:buAutoNum type="arabicPeriod"/>
            </a:pPr>
            <a:r>
              <a:rPr lang="cs-CZ" b="1" dirty="0" smtClean="0"/>
              <a:t>Chování</a:t>
            </a:r>
          </a:p>
        </p:txBody>
      </p:sp>
      <p:pic>
        <p:nvPicPr>
          <p:cNvPr id="5" name="Picture 2" descr="http://vivianbaruch.com/wp-content/uploads/2014/11/Triune-Brain-Dr.-Paul-MacLean-e14166987457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922" y="1355389"/>
            <a:ext cx="7041451" cy="568935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robbieblair.com/images/human-brain-in-par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831034"/>
            <a:ext cx="451485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75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possibilityapplied.com/Websites/savannah/images/brain_struc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316" y="428653"/>
            <a:ext cx="5524500" cy="486727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129861" y="239584"/>
            <a:ext cx="10515600" cy="1325563"/>
          </a:xfrm>
        </p:spPr>
        <p:txBody>
          <a:bodyPr/>
          <a:lstStyle/>
          <a:p>
            <a:r>
              <a:rPr lang="cs-CZ" dirty="0" smtClean="0"/>
              <a:t>Evoluční pohled na mozek</a:t>
            </a:r>
            <a:endParaRPr lang="cs-CZ" dirty="0"/>
          </a:p>
        </p:txBody>
      </p:sp>
      <p:sp>
        <p:nvSpPr>
          <p:cNvPr id="3" name="Zástupný symbol pro obsah 2"/>
          <p:cNvSpPr>
            <a:spLocks noGrp="1"/>
          </p:cNvSpPr>
          <p:nvPr>
            <p:ph idx="1"/>
          </p:nvPr>
        </p:nvSpPr>
        <p:spPr>
          <a:xfrm>
            <a:off x="129861" y="1690689"/>
            <a:ext cx="5742905" cy="5118602"/>
          </a:xfrm>
        </p:spPr>
        <p:txBody>
          <a:bodyPr>
            <a:normAutofit fontScale="85000" lnSpcReduction="20000"/>
          </a:bodyPr>
          <a:lstStyle/>
          <a:p>
            <a:pPr marL="0" indent="0">
              <a:buNone/>
            </a:pPr>
            <a:r>
              <a:rPr lang="cs-CZ" b="1" dirty="0" smtClean="0"/>
              <a:t>Mozkový kmen</a:t>
            </a:r>
            <a:r>
              <a:rPr lang="cs-CZ" dirty="0" smtClean="0"/>
              <a:t/>
            </a:r>
            <a:br>
              <a:rPr lang="cs-CZ" dirty="0" smtClean="0"/>
            </a:br>
            <a:r>
              <a:rPr lang="cs-CZ" dirty="0" smtClean="0"/>
              <a:t>Kontroluje za dýchání, stavy vzrušení (</a:t>
            </a:r>
            <a:r>
              <a:rPr lang="cs-CZ" dirty="0" err="1" smtClean="0"/>
              <a:t>arousal</a:t>
            </a:r>
            <a:r>
              <a:rPr lang="cs-CZ" dirty="0" smtClean="0"/>
              <a:t>), sexuální touhu, spánek; motivační systém (přístřeší, jídlo, bezpečí)</a:t>
            </a:r>
          </a:p>
          <a:p>
            <a:pPr marL="0" indent="0">
              <a:buNone/>
            </a:pPr>
            <a:endParaRPr lang="cs-CZ" b="1" dirty="0" smtClean="0"/>
          </a:p>
          <a:p>
            <a:pPr marL="0" indent="0">
              <a:buNone/>
            </a:pPr>
            <a:r>
              <a:rPr lang="cs-CZ" b="1" dirty="0" smtClean="0"/>
              <a:t>„Limbická oblast </a:t>
            </a:r>
            <a:r>
              <a:rPr lang="cs-CZ" dirty="0" smtClean="0"/>
              <a:t>(starý savčí mozek)</a:t>
            </a:r>
            <a:br>
              <a:rPr lang="cs-CZ" dirty="0" smtClean="0"/>
            </a:br>
            <a:r>
              <a:rPr lang="cs-CZ" dirty="0" smtClean="0"/>
              <a:t>Oblast emocí (vyhodnocuje podněty jako dobré či špatné), odpovědná za emoční vazbu k druhým lidem, hraje důležitou roli při zapamatování (hipokampus)</a:t>
            </a:r>
          </a:p>
          <a:p>
            <a:pPr marL="0" indent="0">
              <a:buNone/>
            </a:pPr>
            <a:endParaRPr lang="cs-CZ" dirty="0" smtClean="0"/>
          </a:p>
          <a:p>
            <a:pPr marL="0" indent="0">
              <a:buNone/>
            </a:pPr>
            <a:r>
              <a:rPr lang="cs-CZ" b="1" dirty="0" err="1" smtClean="0"/>
              <a:t>Neokortex</a:t>
            </a:r>
            <a:r>
              <a:rPr lang="cs-CZ" dirty="0" smtClean="0"/>
              <a:t> pomocí oscilujících neuronových sítí vytváří naše vnitřní reprezentace mysli. </a:t>
            </a:r>
          </a:p>
          <a:p>
            <a:pPr marL="0" indent="0">
              <a:buNone/>
            </a:pPr>
            <a:endParaRPr lang="cs-CZ" dirty="0"/>
          </a:p>
          <a:p>
            <a:pPr marL="0" indent="0">
              <a:buNone/>
            </a:pPr>
            <a:r>
              <a:rPr lang="cs-CZ" dirty="0" err="1" smtClean="0"/>
              <a:t>Siegel</a:t>
            </a:r>
            <a:r>
              <a:rPr lang="cs-CZ" dirty="0" smtClean="0"/>
              <a:t> (2010, 16-18)</a:t>
            </a:r>
          </a:p>
        </p:txBody>
      </p:sp>
      <p:pic>
        <p:nvPicPr>
          <p:cNvPr id="19458" name="Picture 2" descr="http://www.wisdompage.com/FlawsPix/Br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566" y="4571792"/>
            <a:ext cx="3429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968293" y="4391280"/>
            <a:ext cx="3142445" cy="229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8673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17410" name="Picture 2" descr="http://4.bp.blogspot.com/-KPRsgsLSmPY/VGDwhgfgs1I/AAAAAAAAAes/2JUzhg_mRVY/s1600/Hand%2B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663" y="0"/>
            <a:ext cx="7984834" cy="672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5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900</Words>
  <Application>Microsoft Office PowerPoint</Application>
  <PresentationFormat>Širokoúhlá obrazovka</PresentationFormat>
  <Paragraphs>107</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Motiv Office</vt:lpstr>
      <vt:lpstr>Úvod do neurověd „Zanech vší naděje.“</vt:lpstr>
      <vt:lpstr>Prezentace aplikace PowerPoint</vt:lpstr>
      <vt:lpstr>Prezentace aplikace PowerPoint</vt:lpstr>
      <vt:lpstr>Zkoumání mozku na různých úrovních (Koukolík, 2012)</vt:lpstr>
      <vt:lpstr>Prezentace aplikace PowerPoint</vt:lpstr>
      <vt:lpstr>Odvětví neurovědy</vt:lpstr>
      <vt:lpstr>Zkoumání mozku na různých úrovních (Koukolík, 2012)</vt:lpstr>
      <vt:lpstr>Evoluční pohled na mozek</vt:lpstr>
      <vt:lpstr>Prezentace aplikace PowerPoint</vt:lpstr>
      <vt:lpstr>Struktura mozku: lokalizace?</vt:lpstr>
      <vt:lpstr>Struktura mozku: lokalizace?</vt:lpstr>
      <vt:lpstr>Neurozobrazovací technika</vt:lpstr>
      <vt:lpstr>Neurozobrazovací technika</vt:lpstr>
      <vt:lpstr>Kognitivní věda</vt:lpstr>
      <vt:lpstr>Prezentace aplikace PowerPoint</vt:lpstr>
      <vt:lpstr>Neurověda výchovy a vzdělávání</vt:lpstr>
      <vt:lpstr>Oblasti</vt:lpstr>
      <vt:lpstr>Prezentace aplikace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Nehyba</dc:creator>
  <cp:lastModifiedBy>Nehyba</cp:lastModifiedBy>
  <cp:revision>51</cp:revision>
  <dcterms:created xsi:type="dcterms:W3CDTF">2015-02-22T17:47:13Z</dcterms:created>
  <dcterms:modified xsi:type="dcterms:W3CDTF">2016-02-24T00:05:16Z</dcterms:modified>
</cp:coreProperties>
</file>