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9" r:id="rId4"/>
    <p:sldId id="257" r:id="rId5"/>
    <p:sldId id="258" r:id="rId6"/>
    <p:sldId id="260" r:id="rId7"/>
    <p:sldId id="264" r:id="rId8"/>
    <p:sldId id="261" r:id="rId9"/>
    <p:sldId id="262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" y="12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18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36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856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0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34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80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59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77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78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98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2CD8-3CDB-46C3-9353-1B5D23B1460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5F74-3D1C-4A6C-8C18-7002F7859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55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Umělá inteligence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6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Eliza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6696744" cy="5248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5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B. Inteligence a vědomí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Úměra inteligence a vědomí? 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Lokalizace?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Dis/kontinuita přechodu?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C. Robotické zákony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Nultý zákon: Robot nesmí ublížit lidstvu a ani nesmí svou činností dopustit, aby lidstvu bylo ublíženo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Robot </a:t>
            </a:r>
            <a:r>
              <a:rPr lang="cs-CZ" dirty="0"/>
              <a:t>nesmí způsobit člověku jakoukoli újmu ani svou nečinností tuto újmu dopustit.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Robot se musí </a:t>
            </a:r>
            <a:r>
              <a:rPr lang="cs-CZ" dirty="0" smtClean="0"/>
              <a:t>podřídit </a:t>
            </a:r>
            <a:r>
              <a:rPr lang="cs-CZ" dirty="0"/>
              <a:t>všem lidským rozkazům, kromě těch, které jsou v rozporu s prvním zákonem.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Robot je povinen dbát o vlastní  bezpečí, kromě případů, které jsou v rozporu s prvním nebo druhým zákonem.</a:t>
            </a:r>
          </a:p>
          <a:p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01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Úzká místa RZ a hranice UI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Definice člověka</a:t>
            </a:r>
          </a:p>
          <a:p>
            <a:r>
              <a:rPr lang="cs-CZ" dirty="0" smtClean="0"/>
              <a:t>Problém protichůdných příkazů</a:t>
            </a:r>
          </a:p>
          <a:p>
            <a:r>
              <a:rPr lang="cs-CZ" dirty="0" smtClean="0"/>
              <a:t>Problém bezvýchodné situace</a:t>
            </a:r>
          </a:p>
          <a:p>
            <a:pPr lvl="1"/>
            <a:r>
              <a:rPr lang="cs-CZ" dirty="0" smtClean="0"/>
              <a:t>Morální dilema</a:t>
            </a:r>
          </a:p>
          <a:p>
            <a:pPr lvl="1"/>
            <a:r>
              <a:rPr lang="cs-CZ" dirty="0" smtClean="0"/>
              <a:t>Znalost důsledků 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 0. zákon: Robot nesmí ublížit lidstvu a ani nesmí 	svou nečinností dopustit, aby lidstvu bylo ublíženo</a:t>
            </a:r>
            <a:endParaRPr lang="cs-CZ" dirty="0" smtClean="0"/>
          </a:p>
          <a:p>
            <a:r>
              <a:rPr lang="cs-CZ" dirty="0" smtClean="0"/>
              <a:t>Emoce (R.U.R.)</a:t>
            </a:r>
          </a:p>
          <a:p>
            <a:r>
              <a:rPr lang="cs-CZ" dirty="0" smtClean="0"/>
              <a:t>Chyba a váhání (pilot </a:t>
            </a:r>
            <a:r>
              <a:rPr lang="cs-CZ" dirty="0" err="1" smtClean="0"/>
              <a:t>Pirx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Nepředloženosti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02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Netechnologické řešení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Opustit cestu napodobování</a:t>
            </a:r>
          </a:p>
          <a:p>
            <a:endParaRPr lang="cs-CZ" dirty="0" smtClean="0"/>
          </a:p>
          <a:p>
            <a:r>
              <a:rPr lang="cs-CZ" dirty="0" smtClean="0"/>
              <a:t>Politické rozhodnutí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708920"/>
            <a:ext cx="4922777" cy="373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85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Otázky Je možné stvořit UI?</a:t>
            </a:r>
          </a:p>
          <a:p>
            <a:r>
              <a:rPr lang="cs-CZ" dirty="0"/>
              <a:t>Je možné rozlišit UI a PI? 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poznáme, že je „to</a:t>
            </a:r>
            <a:r>
              <a:rPr lang="cs-CZ"/>
              <a:t>“ </a:t>
            </a:r>
            <a:r>
              <a:rPr lang="cs-CZ" smtClean="0"/>
              <a:t>robot/člověk?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5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Technologická paradigmata</a:t>
            </a:r>
            <a:endParaRPr lang="cs-CZ" b="1" dirty="0"/>
          </a:p>
        </p:txBody>
      </p:sp>
      <p:pic>
        <p:nvPicPr>
          <p:cNvPr id="2050" name="Picture 2" descr="http://www.phil.muni.cz/fil/sci-fi/obr/gol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735" y="1124744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047" y="1417638"/>
            <a:ext cx="3762375" cy="589597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Hrnčířství – golem</a:t>
            </a:r>
          </a:p>
          <a:p>
            <a:r>
              <a:rPr lang="cs-CZ" dirty="0" err="1" smtClean="0"/>
              <a:t>Kovořemesla</a:t>
            </a:r>
            <a:r>
              <a:rPr lang="cs-CZ" dirty="0" smtClean="0"/>
              <a:t> – mechanické kovové stroje</a:t>
            </a:r>
          </a:p>
          <a:p>
            <a:r>
              <a:rPr lang="cs-CZ" dirty="0" smtClean="0"/>
              <a:t>Organická chemie – </a:t>
            </a:r>
            <a:r>
              <a:rPr lang="cs-CZ" dirty="0" err="1" smtClean="0"/>
              <a:t>Frankenstein</a:t>
            </a:r>
            <a:r>
              <a:rPr lang="cs-CZ" dirty="0" smtClean="0"/>
              <a:t>, slečna Golem, pán-vdova</a:t>
            </a:r>
          </a:p>
          <a:p>
            <a:r>
              <a:rPr lang="cs-CZ" dirty="0" smtClean="0"/>
              <a:t>Fyzika, matematika počítače  - formální systémy „myslící programy“</a:t>
            </a:r>
            <a:endParaRPr lang="cs-CZ" dirty="0"/>
          </a:p>
        </p:txBody>
      </p:sp>
      <p:pic>
        <p:nvPicPr>
          <p:cNvPr id="2052" name="Picture 4" descr="http://www.phil.muni.cz/fil/sci-fi/obr/frankenstein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420888"/>
            <a:ext cx="27241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01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Dva přístupy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chemeClr val="tx2"/>
                </a:solidFill>
              </a:rPr>
              <a:t>Technický – formální systémy, modely, konkrétní aplikace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Filosofický – definice inteligence, vztah k mysli, vědomí</a:t>
            </a:r>
          </a:p>
          <a:p>
            <a:pPr marL="0" indent="0">
              <a:buNone/>
            </a:pPr>
            <a:r>
              <a:rPr lang="cs-CZ" dirty="0" smtClean="0"/>
              <a:t>a navíc</a:t>
            </a:r>
          </a:p>
          <a:p>
            <a:r>
              <a:rPr lang="cs-CZ" dirty="0" smtClean="0"/>
              <a:t>Sci-fi jako kombinace obojího – roboti a problém definice člověka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94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UI a vědomí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Inteligence jako funkce</a:t>
            </a:r>
          </a:p>
          <a:p>
            <a:r>
              <a:rPr lang="cs-CZ" dirty="0" smtClean="0"/>
              <a:t>Inteligence jako model myšlení</a:t>
            </a:r>
          </a:p>
          <a:p>
            <a:pPr marL="0" indent="0">
              <a:buNone/>
            </a:pPr>
            <a:endParaRPr lang="cs-CZ" dirty="0" smtClean="0">
              <a:sym typeface="Wingdings" pitchFamily="2" charset="2"/>
            </a:endParaRPr>
          </a:p>
          <a:p>
            <a:pPr>
              <a:buFont typeface="Wingdings"/>
              <a:buChar char="è"/>
            </a:pPr>
            <a:r>
              <a:rPr lang="cs-CZ" dirty="0" smtClean="0"/>
              <a:t> Mohou stroje myslet?</a:t>
            </a:r>
          </a:p>
          <a:p>
            <a:pPr marL="0" indent="0">
              <a:buNone/>
            </a:pPr>
            <a:r>
              <a:rPr lang="cs-CZ" dirty="0" smtClean="0"/>
              <a:t>Kdy se objeví otázka myšlení stroje?</a:t>
            </a:r>
          </a:p>
        </p:txBody>
      </p:sp>
    </p:spTree>
    <p:extLst>
      <p:ext uri="{BB962C8B-B14F-4D97-AF65-F5344CB8AC3E}">
        <p14:creationId xmlns:p14="http://schemas.microsoft.com/office/powerpoint/2010/main" val="413445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492896"/>
            <a:ext cx="4139952" cy="35283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A. Inteligence jako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A. </a:t>
            </a:r>
            <a:r>
              <a:rPr lang="cs-CZ" dirty="0" err="1" smtClean="0">
                <a:solidFill>
                  <a:schemeClr val="tx2"/>
                </a:solidFill>
              </a:rPr>
              <a:t>Clarke</a:t>
            </a:r>
            <a:r>
              <a:rPr lang="cs-CZ" dirty="0" smtClean="0">
                <a:solidFill>
                  <a:schemeClr val="tx2"/>
                </a:solidFill>
              </a:rPr>
              <a:t> …a ozve se </a:t>
            </a:r>
            <a:r>
              <a:rPr lang="cs-CZ" dirty="0" err="1" smtClean="0">
                <a:solidFill>
                  <a:schemeClr val="tx2"/>
                </a:solidFill>
              </a:rPr>
              <a:t>Frankenstein</a:t>
            </a:r>
            <a:r>
              <a:rPr lang="cs-CZ" dirty="0" smtClean="0">
                <a:solidFill>
                  <a:schemeClr val="tx2"/>
                </a:solidFill>
              </a:rPr>
              <a:t> (Zpráva o třetí planetě), softwarové systémy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Roboty, agenty, roboti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Znalostní systémy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Robotika, inteligentní protetika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721" y="4187552"/>
            <a:ext cx="4866679" cy="26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9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E. </a:t>
            </a:r>
            <a:r>
              <a:rPr lang="cs-CZ" dirty="0" err="1" smtClean="0">
                <a:solidFill>
                  <a:schemeClr val="tx2"/>
                </a:solidFill>
              </a:rPr>
              <a:t>Richová</a:t>
            </a:r>
            <a:r>
              <a:rPr lang="cs-CZ" dirty="0" smtClean="0">
                <a:solidFill>
                  <a:schemeClr val="tx2"/>
                </a:solidFill>
              </a:rPr>
              <a:t>: „... </a:t>
            </a:r>
            <a:r>
              <a:rPr lang="cs-CZ" dirty="0">
                <a:solidFill>
                  <a:schemeClr val="tx2"/>
                </a:solidFill>
              </a:rPr>
              <a:t>umělá inteligence se zabývá tím, jak počítačově řešit úlohy, které dnes zatím zvládají lidé lépe</a:t>
            </a:r>
            <a:r>
              <a:rPr lang="cs-CZ" dirty="0" smtClean="0">
                <a:solidFill>
                  <a:schemeClr val="tx2"/>
                </a:solidFill>
              </a:rPr>
              <a:t>.“ (</a:t>
            </a:r>
            <a:r>
              <a:rPr lang="cs-CZ" dirty="0">
                <a:solidFill>
                  <a:schemeClr val="tx2"/>
                </a:solidFill>
              </a:rPr>
              <a:t>1991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A další</a:t>
            </a:r>
          </a:p>
          <a:p>
            <a:pPr lvl="0"/>
            <a:endParaRPr lang="cs-CZ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UI </a:t>
            </a:r>
            <a:r>
              <a:rPr lang="cs-CZ" dirty="0">
                <a:solidFill>
                  <a:schemeClr val="tx2"/>
                </a:solidFill>
              </a:rPr>
              <a:t>je označení uměle vytvořeného jevu, který dostatečně přesvědčivě připomíná přirozený fenomén lidské inteligence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UI označuje tu oblast poznávání skutečnosti, která se zaobírá hledáním hranic a možností symbolické, znakové reprezentace poznatků a procesů jejich nabývání, udržování a využívání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UI se zabývá problematikou postupů zpracování poznatků - osvojováním a způsobem použití poznatků při řešení problémů</a:t>
            </a:r>
          </a:p>
          <a:p>
            <a:pPr lvl="1"/>
            <a:endParaRPr lang="cs-CZ" dirty="0" smtClean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inteligence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Marvin</a:t>
            </a:r>
            <a:r>
              <a:rPr lang="cs-CZ" dirty="0" smtClean="0">
                <a:solidFill>
                  <a:schemeClr val="tx2"/>
                </a:solidFill>
              </a:rPr>
              <a:t> Minsky: „... </a:t>
            </a:r>
            <a:r>
              <a:rPr lang="cs-CZ" dirty="0">
                <a:solidFill>
                  <a:schemeClr val="tx2"/>
                </a:solidFill>
              </a:rPr>
              <a:t>umělá inteligence je věda o vytváření strojů nebo systémů, které budou při řešení určitého úkolu užívat takového postupu, který - kdyby ho dělal člověk - bychom považovali za projev jeho inteligence</a:t>
            </a:r>
            <a:r>
              <a:rPr lang="cs-CZ" dirty="0" smtClean="0">
                <a:solidFill>
                  <a:schemeClr val="tx2"/>
                </a:solidFill>
              </a:rPr>
              <a:t>.“ </a:t>
            </a:r>
            <a:r>
              <a:rPr lang="cs-CZ" dirty="0">
                <a:solidFill>
                  <a:schemeClr val="tx2"/>
                </a:solidFill>
              </a:rPr>
              <a:t>(1967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cs-CZ" dirty="0" err="1" smtClean="0">
                <a:solidFill>
                  <a:schemeClr val="tx2"/>
                </a:solidFill>
              </a:rPr>
              <a:t>Turingův</a:t>
            </a:r>
            <a:r>
              <a:rPr lang="cs-CZ" dirty="0" smtClean="0">
                <a:solidFill>
                  <a:schemeClr val="tx2"/>
                </a:solidFill>
              </a:rPr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178416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tx2"/>
                </a:solidFill>
              </a:rPr>
              <a:t>Turingův</a:t>
            </a:r>
            <a:r>
              <a:rPr lang="cs-CZ" b="1" dirty="0" smtClean="0">
                <a:solidFill>
                  <a:schemeClr val="tx2"/>
                </a:solidFill>
              </a:rPr>
              <a:t> test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1043608" y="3356992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ývojový diagram: rozhodnutí 5"/>
          <p:cNvSpPr/>
          <p:nvPr/>
        </p:nvSpPr>
        <p:spPr>
          <a:xfrm>
            <a:off x="4788024" y="1916832"/>
            <a:ext cx="1130392" cy="15841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nahoru 6"/>
          <p:cNvSpPr/>
          <p:nvPr/>
        </p:nvSpPr>
        <p:spPr>
          <a:xfrm>
            <a:off x="4777156" y="4149080"/>
            <a:ext cx="1152128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rozhodnutí 7"/>
          <p:cNvSpPr/>
          <p:nvPr/>
        </p:nvSpPr>
        <p:spPr>
          <a:xfrm>
            <a:off x="4754284" y="3969060"/>
            <a:ext cx="1238230" cy="165618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0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367</Words>
  <Application>Microsoft Office PowerPoint</Application>
  <PresentationFormat>Předvádění na obrazovce (4:3)</PresentationFormat>
  <Paragraphs>64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systému Office</vt:lpstr>
      <vt:lpstr>Umělá inteligence</vt:lpstr>
      <vt:lpstr>Prezentace aplikace PowerPoint</vt:lpstr>
      <vt:lpstr>Technologická paradigmata</vt:lpstr>
      <vt:lpstr>Dva přístupy</vt:lpstr>
      <vt:lpstr>UI a vědomí</vt:lpstr>
      <vt:lpstr>A. Inteligence jako funkce</vt:lpstr>
      <vt:lpstr>Definice inteligence</vt:lpstr>
      <vt:lpstr>Definice inteligence</vt:lpstr>
      <vt:lpstr>Turingův test</vt:lpstr>
      <vt:lpstr>Eliza</vt:lpstr>
      <vt:lpstr>B. Inteligence a vědomí</vt:lpstr>
      <vt:lpstr>C. Robotické zákony</vt:lpstr>
      <vt:lpstr>Úzká místa RZ a hranice UI</vt:lpstr>
      <vt:lpstr>Netechnologické řešení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Umělá inteligence</dc:title>
  <dc:creator>jokr</dc:creator>
  <cp:lastModifiedBy>Josef Krob</cp:lastModifiedBy>
  <cp:revision>38</cp:revision>
  <dcterms:created xsi:type="dcterms:W3CDTF">2012-05-02T13:37:39Z</dcterms:created>
  <dcterms:modified xsi:type="dcterms:W3CDTF">2016-04-19T14:01:58Z</dcterms:modified>
</cp:coreProperties>
</file>