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71" r:id="rId3"/>
    <p:sldId id="257" r:id="rId4"/>
    <p:sldId id="258" r:id="rId5"/>
    <p:sldId id="259" r:id="rId6"/>
    <p:sldId id="260" r:id="rId7"/>
    <p:sldId id="261" r:id="rId8"/>
    <p:sldId id="262" r:id="rId9"/>
    <p:sldId id="263" r:id="rId10"/>
    <p:sldId id="264" r:id="rId11"/>
    <p:sldId id="267" r:id="rId12"/>
    <p:sldId id="268" r:id="rId13"/>
    <p:sldId id="265" r:id="rId14"/>
    <p:sldId id="266" r:id="rId15"/>
    <p:sldId id="269" r:id="rId16"/>
    <p:sldId id="270"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9" autoAdjust="0"/>
    <p:restoredTop sz="94660"/>
  </p:normalViewPr>
  <p:slideViewPr>
    <p:cSldViewPr snapToGrid="0">
      <p:cViewPr varScale="1">
        <p:scale>
          <a:sx n="61" d="100"/>
          <a:sy n="61" d="100"/>
        </p:scale>
        <p:origin x="72" y="19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cs-CZ" smtClean="0"/>
              <a:t>Kliknutím lze upravit styl.</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cs-CZ" smtClean="0"/>
              <a:t>Kliknutím lze upravit styl předlohy.</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9E016143-E03C-4CFD-AFDC-14E5BDEA754C}" type="datetimeFigureOut">
              <a:rPr lang="en-US" dirty="0"/>
              <a:t>5/3/2016</a:t>
            </a:fld>
            <a:endParaRPr lang="en-US" dirty="0"/>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4FAB73BC-B049-4115-A692-8D63A059BFB8}" type="slidenum">
              <a:rPr lang="en-US" dirty="0"/>
              <a:pPr/>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C033E54A-A8CA-48C1-9504-691B58049D29}" type="datetimeFigureOut">
              <a:rPr lang="en-US" dirty="0"/>
              <a:t>5/3/2016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cs-CZ" smtClean="0"/>
              <a:t>Kliknutím lze upravit styl.</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B5F6C806-BBF7-471C-9527-881CE2266695}" type="datetimeFigureOut">
              <a:rPr lang="en-US" dirty="0"/>
              <a:t>5/3/2016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78C94063-DF36-4330-A365-08DA1FA5B7D6}" type="datetimeFigureOut">
              <a:rPr lang="en-US" dirty="0"/>
              <a:t>5/3/2016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cs-CZ" smtClean="0"/>
              <a:t>Kliknutím lze upravit styl.</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908A7C6C-0F39-4D70-8E8D-FE5B9C95FA73}" type="datetimeFigureOut">
              <a:rPr lang="en-US" dirty="0"/>
              <a:t>5/3/2016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DFCFA4AC-08CC-42CE-BD01-C191750A04EC}" type="datetimeFigureOut">
              <a:rPr lang="en-US" dirty="0"/>
              <a:t>5/3/2016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cs-CZ" smtClean="0"/>
              <a:t>Kliknutím lze upravit styl.</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cs-CZ" smtClean="0"/>
              <a:t>Kliknutím lze upravit styly předlohy textu.</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1BA7A723-92A7-435B-B681-F25B092FEFEB}" type="datetimeFigureOut">
              <a:rPr lang="en-US" dirty="0"/>
              <a:t>5/3/2016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fld id="{4F170639-886C-4FCF-9EAB-ABB5DA3F3F4A}" type="datetimeFigureOut">
              <a:rPr lang="en-US" dirty="0"/>
              <a:t>5/3/2016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230651-31F4-45D2-98AE-A2108F41BC07}" type="datetimeFigureOut">
              <a:rPr lang="en-US" dirty="0"/>
              <a:t>5/3/2016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cs-CZ" smtClean="0"/>
              <a:t>Kliknutím lze upravit styl.</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6F53789A-C914-4DB1-8815-80B5EC7335C5}" type="datetimeFigureOut">
              <a:rPr lang="en-US" dirty="0"/>
              <a:t>5/3/2016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0" y="0"/>
            <a:ext cx="11292840" cy="5128923"/>
          </a:xfrm>
          <a:blipFill>
            <a:blip r:embed="rId2"/>
            <a:stretch>
              <a:fillRect/>
            </a:stretch>
          </a:blip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5E6440AA-91A0-436F-8FDB-C0F939DCAE21}" type="datetimeFigureOut">
              <a:rPr lang="en-US" dirty="0"/>
              <a:t>5/3/2016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cs-CZ" smtClean="0"/>
              <a:t>Kliknutím lze upravit styl.</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0E59FD0C-5451-4CA0-86AF-E70AE3279989}" type="datetimeFigureOut">
              <a:rPr lang="en-US" dirty="0"/>
              <a:t>5/3/2016</a:t>
            </a:fld>
            <a:endParaRPr lang="en-US" dirty="0"/>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dirty="0"/>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s://www.google.cz/imgres?imgurl=http://img.blesk.cz/img/1/full/1379108-img-vrchlabi-trutnovsko-zapichl-nuz-vrazda.jpg&amp;imgrefurl=http://www.blesk.cz/clanek/zpravy-udalosti/307750/prvni-vrazda-roku-2015-na-vysocine-manzelku-umlatil-vazou-ve-vane.html&amp;docid=8czKDilAOf0qfM&amp;tbnid=D0v7lv7HOZ4yhM:&amp;w=978&amp;h=651&amp;bih=964&amp;biw=1367&amp;ved=0ahUKEwj-spTcxq7MAhXC7BQKHUHTA5EQMwgdKAIwAg&amp;iact=mrc&amp;uact=8"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Soud s lidstvem</a:t>
            </a:r>
            <a:endParaRPr lang="cs-CZ" dirty="0"/>
          </a:p>
        </p:txBody>
      </p:sp>
      <p:sp>
        <p:nvSpPr>
          <p:cNvPr id="3" name="Podnadpis 2"/>
          <p:cNvSpPr>
            <a:spLocks noGrp="1"/>
          </p:cNvSpPr>
          <p:nvPr>
            <p:ph type="subTitle" idx="1"/>
          </p:nvPr>
        </p:nvSpPr>
        <p:spPr/>
        <p:txBody>
          <a:bodyPr>
            <a:normAutofit/>
          </a:bodyPr>
          <a:lstStyle/>
          <a:p>
            <a:r>
              <a:rPr lang="cs-CZ" b="1" dirty="0"/>
              <a:t>Ty, ty, ty! I vy hodné děti! Jestli nebudete hezky zlé, přijde si pro vás anděl a vezme si vás do nebe. </a:t>
            </a:r>
            <a:endParaRPr lang="cs-CZ" b="1" dirty="0" smtClean="0"/>
          </a:p>
          <a:p>
            <a:pPr algn="r"/>
            <a:r>
              <a:rPr lang="cs-CZ" b="1" i="1" dirty="0" err="1" smtClean="0"/>
              <a:t>Lucifer</a:t>
            </a:r>
            <a:r>
              <a:rPr lang="cs-CZ" b="1" i="1" dirty="0" smtClean="0"/>
              <a:t> </a:t>
            </a:r>
            <a:r>
              <a:rPr lang="cs-CZ" b="1" i="1" dirty="0"/>
              <a:t>svým dětem</a:t>
            </a:r>
            <a:endParaRPr lang="cs-CZ" b="1" dirty="0"/>
          </a:p>
          <a:p>
            <a:endParaRPr lang="cs-CZ" b="1" dirty="0"/>
          </a:p>
        </p:txBody>
      </p:sp>
      <p:pic>
        <p:nvPicPr>
          <p:cNvPr id="6" name="Obrázek 5"/>
          <p:cNvPicPr>
            <a:picLocks noChangeAspect="1"/>
          </p:cNvPicPr>
          <p:nvPr/>
        </p:nvPicPr>
        <p:blipFill>
          <a:blip r:embed="rId2"/>
          <a:stretch>
            <a:fillRect/>
          </a:stretch>
        </p:blipFill>
        <p:spPr>
          <a:xfrm>
            <a:off x="6347098" y="0"/>
            <a:ext cx="5681991" cy="3781107"/>
          </a:xfrm>
          <a:prstGeom prst="rect">
            <a:avLst/>
          </a:prstGeom>
        </p:spPr>
      </p:pic>
    </p:spTree>
    <p:extLst>
      <p:ext uri="{BB962C8B-B14F-4D97-AF65-F5344CB8AC3E}">
        <p14:creationId xmlns:p14="http://schemas.microsoft.com/office/powerpoint/2010/main" val="14984340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6" name="Obrázek 5"/>
          <p:cNvPicPr>
            <a:picLocks noChangeAspect="1"/>
          </p:cNvPicPr>
          <p:nvPr/>
        </p:nvPicPr>
        <p:blipFill>
          <a:blip r:embed="rId2"/>
          <a:stretch>
            <a:fillRect/>
          </a:stretch>
        </p:blipFill>
        <p:spPr>
          <a:xfrm flipH="1">
            <a:off x="290120" y="3106417"/>
            <a:ext cx="4267201" cy="2031466"/>
          </a:xfrm>
          <a:prstGeom prst="rect">
            <a:avLst/>
          </a:prstGeom>
        </p:spPr>
      </p:pic>
      <p:pic>
        <p:nvPicPr>
          <p:cNvPr id="8" name="Obrázek 7"/>
          <p:cNvPicPr>
            <a:picLocks noChangeAspect="1"/>
          </p:cNvPicPr>
          <p:nvPr/>
        </p:nvPicPr>
        <p:blipFill>
          <a:blip r:embed="rId3"/>
          <a:stretch>
            <a:fillRect/>
          </a:stretch>
        </p:blipFill>
        <p:spPr>
          <a:xfrm>
            <a:off x="5893874" y="110273"/>
            <a:ext cx="2784254" cy="4804827"/>
          </a:xfrm>
          <a:prstGeom prst="rect">
            <a:avLst/>
          </a:prstGeom>
        </p:spPr>
      </p:pic>
      <p:pic>
        <p:nvPicPr>
          <p:cNvPr id="9" name="Obrázek 8"/>
          <p:cNvPicPr>
            <a:picLocks noChangeAspect="1"/>
          </p:cNvPicPr>
          <p:nvPr/>
        </p:nvPicPr>
        <p:blipFill>
          <a:blip r:embed="rId4"/>
          <a:stretch>
            <a:fillRect/>
          </a:stretch>
        </p:blipFill>
        <p:spPr>
          <a:xfrm>
            <a:off x="1993896" y="245475"/>
            <a:ext cx="8405926" cy="4892408"/>
          </a:xfrm>
          <a:prstGeom prst="rect">
            <a:avLst/>
          </a:prstGeom>
        </p:spPr>
      </p:pic>
      <p:pic>
        <p:nvPicPr>
          <p:cNvPr id="10" name="Obrázek 9"/>
          <p:cNvPicPr>
            <a:picLocks noChangeAspect="1"/>
          </p:cNvPicPr>
          <p:nvPr/>
        </p:nvPicPr>
        <p:blipFill>
          <a:blip r:embed="rId5"/>
          <a:stretch>
            <a:fillRect/>
          </a:stretch>
        </p:blipFill>
        <p:spPr>
          <a:xfrm>
            <a:off x="3087633" y="245475"/>
            <a:ext cx="8044213" cy="5792521"/>
          </a:xfrm>
          <a:prstGeom prst="rect">
            <a:avLst/>
          </a:prstGeom>
        </p:spPr>
      </p:pic>
      <p:pic>
        <p:nvPicPr>
          <p:cNvPr id="11" name="Obrázek 10"/>
          <p:cNvPicPr>
            <a:picLocks noChangeAspect="1"/>
          </p:cNvPicPr>
          <p:nvPr/>
        </p:nvPicPr>
        <p:blipFill>
          <a:blip r:embed="rId6"/>
          <a:stretch>
            <a:fillRect/>
          </a:stretch>
        </p:blipFill>
        <p:spPr>
          <a:xfrm>
            <a:off x="2696652" y="1046813"/>
            <a:ext cx="8572500" cy="5715000"/>
          </a:xfrm>
          <a:prstGeom prst="rect">
            <a:avLst/>
          </a:prstGeom>
        </p:spPr>
      </p:pic>
      <p:pic>
        <p:nvPicPr>
          <p:cNvPr id="12" name="Obrázek 11"/>
          <p:cNvPicPr>
            <a:picLocks noChangeAspect="1"/>
          </p:cNvPicPr>
          <p:nvPr/>
        </p:nvPicPr>
        <p:blipFill>
          <a:blip r:embed="rId7"/>
          <a:stretch>
            <a:fillRect/>
          </a:stretch>
        </p:blipFill>
        <p:spPr>
          <a:xfrm>
            <a:off x="4520401" y="365760"/>
            <a:ext cx="6270402" cy="6329744"/>
          </a:xfrm>
          <a:prstGeom prst="rect">
            <a:avLst/>
          </a:prstGeom>
        </p:spPr>
      </p:pic>
      <p:pic>
        <p:nvPicPr>
          <p:cNvPr id="13" name="Obrázek 12"/>
          <p:cNvPicPr>
            <a:picLocks noChangeAspect="1"/>
          </p:cNvPicPr>
          <p:nvPr/>
        </p:nvPicPr>
        <p:blipFill>
          <a:blip r:embed="rId8"/>
          <a:stretch>
            <a:fillRect/>
          </a:stretch>
        </p:blipFill>
        <p:spPr>
          <a:xfrm>
            <a:off x="2493271" y="553935"/>
            <a:ext cx="7906551" cy="6207878"/>
          </a:xfrm>
          <a:prstGeom prst="rect">
            <a:avLst/>
          </a:prstGeom>
        </p:spPr>
      </p:pic>
      <p:pic>
        <p:nvPicPr>
          <p:cNvPr id="3" name="Obrázek 2"/>
          <p:cNvPicPr>
            <a:picLocks noChangeAspect="1"/>
          </p:cNvPicPr>
          <p:nvPr/>
        </p:nvPicPr>
        <p:blipFill>
          <a:blip r:embed="rId9"/>
          <a:stretch>
            <a:fillRect/>
          </a:stretch>
        </p:blipFill>
        <p:spPr>
          <a:xfrm>
            <a:off x="290120" y="-275791"/>
            <a:ext cx="11199046" cy="7867330"/>
          </a:xfrm>
          <a:prstGeom prst="rect">
            <a:avLst/>
          </a:prstGeom>
        </p:spPr>
      </p:pic>
    </p:spTree>
    <p:extLst>
      <p:ext uri="{BB962C8B-B14F-4D97-AF65-F5344CB8AC3E}">
        <p14:creationId xmlns:p14="http://schemas.microsoft.com/office/powerpoint/2010/main" val="2239936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Shrnutí</a:t>
            </a:r>
            <a:endParaRPr lang="cs-CZ" b="1" dirty="0"/>
          </a:p>
        </p:txBody>
      </p:sp>
      <p:sp>
        <p:nvSpPr>
          <p:cNvPr id="3" name="Zástupný symbol pro obsah 2"/>
          <p:cNvSpPr>
            <a:spLocks noGrp="1"/>
          </p:cNvSpPr>
          <p:nvPr>
            <p:ph idx="1"/>
          </p:nvPr>
        </p:nvSpPr>
        <p:spPr/>
        <p:txBody>
          <a:bodyPr/>
          <a:lstStyle/>
          <a:p>
            <a:pPr marL="0" indent="0">
              <a:buNone/>
            </a:pPr>
            <a:endParaRPr lang="cs-CZ" dirty="0" smtClean="0"/>
          </a:p>
          <a:p>
            <a:r>
              <a:rPr lang="cs-CZ" sz="3200" dirty="0" smtClean="0"/>
              <a:t>47 % času ve 20. století byla válka</a:t>
            </a:r>
          </a:p>
          <a:p>
            <a:r>
              <a:rPr lang="cs-CZ" sz="3200" dirty="0" smtClean="0"/>
              <a:t>Jen ve dvou světových válkách zahynulo více než 16 a 70 miliónů lidí</a:t>
            </a:r>
          </a:p>
          <a:p>
            <a:r>
              <a:rPr lang="cs-CZ" sz="3200" dirty="0"/>
              <a:t>Každý den v celém století probíhaly na světě alespoň 3 válečné konflikty</a:t>
            </a:r>
          </a:p>
          <a:p>
            <a:pPr marL="0" indent="0">
              <a:buNone/>
            </a:pPr>
            <a:endParaRPr lang="cs-CZ" dirty="0" smtClean="0"/>
          </a:p>
          <a:p>
            <a:pPr marL="0" indent="0">
              <a:buNone/>
            </a:pPr>
            <a:endParaRPr lang="cs-CZ" dirty="0"/>
          </a:p>
        </p:txBody>
      </p:sp>
    </p:spTree>
    <p:extLst>
      <p:ext uri="{BB962C8B-B14F-4D97-AF65-F5344CB8AC3E}">
        <p14:creationId xmlns:p14="http://schemas.microsoft.com/office/powerpoint/2010/main" val="17148710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Vše je zneužitelné, </a:t>
            </a:r>
            <a:br>
              <a:rPr lang="cs-CZ" b="1" dirty="0" smtClean="0"/>
            </a:br>
            <a:r>
              <a:rPr lang="cs-CZ" b="1" dirty="0" smtClean="0"/>
              <a:t>vše se zneužije</a:t>
            </a:r>
            <a:endParaRPr lang="cs-CZ" b="1" dirty="0"/>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05662" y="98777"/>
            <a:ext cx="9124950" cy="6759223"/>
          </a:xfrm>
        </p:spPr>
      </p:pic>
    </p:spTree>
    <p:extLst>
      <p:ext uri="{BB962C8B-B14F-4D97-AF65-F5344CB8AC3E}">
        <p14:creationId xmlns:p14="http://schemas.microsoft.com/office/powerpoint/2010/main" val="1669170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5" name="Zástupný symbol pro obsah 4"/>
          <p:cNvPicPr>
            <a:picLocks noGrp="1" noChangeAspect="1"/>
          </p:cNvPicPr>
          <p:nvPr>
            <p:ph idx="1"/>
          </p:nvPr>
        </p:nvPicPr>
        <p:blipFill>
          <a:blip r:embed="rId2"/>
          <a:stretch>
            <a:fillRect/>
          </a:stretch>
        </p:blipFill>
        <p:spPr>
          <a:xfrm>
            <a:off x="877888" y="3409950"/>
            <a:ext cx="10479114" cy="3211989"/>
          </a:xfrm>
          <a:prstGeom prst="rect">
            <a:avLst/>
          </a:prstGeom>
        </p:spPr>
      </p:pic>
      <p:pic>
        <p:nvPicPr>
          <p:cNvPr id="4" name="Obrázek 3"/>
          <p:cNvPicPr>
            <a:picLocks noChangeAspect="1"/>
          </p:cNvPicPr>
          <p:nvPr/>
        </p:nvPicPr>
        <p:blipFill>
          <a:blip r:embed="rId3"/>
          <a:stretch>
            <a:fillRect/>
          </a:stretch>
        </p:blipFill>
        <p:spPr>
          <a:xfrm>
            <a:off x="1261872" y="0"/>
            <a:ext cx="6567645" cy="4359751"/>
          </a:xfrm>
          <a:prstGeom prst="rect">
            <a:avLst/>
          </a:prstGeom>
        </p:spPr>
      </p:pic>
    </p:spTree>
    <p:extLst>
      <p:ext uri="{BB962C8B-B14F-4D97-AF65-F5344CB8AC3E}">
        <p14:creationId xmlns:p14="http://schemas.microsoft.com/office/powerpoint/2010/main" val="20596783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Konrad Lorenz: </a:t>
            </a:r>
            <a:r>
              <a:rPr lang="cs-CZ" b="1" i="1" dirty="0" smtClean="0"/>
              <a:t>Takzvané zlo</a:t>
            </a:r>
            <a:endParaRPr lang="cs-CZ" b="1" i="1" dirty="0"/>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4974" y="1861343"/>
            <a:ext cx="6289675" cy="4510359"/>
          </a:xfrm>
        </p:spPr>
      </p:pic>
      <p:sp>
        <p:nvSpPr>
          <p:cNvPr id="5" name="TextovéPole 4"/>
          <p:cNvSpPr txBox="1"/>
          <p:nvPr/>
        </p:nvSpPr>
        <p:spPr>
          <a:xfrm>
            <a:off x="6724648" y="1861343"/>
            <a:ext cx="4229863" cy="2062103"/>
          </a:xfrm>
          <a:prstGeom prst="rect">
            <a:avLst/>
          </a:prstGeom>
          <a:noFill/>
        </p:spPr>
        <p:txBody>
          <a:bodyPr wrap="square" rtlCol="0">
            <a:spAutoFit/>
          </a:bodyPr>
          <a:lstStyle/>
          <a:p>
            <a:r>
              <a:rPr lang="cs-CZ" sz="3200" dirty="0" smtClean="0"/>
              <a:t>Friedrich Nietzsche – absence či nutnost zla, resp. </a:t>
            </a:r>
          </a:p>
          <a:p>
            <a:r>
              <a:rPr lang="cs-CZ" sz="3200" b="1" i="1" dirty="0" smtClean="0"/>
              <a:t>Mimo dobro a zlo</a:t>
            </a:r>
            <a:endParaRPr lang="cs-CZ" sz="3200" b="1" i="1" dirty="0"/>
          </a:p>
        </p:txBody>
      </p:sp>
    </p:spTree>
    <p:extLst>
      <p:ext uri="{BB962C8B-B14F-4D97-AF65-F5344CB8AC3E}">
        <p14:creationId xmlns:p14="http://schemas.microsoft.com/office/powerpoint/2010/main" val="36249351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ZLO</a:t>
            </a:r>
            <a:endParaRPr lang="cs-CZ" dirty="0"/>
          </a:p>
        </p:txBody>
      </p:sp>
      <p:sp>
        <p:nvSpPr>
          <p:cNvPr id="3" name="Zástupný symbol pro obsah 2"/>
          <p:cNvSpPr>
            <a:spLocks noGrp="1"/>
          </p:cNvSpPr>
          <p:nvPr>
            <p:ph idx="1"/>
          </p:nvPr>
        </p:nvSpPr>
        <p:spPr/>
        <p:txBody>
          <a:bodyPr>
            <a:normAutofit/>
          </a:bodyPr>
          <a:lstStyle/>
          <a:p>
            <a:r>
              <a:rPr lang="cs-CZ" sz="2800" dirty="0" smtClean="0"/>
              <a:t>Biologické (takzvané, Nietzsche) – biologické korekce</a:t>
            </a:r>
          </a:p>
          <a:p>
            <a:r>
              <a:rPr lang="cs-CZ" sz="2800" dirty="0" smtClean="0"/>
              <a:t>Umělé (kulturní, rozumové) – bez přirozených korekcí </a:t>
            </a:r>
          </a:p>
          <a:p>
            <a:endParaRPr lang="cs-CZ" sz="2800" dirty="0" smtClean="0"/>
          </a:p>
          <a:p>
            <a:pPr>
              <a:buFont typeface="Wingdings" panose="05000000000000000000" pitchFamily="2" charset="2"/>
              <a:buChar char="è"/>
            </a:pPr>
            <a:r>
              <a:rPr lang="cs-CZ" sz="2800" dirty="0" smtClean="0">
                <a:sym typeface="Wingdings" panose="05000000000000000000" pitchFamily="2" charset="2"/>
              </a:rPr>
              <a:t> Zlo jako </a:t>
            </a:r>
            <a:r>
              <a:rPr lang="cs-CZ" sz="2800" b="1" dirty="0" smtClean="0">
                <a:sym typeface="Wingdings" panose="05000000000000000000" pitchFamily="2" charset="2"/>
              </a:rPr>
              <a:t>vědomý</a:t>
            </a:r>
            <a:r>
              <a:rPr lang="cs-CZ" sz="2800" dirty="0" smtClean="0">
                <a:sym typeface="Wingdings" panose="05000000000000000000" pitchFamily="2" charset="2"/>
              </a:rPr>
              <a:t> akt </a:t>
            </a:r>
          </a:p>
          <a:p>
            <a:pPr>
              <a:buFont typeface="Wingdings" panose="05000000000000000000" pitchFamily="2" charset="2"/>
              <a:buChar char="è"/>
            </a:pPr>
            <a:r>
              <a:rPr lang="cs-CZ" sz="2800" dirty="0" smtClean="0"/>
              <a:t> Zlo jako regulační nástroj místo přirozených regulativů v kulturní evoluci</a:t>
            </a:r>
          </a:p>
          <a:p>
            <a:pPr>
              <a:buFont typeface="Wingdings" panose="05000000000000000000" pitchFamily="2" charset="2"/>
              <a:buChar char="è"/>
            </a:pPr>
            <a:endParaRPr lang="cs-CZ" sz="2800" dirty="0"/>
          </a:p>
        </p:txBody>
      </p:sp>
    </p:spTree>
    <p:extLst>
      <p:ext uri="{BB962C8B-B14F-4D97-AF65-F5344CB8AC3E}">
        <p14:creationId xmlns:p14="http://schemas.microsoft.com/office/powerpoint/2010/main" val="27037023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Závěr obžaloby</a:t>
            </a:r>
            <a:endParaRPr lang="cs-CZ" dirty="0"/>
          </a:p>
        </p:txBody>
      </p:sp>
      <p:sp>
        <p:nvSpPr>
          <p:cNvPr id="3" name="Zástupný symbol pro obsah 2"/>
          <p:cNvSpPr>
            <a:spLocks noGrp="1"/>
          </p:cNvSpPr>
          <p:nvPr>
            <p:ph idx="1"/>
          </p:nvPr>
        </p:nvSpPr>
        <p:spPr/>
        <p:txBody>
          <a:bodyPr/>
          <a:lstStyle/>
          <a:p>
            <a:pPr marL="0" indent="0">
              <a:buNone/>
            </a:pPr>
            <a:endParaRPr lang="cs-CZ" dirty="0" smtClean="0"/>
          </a:p>
          <a:p>
            <a:pPr marL="0" indent="0">
              <a:buNone/>
            </a:pPr>
            <a:r>
              <a:rPr lang="cs-CZ" sz="3200" dirty="0" smtClean="0"/>
              <a:t>Když jste byli obdařeni rozumem, bylo vaší povinností jej použít lepším způsobem než jako alternativu biologického tzv. zla. Vy jste z rozumu udělali nástroj skutečného zla.</a:t>
            </a:r>
            <a:endParaRPr lang="cs-CZ" sz="3200" dirty="0"/>
          </a:p>
        </p:txBody>
      </p:sp>
    </p:spTree>
    <p:extLst>
      <p:ext uri="{BB962C8B-B14F-4D97-AF65-F5344CB8AC3E}">
        <p14:creationId xmlns:p14="http://schemas.microsoft.com/office/powerpoint/2010/main" val="89059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10359" y="126124"/>
            <a:ext cx="11161986" cy="6731876"/>
          </a:xfrm>
        </p:spPr>
        <p:txBody>
          <a:bodyPr>
            <a:normAutofit fontScale="92500" lnSpcReduction="10000"/>
          </a:bodyPr>
          <a:lstStyle/>
          <a:p>
            <a:pPr algn="just"/>
            <a:r>
              <a:rPr lang="cs-CZ" dirty="0"/>
              <a:t>„Ani masožravost jim nelze připisovat za vinu, protože vznikla přirozeným vývojem. Vždyť rozdíly mezi takzvaným člověkem a jeho zvířecími příbuznými jsou tak nepatrné! Stejně tak jako se nemůže VĚTŠÍ jedinec domnívat, že má právo požírat ty MENŠÍ, nemůže jedinec obdařený poněkud VYŠŠÍ úrovní rozumu vraždit a požírat jedince rozumově NIŽŠÍ, a pokud to dělat musí (výkřiky: ‚Nemusí! Ať jí špenát!‘), opakuji, a pokud to dělat MUSÍ, neboť je tím naneštěstí dědičně zatížen, měl by pohlcovat krvácející oběti v úzkosti, potají, v norách a v nejtemnějších koutech jeskyň, trýzněn výčitkami svědomí, zoufalstvím a nadějí, že se mu jednou podaří osvobodit se od břemene těch vražd</a:t>
            </a:r>
            <a:r>
              <a:rPr lang="cs-CZ" dirty="0">
                <a:solidFill>
                  <a:srgbClr val="FF0000"/>
                </a:solidFill>
              </a:rPr>
              <a:t>. </a:t>
            </a:r>
            <a:r>
              <a:rPr lang="cs-CZ" dirty="0" smtClean="0">
                <a:solidFill>
                  <a:srgbClr val="FF0000"/>
                </a:solidFill>
              </a:rPr>
              <a:t>Ale </a:t>
            </a:r>
            <a:r>
              <a:rPr lang="cs-CZ" dirty="0" err="1" smtClean="0">
                <a:solidFill>
                  <a:srgbClr val="FF0000"/>
                </a:solidFill>
              </a:rPr>
              <a:t>odporňouš</a:t>
            </a:r>
            <a:r>
              <a:rPr lang="cs-CZ" dirty="0" smtClean="0">
                <a:solidFill>
                  <a:srgbClr val="FF0000"/>
                </a:solidFill>
              </a:rPr>
              <a:t> </a:t>
            </a:r>
            <a:r>
              <a:rPr lang="cs-CZ" dirty="0" err="1" smtClean="0">
                <a:solidFill>
                  <a:srgbClr val="FF0000"/>
                </a:solidFill>
              </a:rPr>
              <a:t>zuřiváček</a:t>
            </a:r>
            <a:r>
              <a:rPr lang="cs-CZ" dirty="0" smtClean="0">
                <a:solidFill>
                  <a:srgbClr val="FF0000"/>
                </a:solidFill>
              </a:rPr>
              <a:t> bohužel takto nejedná</a:t>
            </a:r>
            <a:r>
              <a:rPr lang="cs-CZ" dirty="0" smtClean="0">
                <a:solidFill>
                  <a:srgbClr val="FF0000"/>
                </a:solidFill>
                <a:uFill>
                  <a:solidFill>
                    <a:srgbClr val="FF0000"/>
                  </a:solidFill>
                </a:uFill>
              </a:rPr>
              <a:t>. Znectívá tělesné pozůstatky, dusí je a mačká, pohrává si s nimi, a teprve potom je požírá na veřejných pastvištích za poskakování obnažených samic svého rodu, čímž vzrůstá jeho chuť na zemřelé. A že je nanejvýš nutné změnit tuto skutečnost, která volá do Galaxie o pomstu, to ovšem jeho polotekutou hlavu ani nenapadne! </a:t>
            </a:r>
            <a:r>
              <a:rPr lang="cs-CZ" dirty="0" smtClean="0"/>
              <a:t>Naopak</a:t>
            </a:r>
            <a:r>
              <a:rPr lang="cs-CZ" dirty="0"/>
              <a:t>, vytvořil si už </a:t>
            </a:r>
            <a:r>
              <a:rPr lang="cs-CZ" dirty="0" smtClean="0"/>
              <a:t>rozmanitá </a:t>
            </a:r>
            <a:r>
              <a:rPr lang="cs-CZ" dirty="0"/>
              <a:t>vyšší ospravedlnění, usazená mezi žaludkem, tou hřbitovní kryptou jeho nespočetných obětí, a nekonečnem, a ta jej opravňují vraždit s hrdě vztyčenou hlavou. Pouze tolik, abych nezabíral Váženému shromáždění příliš mnoho času – o zaměstnání a zvycích takzvaného rozumného člověka. Jeden z jeho předků však přece jen budil určité naděje. </a:t>
            </a:r>
            <a:r>
              <a:rPr lang="cs-CZ" dirty="0">
                <a:solidFill>
                  <a:srgbClr val="FF0000"/>
                </a:solidFill>
              </a:rPr>
              <a:t>Byl to druh </a:t>
            </a:r>
            <a:r>
              <a:rPr lang="cs-CZ" i="1" dirty="0">
                <a:solidFill>
                  <a:srgbClr val="FF0000"/>
                </a:solidFill>
              </a:rPr>
              <a:t>Homo </a:t>
            </a:r>
            <a:r>
              <a:rPr lang="cs-CZ" i="1" dirty="0" err="1">
                <a:solidFill>
                  <a:srgbClr val="FF0000"/>
                </a:solidFill>
              </a:rPr>
              <a:t>neandertalensis</a:t>
            </a:r>
            <a:r>
              <a:rPr lang="cs-CZ" dirty="0">
                <a:solidFill>
                  <a:srgbClr val="FF0000"/>
                </a:solidFill>
              </a:rPr>
              <a:t>. Stojí aspoň za stručnou zmínku. Podobal se dnešním člověku, ale měl větší obsah lebky, a tedy i větší mozek čili rozum. Sbíral houby, měl sklon k přemýšlení, miloval umění, byl mírný a flegmatický. Ten by si byl rozhodně zasloužil, abychom dnes rokovali o jeho přijetí za člena této vážené organizace. Ale není bohužel mezi živými. Mohl by nám delegát Země, kterého tu dnes máme tu čest považovat za hosta, laskavě sdělit, co se stalo s tím vzdělaným a sympatickým neandertálcem? Mlčí, a proto odpovím za něho: neandertálec byl zcela vyhuben, vyhlazen ze zemského povrchu takzvaným </a:t>
            </a:r>
            <a:r>
              <a:rPr lang="cs-CZ" i="1" dirty="0">
                <a:solidFill>
                  <a:srgbClr val="FF0000"/>
                </a:solidFill>
              </a:rPr>
              <a:t>Homo sapiens</a:t>
            </a:r>
            <a:r>
              <a:rPr lang="cs-CZ" dirty="0"/>
              <a:t>. A jako kdyby nestačila odporná bratrovražda, začali zemští vědci oběť, kterou vyhladili, očerňovat a připisovat větší rozum sobě, a ne jí – </a:t>
            </a:r>
            <a:r>
              <a:rPr lang="cs-CZ" dirty="0" err="1"/>
              <a:t>velkomozkové</a:t>
            </a:r>
            <a:r>
              <a:rPr lang="cs-CZ" dirty="0"/>
              <a:t>! Dnes tedy máme mezi sebou v této vznešené síni, v těchto slavných zdech představitele </a:t>
            </a:r>
            <a:r>
              <a:rPr lang="cs-CZ" dirty="0" err="1"/>
              <a:t>mrchojedů</a:t>
            </a:r>
            <a:r>
              <a:rPr lang="cs-CZ" dirty="0"/>
              <a:t>, rafinovaného hledače vražedných rozkoší, nápaditého architekta vyhlazovacích prostředků, jenž budí svým vzezřením smích i hrůzu, kterou stěží dokážeme ovládnout. Dnes tedy vidíme tam na té dosud neposkvrněné bílé lavici tvora, který není obdařen ani odvahou důsledného zločince, neboť svou kariéru, značenou stopami po vraždách, neustále zkrášluje falešnými jmény, jejichž hrůzný skutečný význam dokáže dešifrovat každý objektivní badatel hvězdných ras. Ano, Vážená rado…“</a:t>
            </a:r>
          </a:p>
        </p:txBody>
      </p:sp>
    </p:spTree>
    <p:extLst>
      <p:ext uri="{BB962C8B-B14F-4D97-AF65-F5344CB8AC3E}">
        <p14:creationId xmlns:p14="http://schemas.microsoft.com/office/powerpoint/2010/main" val="3307123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Zlo, nebo dobro? </a:t>
            </a:r>
            <a:br>
              <a:rPr lang="cs-CZ" b="1" dirty="0" smtClean="0"/>
            </a:br>
            <a:r>
              <a:rPr lang="cs-CZ" b="1" dirty="0" smtClean="0"/>
              <a:t>Co je nám vlastní?</a:t>
            </a:r>
            <a:endParaRPr lang="cs-CZ" b="1" dirty="0"/>
          </a:p>
        </p:txBody>
      </p:sp>
      <p:sp>
        <p:nvSpPr>
          <p:cNvPr id="3" name="Zástupný symbol pro obsah 2"/>
          <p:cNvSpPr>
            <a:spLocks noGrp="1"/>
          </p:cNvSpPr>
          <p:nvPr>
            <p:ph idx="1"/>
          </p:nvPr>
        </p:nvSpPr>
        <p:spPr/>
        <p:txBody>
          <a:bodyPr>
            <a:normAutofit/>
          </a:bodyPr>
          <a:lstStyle/>
          <a:p>
            <a:r>
              <a:rPr lang="cs-CZ" sz="2800" dirty="0"/>
              <a:t>Jak je to se zlem v člověku, je to přirozená </a:t>
            </a:r>
            <a:r>
              <a:rPr lang="cs-CZ" sz="2800" dirty="0" smtClean="0"/>
              <a:t>součást? Nebo </a:t>
            </a:r>
            <a:r>
              <a:rPr lang="cs-CZ" sz="2800" dirty="0"/>
              <a:t>nějaká deviace</a:t>
            </a:r>
            <a:r>
              <a:rPr lang="cs-CZ" sz="2800" dirty="0" smtClean="0"/>
              <a:t>?</a:t>
            </a:r>
          </a:p>
          <a:p>
            <a:r>
              <a:rPr lang="cs-CZ" sz="2800" dirty="0"/>
              <a:t>Je možné zaujmout nějaký etický postoj, z kterého by bylo možné s čistým svědomím odsoudit zlé jednání člověka jako druhu?</a:t>
            </a:r>
          </a:p>
        </p:txBody>
      </p:sp>
    </p:spTree>
    <p:extLst>
      <p:ext uri="{BB962C8B-B14F-4D97-AF65-F5344CB8AC3E}">
        <p14:creationId xmlns:p14="http://schemas.microsoft.com/office/powerpoint/2010/main" val="3565494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Drobná příkoří všedního dne	– zprávy  </a:t>
            </a:r>
            <a:endParaRPr lang="cs-CZ" dirty="0"/>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3703" y="1755313"/>
            <a:ext cx="2939119" cy="2207789"/>
          </a:xfrm>
        </p:spPr>
      </p:pic>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4218" y="1677102"/>
            <a:ext cx="3048000" cy="2286000"/>
          </a:xfrm>
          <a:prstGeom prst="rect">
            <a:avLst/>
          </a:prstGeom>
        </p:spPr>
      </p:pic>
      <p:sp>
        <p:nvSpPr>
          <p:cNvPr id="7" name="AutoShape 2" descr="Výsledek obrázku pro vraždy">
            <a:hlinkClick r:id="rId4"/>
          </p:cNvPr>
          <p:cNvSpPr>
            <a:spLocks noChangeAspect="1" noChangeArrowheads="1"/>
          </p:cNvSpPr>
          <p:nvPr/>
        </p:nvSpPr>
        <p:spPr bwMode="auto">
          <a:xfrm>
            <a:off x="155575" y="-2809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12" name="Obrázek 11"/>
          <p:cNvPicPr>
            <a:picLocks noChangeAspect="1"/>
          </p:cNvPicPr>
          <p:nvPr/>
        </p:nvPicPr>
        <p:blipFill>
          <a:blip r:embed="rId5"/>
          <a:stretch>
            <a:fillRect/>
          </a:stretch>
        </p:blipFill>
        <p:spPr>
          <a:xfrm>
            <a:off x="3421885" y="1886421"/>
            <a:ext cx="4955609" cy="2386034"/>
          </a:xfrm>
          <a:prstGeom prst="rect">
            <a:avLst/>
          </a:prstGeom>
        </p:spPr>
      </p:pic>
      <p:pic>
        <p:nvPicPr>
          <p:cNvPr id="13" name="Obrázek 12"/>
          <p:cNvPicPr>
            <a:picLocks noChangeAspect="1"/>
          </p:cNvPicPr>
          <p:nvPr/>
        </p:nvPicPr>
        <p:blipFill>
          <a:blip r:embed="rId6"/>
          <a:stretch>
            <a:fillRect/>
          </a:stretch>
        </p:blipFill>
        <p:spPr>
          <a:xfrm>
            <a:off x="307975" y="3784686"/>
            <a:ext cx="4403528" cy="2474223"/>
          </a:xfrm>
          <a:prstGeom prst="rect">
            <a:avLst/>
          </a:prstGeom>
        </p:spPr>
      </p:pic>
      <p:pic>
        <p:nvPicPr>
          <p:cNvPr id="14" name="Obrázek 13"/>
          <p:cNvPicPr>
            <a:picLocks noChangeAspect="1"/>
          </p:cNvPicPr>
          <p:nvPr/>
        </p:nvPicPr>
        <p:blipFill>
          <a:blip r:embed="rId7"/>
          <a:stretch>
            <a:fillRect/>
          </a:stretch>
        </p:blipFill>
        <p:spPr>
          <a:xfrm>
            <a:off x="5699714" y="3977322"/>
            <a:ext cx="4479228" cy="2516757"/>
          </a:xfrm>
          <a:prstGeom prst="rect">
            <a:avLst/>
          </a:prstGeom>
        </p:spPr>
      </p:pic>
      <p:pic>
        <p:nvPicPr>
          <p:cNvPr id="11" name="Obrázek 10"/>
          <p:cNvPicPr>
            <a:picLocks noChangeAspect="1"/>
          </p:cNvPicPr>
          <p:nvPr/>
        </p:nvPicPr>
        <p:blipFill>
          <a:blip r:embed="rId8"/>
          <a:stretch>
            <a:fillRect/>
          </a:stretch>
        </p:blipFill>
        <p:spPr>
          <a:xfrm>
            <a:off x="2903207" y="2418162"/>
            <a:ext cx="3914717" cy="2605066"/>
          </a:xfrm>
          <a:prstGeom prst="rect">
            <a:avLst/>
          </a:prstGeom>
        </p:spPr>
      </p:pic>
    </p:spTree>
    <p:extLst>
      <p:ext uri="{BB962C8B-B14F-4D97-AF65-F5344CB8AC3E}">
        <p14:creationId xmlns:p14="http://schemas.microsoft.com/office/powerpoint/2010/main" val="3964998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25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250"/>
                            </p:stCondLst>
                            <p:childTnLst>
                              <p:par>
                                <p:cTn id="13" presetID="10" presetClass="entr" presetSubtype="0" fill="hold" nodeType="afterEffect">
                                  <p:stCondLst>
                                    <p:cond delay="25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2000"/>
                            </p:stCondLst>
                            <p:childTnLst>
                              <p:par>
                                <p:cTn id="17" presetID="10" presetClass="entr" presetSubtype="0" fill="hold" nodeType="afterEffect">
                                  <p:stCondLst>
                                    <p:cond delay="25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par>
                          <p:cTn id="20" fill="hold">
                            <p:stCondLst>
                              <p:cond delay="2750"/>
                            </p:stCondLst>
                            <p:childTnLst>
                              <p:par>
                                <p:cTn id="21" presetID="10" presetClass="entr" presetSubtype="0" fill="hold" nodeType="afterEffect">
                                  <p:stCondLst>
                                    <p:cond delay="25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par>
                          <p:cTn id="24" fill="hold">
                            <p:stCondLst>
                              <p:cond delay="3500"/>
                            </p:stCondLst>
                            <p:childTnLst>
                              <p:par>
                                <p:cTn id="25" presetID="10" presetClass="entr" presetSubtype="0" fill="hold" nodeType="afterEffect">
                                  <p:stCondLst>
                                    <p:cond delay="25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Drobná příkoří všedního </a:t>
            </a:r>
            <a:r>
              <a:rPr lang="cs-CZ" dirty="0" smtClean="0"/>
              <a:t>dne – vražda jako umění</a:t>
            </a:r>
            <a:endParaRPr lang="cs-CZ" dirty="0"/>
          </a:p>
        </p:txBody>
      </p:sp>
      <p:pic>
        <p:nvPicPr>
          <p:cNvPr id="4" name="Zástupný symbol pro obsah 3"/>
          <p:cNvPicPr>
            <a:picLocks noGrp="1" noChangeAspect="1"/>
          </p:cNvPicPr>
          <p:nvPr>
            <p:ph idx="1"/>
          </p:nvPr>
        </p:nvPicPr>
        <p:blipFill>
          <a:blip r:embed="rId2"/>
          <a:stretch>
            <a:fillRect/>
          </a:stretch>
        </p:blipFill>
        <p:spPr>
          <a:xfrm>
            <a:off x="2868250" y="1691322"/>
            <a:ext cx="6600697" cy="5166678"/>
          </a:xfrm>
          <a:prstGeom prst="rect">
            <a:avLst/>
          </a:prstGeom>
        </p:spPr>
      </p:pic>
    </p:spTree>
    <p:extLst>
      <p:ext uri="{BB962C8B-B14F-4D97-AF65-F5344CB8AC3E}">
        <p14:creationId xmlns:p14="http://schemas.microsoft.com/office/powerpoint/2010/main" val="25816388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Drobná příkoří všedního dne	</a:t>
            </a:r>
            <a:r>
              <a:rPr lang="cs-CZ" dirty="0" smtClean="0"/>
              <a:t> – </a:t>
            </a:r>
            <a:br>
              <a:rPr lang="cs-CZ" dirty="0" smtClean="0"/>
            </a:br>
            <a:r>
              <a:rPr lang="cs-CZ" dirty="0" smtClean="0"/>
              <a:t>zabití jako hra</a:t>
            </a:r>
            <a:endParaRPr lang="cs-CZ" dirty="0"/>
          </a:p>
        </p:txBody>
      </p:sp>
      <p:sp>
        <p:nvSpPr>
          <p:cNvPr id="3" name="Zástupný symbol pro obsah 2"/>
          <p:cNvSpPr>
            <a:spLocks noGrp="1"/>
          </p:cNvSpPr>
          <p:nvPr>
            <p:ph idx="1"/>
          </p:nvPr>
        </p:nvSpPr>
        <p:spPr/>
        <p:txBody>
          <a:bodyPr/>
          <a:lstStyle/>
          <a:p>
            <a:endParaRPr lang="cs-CZ"/>
          </a:p>
        </p:txBody>
      </p:sp>
      <p:pic>
        <p:nvPicPr>
          <p:cNvPr id="4" name="Obrázek 3"/>
          <p:cNvPicPr>
            <a:picLocks noChangeAspect="1"/>
          </p:cNvPicPr>
          <p:nvPr/>
        </p:nvPicPr>
        <p:blipFill>
          <a:blip r:embed="rId2"/>
          <a:stretch>
            <a:fillRect/>
          </a:stretch>
        </p:blipFill>
        <p:spPr>
          <a:xfrm>
            <a:off x="1261872" y="0"/>
            <a:ext cx="9692640" cy="7162800"/>
          </a:xfrm>
          <a:prstGeom prst="rect">
            <a:avLst/>
          </a:prstGeom>
        </p:spPr>
      </p:pic>
    </p:spTree>
    <p:extLst>
      <p:ext uri="{BB962C8B-B14F-4D97-AF65-F5344CB8AC3E}">
        <p14:creationId xmlns:p14="http://schemas.microsoft.com/office/powerpoint/2010/main" val="2301618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4" name="Obrázek 3"/>
          <p:cNvPicPr>
            <a:picLocks noChangeAspect="1"/>
          </p:cNvPicPr>
          <p:nvPr/>
        </p:nvPicPr>
        <p:blipFill>
          <a:blip r:embed="rId2"/>
          <a:stretch>
            <a:fillRect/>
          </a:stretch>
        </p:blipFill>
        <p:spPr>
          <a:xfrm>
            <a:off x="1219200" y="-228600"/>
            <a:ext cx="9753600" cy="7315200"/>
          </a:xfrm>
          <a:prstGeom prst="rect">
            <a:avLst/>
          </a:prstGeom>
        </p:spPr>
      </p:pic>
    </p:spTree>
    <p:extLst>
      <p:ext uri="{BB962C8B-B14F-4D97-AF65-F5344CB8AC3E}">
        <p14:creationId xmlns:p14="http://schemas.microsoft.com/office/powerpoint/2010/main" val="25441353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4" name="Obrázek 3"/>
          <p:cNvPicPr>
            <a:picLocks noChangeAspect="1"/>
          </p:cNvPicPr>
          <p:nvPr/>
        </p:nvPicPr>
        <p:blipFill>
          <a:blip r:embed="rId2"/>
          <a:stretch>
            <a:fillRect/>
          </a:stretch>
        </p:blipFill>
        <p:spPr>
          <a:xfrm>
            <a:off x="1261872" y="0"/>
            <a:ext cx="9022657" cy="7067748"/>
          </a:xfrm>
          <a:prstGeom prst="rect">
            <a:avLst/>
          </a:prstGeom>
        </p:spPr>
      </p:pic>
    </p:spTree>
    <p:extLst>
      <p:ext uri="{BB962C8B-B14F-4D97-AF65-F5344CB8AC3E}">
        <p14:creationId xmlns:p14="http://schemas.microsoft.com/office/powerpoint/2010/main" val="34617999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brázek 9"/>
          <p:cNvPicPr>
            <a:picLocks noChangeAspect="1"/>
          </p:cNvPicPr>
          <p:nvPr/>
        </p:nvPicPr>
        <p:blipFill>
          <a:blip r:embed="rId2"/>
          <a:stretch>
            <a:fillRect/>
          </a:stretch>
        </p:blipFill>
        <p:spPr>
          <a:xfrm>
            <a:off x="2612489" y="1729178"/>
            <a:ext cx="7969356" cy="4426680"/>
          </a:xfrm>
          <a:prstGeom prst="rect">
            <a:avLst/>
          </a:prstGeom>
        </p:spPr>
      </p:pic>
      <p:sp>
        <p:nvSpPr>
          <p:cNvPr id="2" name="Nadpis 1"/>
          <p:cNvSpPr>
            <a:spLocks noGrp="1"/>
          </p:cNvSpPr>
          <p:nvPr>
            <p:ph type="title"/>
          </p:nvPr>
        </p:nvSpPr>
        <p:spPr/>
        <p:txBody>
          <a:bodyPr/>
          <a:lstStyle/>
          <a:p>
            <a:r>
              <a:rPr lang="cs-CZ" b="1" dirty="0" smtClean="0"/>
              <a:t>Literatura</a:t>
            </a:r>
            <a:endParaRPr lang="cs-CZ" b="1" dirty="0"/>
          </a:p>
        </p:txBody>
      </p:sp>
      <p:grpSp>
        <p:nvGrpSpPr>
          <p:cNvPr id="12" name="Skupina 11"/>
          <p:cNvGrpSpPr/>
          <p:nvPr/>
        </p:nvGrpSpPr>
        <p:grpSpPr>
          <a:xfrm>
            <a:off x="4403923" y="129047"/>
            <a:ext cx="6281295" cy="6728953"/>
            <a:chOff x="3534697" y="-3064323"/>
            <a:chExt cx="6281295" cy="6728953"/>
          </a:xfrm>
        </p:grpSpPr>
        <p:pic>
          <p:nvPicPr>
            <p:cNvPr id="5" name="Obrázek 4"/>
            <p:cNvPicPr>
              <a:picLocks noChangeAspect="1"/>
            </p:cNvPicPr>
            <p:nvPr/>
          </p:nvPicPr>
          <p:blipFill>
            <a:blip r:embed="rId3"/>
            <a:stretch>
              <a:fillRect/>
            </a:stretch>
          </p:blipFill>
          <p:spPr>
            <a:xfrm>
              <a:off x="3534697" y="-3064323"/>
              <a:ext cx="6281295" cy="6455775"/>
            </a:xfrm>
            <a:prstGeom prst="rect">
              <a:avLst/>
            </a:prstGeom>
          </p:spPr>
        </p:pic>
        <p:pic>
          <p:nvPicPr>
            <p:cNvPr id="6" name="Obrázek 5"/>
            <p:cNvPicPr>
              <a:picLocks noChangeAspect="1"/>
            </p:cNvPicPr>
            <p:nvPr/>
          </p:nvPicPr>
          <p:blipFill>
            <a:blip r:embed="rId4"/>
            <a:stretch>
              <a:fillRect/>
            </a:stretch>
          </p:blipFill>
          <p:spPr>
            <a:xfrm>
              <a:off x="3654587" y="-101872"/>
              <a:ext cx="5885159" cy="3766502"/>
            </a:xfrm>
            <a:prstGeom prst="rect">
              <a:avLst/>
            </a:prstGeom>
          </p:spPr>
        </p:pic>
      </p:grpSp>
      <p:pic>
        <p:nvPicPr>
          <p:cNvPr id="7" name="Obrázek 6"/>
          <p:cNvPicPr>
            <a:picLocks noChangeAspect="1"/>
          </p:cNvPicPr>
          <p:nvPr/>
        </p:nvPicPr>
        <p:blipFill>
          <a:blip r:embed="rId5"/>
          <a:stretch>
            <a:fillRect/>
          </a:stretch>
        </p:blipFill>
        <p:spPr>
          <a:xfrm>
            <a:off x="3132753" y="1729178"/>
            <a:ext cx="6762756" cy="4500307"/>
          </a:xfrm>
          <a:prstGeom prst="rect">
            <a:avLst/>
          </a:prstGeom>
        </p:spPr>
      </p:pic>
      <p:sp>
        <p:nvSpPr>
          <p:cNvPr id="8" name="Obdélník 7"/>
          <p:cNvSpPr/>
          <p:nvPr/>
        </p:nvSpPr>
        <p:spPr>
          <a:xfrm>
            <a:off x="2181319" y="742087"/>
            <a:ext cx="8831695" cy="5693866"/>
          </a:xfrm>
          <a:prstGeom prst="rect">
            <a:avLst/>
          </a:prstGeom>
          <a:solidFill>
            <a:schemeClr val="bg1"/>
          </a:solidFill>
        </p:spPr>
        <p:txBody>
          <a:bodyPr wrap="square">
            <a:spAutoFit/>
          </a:bodyPr>
          <a:lstStyle/>
          <a:p>
            <a:r>
              <a:rPr lang="cs-CZ" sz="2800" dirty="0"/>
              <a:t>Budete jíst maso vlastních synů a maso vlastních </a:t>
            </a:r>
            <a:r>
              <a:rPr lang="cs-CZ" sz="2800" dirty="0" smtClean="0"/>
              <a:t>dcer!30 Tehdy </a:t>
            </a:r>
            <a:r>
              <a:rPr lang="cs-CZ" sz="2800" dirty="0"/>
              <a:t>zruším vaše obětní výšiny, vymýtím vaše kadidlové oltáříky, položím vaše mrtvoly k mrtvolám vašich hnusných model a budu si vás </a:t>
            </a:r>
            <a:r>
              <a:rPr lang="cs-CZ" sz="2800" dirty="0" smtClean="0"/>
              <a:t>ošklivit.31 Vaše </a:t>
            </a:r>
            <a:r>
              <a:rPr lang="cs-CZ" sz="2800" dirty="0"/>
              <a:t>města obrátím v sutiny, vaše svatyně zpustoším a k vašim příjemným vůním </a:t>
            </a:r>
            <a:r>
              <a:rPr lang="cs-CZ" sz="2800" dirty="0" smtClean="0"/>
              <a:t>nepřivoním.32 Já </a:t>
            </a:r>
            <a:r>
              <a:rPr lang="cs-CZ" sz="2800" dirty="0"/>
              <a:t>sám zpustoším zemi tak, že nad ní strnou i vaši nepřátelé, když se v ní přijdou </a:t>
            </a:r>
            <a:r>
              <a:rPr lang="cs-CZ" sz="2800" dirty="0" smtClean="0"/>
              <a:t>usadit.33 Rozptýlím vás </a:t>
            </a:r>
            <a:r>
              <a:rPr lang="cs-CZ" sz="2800" dirty="0"/>
              <a:t>mezi </a:t>
            </a:r>
            <a:r>
              <a:rPr lang="cs-CZ" sz="2800" dirty="0" smtClean="0"/>
              <a:t>národ, </a:t>
            </a:r>
            <a:r>
              <a:rPr lang="cs-CZ" sz="2800" dirty="0"/>
              <a:t>s taseným mečem vás poženu! Vaše země se stane pustinou a vaše města se obrátí v </a:t>
            </a:r>
            <a:r>
              <a:rPr lang="cs-CZ" sz="2800" dirty="0" smtClean="0"/>
              <a:t>sutiny.34 Po </a:t>
            </a:r>
            <a:r>
              <a:rPr lang="cs-CZ" sz="2800" dirty="0"/>
              <a:t>celou dobu svého zpustošení bude země konečně užívat svých sobot; vy však budete v zemi svých nepřátel. </a:t>
            </a:r>
          </a:p>
        </p:txBody>
      </p:sp>
      <p:sp>
        <p:nvSpPr>
          <p:cNvPr id="9" name="Zástupný symbol pro obsah 2"/>
          <p:cNvSpPr txBox="1">
            <a:spLocks/>
          </p:cNvSpPr>
          <p:nvPr/>
        </p:nvSpPr>
        <p:spPr>
          <a:xfrm>
            <a:off x="786685" y="2241916"/>
            <a:ext cx="8595360" cy="4351337"/>
          </a:xfrm>
          <a:prstGeom prst="rect">
            <a:avLst/>
          </a:prstGeom>
        </p:spPr>
        <p:txBody>
          <a:bodyPr vert="horz" lIns="91440" tIns="45720" rIns="91440" bIns="4572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r>
              <a:rPr lang="cs-CZ" dirty="0" smtClean="0"/>
              <a:t>Švejk</a:t>
            </a:r>
          </a:p>
          <a:p>
            <a:r>
              <a:rPr lang="cs-CZ" dirty="0" smtClean="0"/>
              <a:t>Kytice</a:t>
            </a:r>
          </a:p>
          <a:p>
            <a:r>
              <a:rPr lang="cs-CZ" dirty="0" smtClean="0"/>
              <a:t>Romeo a Julie</a:t>
            </a:r>
          </a:p>
          <a:p>
            <a:r>
              <a:rPr lang="cs-CZ" dirty="0" smtClean="0"/>
              <a:t>Bible</a:t>
            </a:r>
            <a:endParaRPr lang="cs-CZ" dirty="0"/>
          </a:p>
        </p:txBody>
      </p:sp>
    </p:spTree>
    <p:extLst>
      <p:ext uri="{BB962C8B-B14F-4D97-AF65-F5344CB8AC3E}">
        <p14:creationId xmlns:p14="http://schemas.microsoft.com/office/powerpoint/2010/main" val="3764677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fade">
                                      <p:cBhvr>
                                        <p:cTn id="15" dur="500"/>
                                        <p:tgtEl>
                                          <p:spTgt spid="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Effect transition="in" filter="fade">
                                      <p:cBhvr>
                                        <p:cTn id="25" dur="500"/>
                                        <p:tgtEl>
                                          <p:spTgt spid="9">
                                            <p:txEl>
                                              <p:pRg st="2" end="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9">
                                            <p:txEl>
                                              <p:pRg st="3" end="3"/>
                                            </p:txEl>
                                          </p:spTgt>
                                        </p:tgtEl>
                                        <p:attrNameLst>
                                          <p:attrName>style.visibility</p:attrName>
                                        </p:attrNameLst>
                                      </p:cBhvr>
                                      <p:to>
                                        <p:strVal val="visible"/>
                                      </p:to>
                                    </p:set>
                                    <p:animEffect transition="in" filter="fade">
                                      <p:cBhvr>
                                        <p:cTn id="38" dur="500"/>
                                        <p:tgtEl>
                                          <p:spTgt spid="9">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docProps/app.xml><?xml version="1.0" encoding="utf-8"?>
<Properties xmlns="http://schemas.openxmlformats.org/officeDocument/2006/extended-properties" xmlns:vt="http://schemas.openxmlformats.org/officeDocument/2006/docPropsVTypes">
  <Template>TM03457515[[fn=Pohled]]</Template>
  <TotalTime>693</TotalTime>
  <Words>398</Words>
  <Application>Microsoft Office PowerPoint</Application>
  <PresentationFormat>Širokoúhlá obrazovka</PresentationFormat>
  <Paragraphs>34</Paragraphs>
  <Slides>16</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16</vt:i4>
      </vt:variant>
    </vt:vector>
  </HeadingPairs>
  <TitlesOfParts>
    <vt:vector size="21" baseType="lpstr">
      <vt:lpstr>Arial</vt:lpstr>
      <vt:lpstr>Century Schoolbook</vt:lpstr>
      <vt:lpstr>Wingdings</vt:lpstr>
      <vt:lpstr>Wingdings 2</vt:lpstr>
      <vt:lpstr>View</vt:lpstr>
      <vt:lpstr>Soud s lidstvem</vt:lpstr>
      <vt:lpstr>Prezentace aplikace PowerPoint</vt:lpstr>
      <vt:lpstr>Zlo, nebo dobro?  Co je nám vlastní?</vt:lpstr>
      <vt:lpstr>Drobná příkoří všedního dne – zprávy  </vt:lpstr>
      <vt:lpstr>Drobná příkoří všedního dne – vražda jako umění</vt:lpstr>
      <vt:lpstr>Drobná příkoří všedního dne  –  zabití jako hra</vt:lpstr>
      <vt:lpstr>Prezentace aplikace PowerPoint</vt:lpstr>
      <vt:lpstr>Prezentace aplikace PowerPoint</vt:lpstr>
      <vt:lpstr>Literatura</vt:lpstr>
      <vt:lpstr>Prezentace aplikace PowerPoint</vt:lpstr>
      <vt:lpstr>Shrnutí</vt:lpstr>
      <vt:lpstr>Vše je zneužitelné,  vše se zneužije</vt:lpstr>
      <vt:lpstr>Prezentace aplikace PowerPoint</vt:lpstr>
      <vt:lpstr>Konrad Lorenz: Takzvané zlo</vt:lpstr>
      <vt:lpstr>ZLO</vt:lpstr>
      <vt:lpstr>Závěr obžaloby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Soud s lidstvem</dc:title>
  <dc:creator>Josef Krob</dc:creator>
  <cp:lastModifiedBy>Josef Krob</cp:lastModifiedBy>
  <cp:revision>32</cp:revision>
  <dcterms:created xsi:type="dcterms:W3CDTF">2016-04-27T09:27:15Z</dcterms:created>
  <dcterms:modified xsi:type="dcterms:W3CDTF">2016-05-03T15:01:24Z</dcterms:modified>
</cp:coreProperties>
</file>