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4" r:id="rId3"/>
    <p:sldId id="293" r:id="rId4"/>
    <p:sldId id="303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294" r:id="rId13"/>
    <p:sldId id="295" r:id="rId14"/>
    <p:sldId id="296" r:id="rId15"/>
    <p:sldId id="313" r:id="rId16"/>
    <p:sldId id="297" r:id="rId17"/>
    <p:sldId id="283" r:id="rId18"/>
    <p:sldId id="291" r:id="rId19"/>
    <p:sldId id="298" r:id="rId20"/>
    <p:sldId id="266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18.02.2016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18.02.2016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18.02.2016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18.02.2016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phil.uniba.sk/fileadmin/fif/katedry_pracoviska/ksd/h/HinoI-2010-1f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374C81"/>
                </a:solidFill>
                <a:latin typeface="Century Gothic"/>
              </a:rPr>
              <a:t>Dějiny slavistiky</a:t>
            </a:r>
            <a:endParaRPr lang="cs-CZ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Slavistika ve Vídni a romantismus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Ve </a:t>
            </a:r>
            <a:r>
              <a:rPr lang="cs-CZ" b="1" dirty="0"/>
              <a:t>Vídni</a:t>
            </a:r>
            <a:r>
              <a:rPr lang="cs-CZ" dirty="0"/>
              <a:t> vznikly roku 1848 </a:t>
            </a:r>
            <a:r>
              <a:rPr lang="cs-CZ" b="1" dirty="0"/>
              <a:t>dvě katedry slavistiky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Zdejší </a:t>
            </a:r>
            <a:r>
              <a:rPr lang="cs-CZ" dirty="0"/>
              <a:t>představy o slavistice se lišily od pražských, </a:t>
            </a:r>
            <a:r>
              <a:rPr lang="cs-CZ" b="1" dirty="0" err="1"/>
              <a:t>Kopitar</a:t>
            </a:r>
            <a:r>
              <a:rPr lang="cs-CZ" dirty="0"/>
              <a:t> měl </a:t>
            </a:r>
            <a:r>
              <a:rPr lang="cs-CZ" b="1" dirty="0"/>
              <a:t>záporný postoj k romantickým nacionálním ideologiím</a:t>
            </a:r>
            <a:r>
              <a:rPr lang="cs-CZ" dirty="0"/>
              <a:t>, </a:t>
            </a:r>
            <a:r>
              <a:rPr lang="cs-CZ"/>
              <a:t>které </a:t>
            </a:r>
            <a:r>
              <a:rPr lang="cs-CZ" smtClean="0"/>
              <a:t>podle něho představovaly ohrožení jednoty </a:t>
            </a:r>
            <a:r>
              <a:rPr lang="cs-CZ" dirty="0"/>
              <a:t>Rakouska, usiloval o to, aby se </a:t>
            </a:r>
            <a:r>
              <a:rPr lang="cs-CZ" b="1" dirty="0"/>
              <a:t>hlavní náplní katedry slavistiky ve Vídni stalo studium </a:t>
            </a:r>
            <a:r>
              <a:rPr lang="cs-CZ" b="1"/>
              <a:t>staroslověnštiny</a:t>
            </a:r>
            <a:r>
              <a:rPr lang="cs-CZ" smtClean="0"/>
              <a:t>.</a:t>
            </a:r>
            <a:endParaRPr lang="cs-CZ" dirty="0" smtClean="0"/>
          </a:p>
          <a:p>
            <a:pPr algn="just"/>
            <a:r>
              <a:rPr lang="cs-CZ" dirty="0" smtClean="0"/>
              <a:t>Po </a:t>
            </a:r>
            <a:r>
              <a:rPr lang="cs-CZ" dirty="0" err="1"/>
              <a:t>Kopitarovi</a:t>
            </a:r>
            <a:r>
              <a:rPr lang="cs-CZ" dirty="0"/>
              <a:t> byl dalším představitelem vídeňské slavistiky </a:t>
            </a:r>
            <a:r>
              <a:rPr lang="cs-CZ" b="1"/>
              <a:t>Franc </a:t>
            </a:r>
            <a:r>
              <a:rPr lang="cs-CZ" b="1" smtClean="0"/>
              <a:t>Miklošič </a:t>
            </a:r>
            <a:r>
              <a:rPr lang="cs-CZ" dirty="0"/>
              <a:t>(1813–1891). Vystudoval práva a slovanskými jazyky se zabýval jako samouk, těžištěm jeho zájmu se stala </a:t>
            </a:r>
            <a:r>
              <a:rPr lang="cs-CZ" b="1" dirty="0"/>
              <a:t>jazykověda</a:t>
            </a:r>
            <a:r>
              <a:rPr lang="cs-CZ" dirty="0"/>
              <a:t>. Usiloval o nezaujaté vědecké poznání a romantismus mu byl cizí. V národnostních otázkách se u něj projevoval postoj konzervativce a </a:t>
            </a:r>
            <a:r>
              <a:rPr lang="cs-CZ" dirty="0" err="1" smtClean="0"/>
              <a:t>austroslavisty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2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</a:t>
            </a:r>
            <a:r>
              <a:rPr lang="cs-CZ" dirty="0" smtClean="0"/>
              <a:t>slavistiky – 1. období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tři období</a:t>
            </a:r>
            <a:r>
              <a:rPr lang="cs-CZ" dirty="0"/>
              <a:t>:</a:t>
            </a:r>
            <a:endParaRPr lang="cs-CZ" dirty="0" smtClean="0"/>
          </a:p>
          <a:p>
            <a:pPr algn="just"/>
            <a:r>
              <a:rPr lang="cs-CZ" b="1" dirty="0" smtClean="0"/>
              <a:t>1.</a:t>
            </a:r>
            <a:r>
              <a:rPr lang="cs-CZ" dirty="0" smtClean="0"/>
              <a:t> (</a:t>
            </a:r>
            <a:r>
              <a:rPr lang="cs-CZ" b="1" dirty="0" smtClean="0"/>
              <a:t>do </a:t>
            </a:r>
            <a:r>
              <a:rPr lang="cs-CZ" b="1"/>
              <a:t>roku </a:t>
            </a:r>
            <a:r>
              <a:rPr lang="cs-CZ" b="1" smtClean="0"/>
              <a:t>1876</a:t>
            </a:r>
            <a:r>
              <a:rPr lang="cs-CZ" smtClean="0"/>
              <a:t>) – byla </a:t>
            </a:r>
            <a:r>
              <a:rPr lang="cs-CZ" dirty="0"/>
              <a:t>snaha především </a:t>
            </a:r>
            <a:r>
              <a:rPr lang="cs-CZ" b="1" dirty="0"/>
              <a:t>shromažďovat materiály</a:t>
            </a:r>
            <a:r>
              <a:rPr lang="cs-CZ" dirty="0"/>
              <a:t> a dokumenty jednotlivých slovanských jazyků potřebné k bádání. </a:t>
            </a:r>
            <a:endParaRPr lang="cs-CZ" dirty="0" smtClean="0"/>
          </a:p>
          <a:p>
            <a:pPr algn="just"/>
            <a:r>
              <a:rPr lang="cs-CZ" dirty="0" smtClean="0"/>
              <a:t>Mezi </a:t>
            </a:r>
            <a:r>
              <a:rPr lang="cs-CZ" dirty="0"/>
              <a:t>nimi se objevovaly i </a:t>
            </a:r>
            <a:r>
              <a:rPr lang="cs-CZ" b="1" dirty="0"/>
              <a:t>první </a:t>
            </a:r>
            <a:r>
              <a:rPr lang="cs-CZ" b="1" dirty="0" smtClean="0"/>
              <a:t>vědecké texty</a:t>
            </a:r>
            <a:r>
              <a:rPr lang="cs-CZ" dirty="0" smtClean="0"/>
              <a:t> </a:t>
            </a:r>
            <a:r>
              <a:rPr lang="cs-CZ" dirty="0"/>
              <a:t>napsané </a:t>
            </a:r>
            <a:r>
              <a:rPr lang="cs-CZ" b="1" dirty="0"/>
              <a:t>v národních jazycích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Vznikala </a:t>
            </a:r>
            <a:r>
              <a:rPr lang="cs-CZ" dirty="0"/>
              <a:t>rozsáhlá </a:t>
            </a:r>
            <a:r>
              <a:rPr lang="cs-CZ" b="1" dirty="0"/>
              <a:t>historickosrovnávací díla</a:t>
            </a:r>
            <a:r>
              <a:rPr lang="cs-CZ" dirty="0"/>
              <a:t>, moderní </a:t>
            </a:r>
            <a:r>
              <a:rPr lang="cs-CZ" b="1" dirty="0"/>
              <a:t>slovníky</a:t>
            </a:r>
            <a:r>
              <a:rPr lang="cs-CZ" dirty="0"/>
              <a:t>, příručky a </a:t>
            </a:r>
            <a:r>
              <a:rPr lang="cs-CZ" b="1" dirty="0"/>
              <a:t>publikace věnující se gramatice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Za</a:t>
            </a:r>
            <a:r>
              <a:rPr lang="cs-CZ" i="1" dirty="0" smtClean="0"/>
              <a:t> </a:t>
            </a:r>
            <a:r>
              <a:rPr lang="cs-CZ" dirty="0"/>
              <a:t>průkopníka nového pojetí </a:t>
            </a:r>
            <a:r>
              <a:rPr lang="cs-CZ" b="1" dirty="0"/>
              <a:t>vysokoškolského studia slavistiky </a:t>
            </a:r>
            <a:r>
              <a:rPr lang="cs-CZ" dirty="0"/>
              <a:t>můžeme považovat </a:t>
            </a:r>
            <a:r>
              <a:rPr lang="cs-CZ" b="1" dirty="0"/>
              <a:t>Jana Gebauera</a:t>
            </a:r>
            <a:r>
              <a:rPr lang="cs-CZ" dirty="0"/>
              <a:t>, zakladatele a ředitele </a:t>
            </a:r>
            <a:r>
              <a:rPr lang="cs-CZ" b="1" dirty="0"/>
              <a:t>semináře pro slovanskou filologii </a:t>
            </a:r>
            <a:r>
              <a:rPr lang="cs-CZ" dirty="0"/>
              <a:t>na pražské univerzitě (seminář byl založen v r. 1880). V r. 1897 </a:t>
            </a:r>
            <a:r>
              <a:rPr lang="cs-CZ"/>
              <a:t>Gebauer </a:t>
            </a:r>
            <a:r>
              <a:rPr lang="cs-CZ" smtClean="0"/>
              <a:t>rozdělil tento slovanský </a:t>
            </a:r>
            <a:r>
              <a:rPr lang="cs-CZ"/>
              <a:t>seminář </a:t>
            </a:r>
            <a:r>
              <a:rPr lang="cs-CZ" smtClean="0"/>
              <a:t>na tři samostatná </a:t>
            </a:r>
            <a:r>
              <a:rPr lang="cs-CZ" dirty="0"/>
              <a:t>oddělení: </a:t>
            </a:r>
            <a:r>
              <a:rPr lang="cs-CZ" b="1" dirty="0"/>
              <a:t>staroslověnské</a:t>
            </a:r>
            <a:r>
              <a:rPr lang="cs-CZ" dirty="0"/>
              <a:t>, </a:t>
            </a:r>
            <a:r>
              <a:rPr lang="cs-CZ" b="1" dirty="0"/>
              <a:t>české</a:t>
            </a:r>
            <a:r>
              <a:rPr lang="cs-CZ" dirty="0"/>
              <a:t> a oddělení pro </a:t>
            </a:r>
            <a:r>
              <a:rPr lang="cs-CZ" b="1" dirty="0"/>
              <a:t>nové slovanské jazyky </a:t>
            </a:r>
            <a:r>
              <a:rPr lang="cs-CZ" b="1"/>
              <a:t>a </a:t>
            </a:r>
            <a:r>
              <a:rPr lang="cs-CZ" b="1" smtClean="0"/>
              <a:t>literatury.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01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</a:t>
            </a:r>
            <a:r>
              <a:rPr lang="cs-CZ" dirty="0" smtClean="0"/>
              <a:t>slavistiky – 2. období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smtClean="0"/>
              <a:t>2.</a:t>
            </a:r>
            <a:r>
              <a:rPr lang="cs-CZ" smtClean="0"/>
              <a:t> – bylo </a:t>
            </a:r>
            <a:r>
              <a:rPr lang="cs-CZ" dirty="0"/>
              <a:t>ve znamení </a:t>
            </a:r>
            <a:r>
              <a:rPr lang="cs-CZ" b="1" dirty="0"/>
              <a:t>rychlého vývoje filologie, lingvistiky a slavistiky</a:t>
            </a:r>
            <a:r>
              <a:rPr lang="cs-CZ" dirty="0"/>
              <a:t> jako takové. </a:t>
            </a:r>
            <a:endParaRPr lang="cs-CZ" dirty="0" smtClean="0"/>
          </a:p>
          <a:p>
            <a:pPr algn="just"/>
            <a:r>
              <a:rPr lang="cs-CZ" dirty="0" smtClean="0"/>
              <a:t>Tato </a:t>
            </a:r>
            <a:r>
              <a:rPr lang="cs-CZ" dirty="0"/>
              <a:t>fáze trvá </a:t>
            </a:r>
            <a:r>
              <a:rPr lang="cs-CZ" b="1" dirty="0"/>
              <a:t>do </a:t>
            </a:r>
            <a:r>
              <a:rPr lang="cs-CZ" b="1"/>
              <a:t>konce </a:t>
            </a:r>
            <a:r>
              <a:rPr lang="cs-CZ" b="1" smtClean="0"/>
              <a:t>první </a:t>
            </a:r>
            <a:r>
              <a:rPr lang="cs-CZ" b="1" dirty="0"/>
              <a:t>světové války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Vznikaly </a:t>
            </a:r>
            <a:r>
              <a:rPr lang="cs-CZ" b="1" dirty="0"/>
              <a:t>nové slovanské ústavy </a:t>
            </a:r>
            <a:r>
              <a:rPr lang="cs-CZ" dirty="0"/>
              <a:t>a vycházely </a:t>
            </a:r>
            <a:r>
              <a:rPr lang="cs-CZ" b="1" dirty="0"/>
              <a:t>slavistické časopisy </a:t>
            </a:r>
            <a:r>
              <a:rPr lang="cs-CZ" dirty="0"/>
              <a:t>(</a:t>
            </a:r>
            <a:r>
              <a:rPr lang="cs-CZ" b="1" i="1" dirty="0"/>
              <a:t>Slavia</a:t>
            </a:r>
            <a:r>
              <a:rPr lang="cs-CZ" dirty="0"/>
              <a:t>, Praha 1922; </a:t>
            </a:r>
            <a:r>
              <a:rPr lang="cs-CZ" b="1" i="1" dirty="0"/>
              <a:t>Slavia </a:t>
            </a:r>
            <a:r>
              <a:rPr lang="cs-CZ" b="1" i="1" dirty="0" err="1"/>
              <a:t>Occidentalis</a:t>
            </a:r>
            <a:r>
              <a:rPr lang="cs-CZ" dirty="0"/>
              <a:t>, Poznaň 1921; </a:t>
            </a:r>
            <a:r>
              <a:rPr lang="cs-CZ" b="1" i="1" dirty="0"/>
              <a:t>Revue des </a:t>
            </a:r>
            <a:r>
              <a:rPr lang="cs-CZ" b="1" i="1" dirty="0" err="1" smtClean="0"/>
              <a:t>études</a:t>
            </a:r>
            <a:r>
              <a:rPr lang="cs-CZ" b="1" i="1" dirty="0"/>
              <a:t> </a:t>
            </a:r>
            <a:r>
              <a:rPr lang="cs-CZ" b="1" i="1" dirty="0" err="1" smtClean="0"/>
              <a:t>slaves</a:t>
            </a:r>
            <a:r>
              <a:rPr lang="cs-CZ" dirty="0"/>
              <a:t>, Paříž 1921; </a:t>
            </a:r>
            <a:r>
              <a:rPr lang="cs-CZ" b="1" i="1" dirty="0" err="1"/>
              <a:t>Zeitschrift</a:t>
            </a:r>
            <a:r>
              <a:rPr lang="cs-CZ" b="1" i="1" dirty="0"/>
              <a:t> </a:t>
            </a:r>
            <a:r>
              <a:rPr lang="cs-CZ" b="1" i="1" dirty="0" err="1"/>
              <a:t>für</a:t>
            </a:r>
            <a:r>
              <a:rPr lang="cs-CZ" b="1" i="1" dirty="0"/>
              <a:t> </a:t>
            </a:r>
            <a:r>
              <a:rPr lang="cs-CZ" b="1" i="1" dirty="0" err="1"/>
              <a:t>slavische</a:t>
            </a:r>
            <a:r>
              <a:rPr lang="cs-CZ" b="1" i="1" dirty="0"/>
              <a:t> </a:t>
            </a:r>
            <a:r>
              <a:rPr lang="cs-CZ" b="1" i="1" dirty="0" err="1"/>
              <a:t>Philologie</a:t>
            </a:r>
            <a:r>
              <a:rPr lang="cs-CZ" dirty="0"/>
              <a:t>, Lipsko 1925; </a:t>
            </a:r>
            <a:r>
              <a:rPr lang="cs-CZ" b="1" i="1" dirty="0" err="1"/>
              <a:t>Byzantinoslavica</a:t>
            </a:r>
            <a:r>
              <a:rPr lang="cs-CZ" dirty="0"/>
              <a:t>, Praha 1929</a:t>
            </a:r>
            <a:r>
              <a:rPr lang="cs-CZ" b="1" dirty="0"/>
              <a:t>; </a:t>
            </a:r>
            <a:r>
              <a:rPr lang="cs-CZ" b="1" i="1" dirty="0" err="1"/>
              <a:t>Germanoslavica</a:t>
            </a:r>
            <a:r>
              <a:rPr lang="cs-CZ" dirty="0"/>
              <a:t>, Brno 1931; </a:t>
            </a:r>
            <a:r>
              <a:rPr lang="cs-CZ" b="1" i="1" dirty="0" err="1"/>
              <a:t>Lud</a:t>
            </a:r>
            <a:r>
              <a:rPr lang="cs-CZ" b="1" i="1" dirty="0"/>
              <a:t> </a:t>
            </a:r>
            <a:r>
              <a:rPr lang="cs-CZ" b="1" i="1" dirty="0" err="1"/>
              <a:t>Słowiański</a:t>
            </a:r>
            <a:r>
              <a:rPr lang="cs-CZ" dirty="0"/>
              <a:t>, Krakov 1929 aj.). </a:t>
            </a:r>
            <a:endParaRPr lang="cs-CZ" dirty="0" smtClean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r. 1929 se konal v Praze </a:t>
            </a:r>
            <a:r>
              <a:rPr lang="cs-CZ" b="1" dirty="0"/>
              <a:t>I. mezinárodní sjezd slovanských filologů</a:t>
            </a:r>
            <a:r>
              <a:rPr lang="cs-CZ" dirty="0"/>
              <a:t>, který byl přehlídkou dosažených výsledků jazykovědy, literární historie a bádání o ústní lidové slovesnosti Slovanů.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9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slavistiky – </a:t>
            </a:r>
            <a:r>
              <a:rPr lang="cs-CZ" dirty="0" smtClean="0"/>
              <a:t>3. </a:t>
            </a:r>
            <a:r>
              <a:rPr lang="cs-CZ" dirty="0"/>
              <a:t>období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/>
              <a:t>Po </a:t>
            </a:r>
            <a:r>
              <a:rPr lang="cs-CZ" b="1" smtClean="0"/>
              <a:t>druhé </a:t>
            </a:r>
            <a:r>
              <a:rPr lang="cs-CZ" b="1" dirty="0"/>
              <a:t>světové </a:t>
            </a:r>
            <a:r>
              <a:rPr lang="cs-CZ" b="1"/>
              <a:t>válce </a:t>
            </a:r>
            <a:r>
              <a:rPr lang="cs-CZ" smtClean="0"/>
              <a:t>vypukl nebývalý </a:t>
            </a:r>
            <a:r>
              <a:rPr lang="cs-CZ" b="1" dirty="0"/>
              <a:t>zájem o studium slovanských jazyků a kultur</a:t>
            </a:r>
            <a:r>
              <a:rPr lang="cs-CZ" dirty="0"/>
              <a:t>. Z politických důvodů se slavistika zaměřila především na ruštinu, ruskou a sovětskou literaturu a historii. Vedle toho se však studovaly i další </a:t>
            </a:r>
            <a:r>
              <a:rPr lang="cs-CZ"/>
              <a:t>slavistické </a:t>
            </a:r>
            <a:r>
              <a:rPr lang="cs-CZ" smtClean="0"/>
              <a:t>obory: </a:t>
            </a:r>
            <a:r>
              <a:rPr lang="cs-CZ" dirty="0"/>
              <a:t>bohemistika</a:t>
            </a:r>
            <a:r>
              <a:rPr lang="cs-CZ"/>
              <a:t>, </a:t>
            </a:r>
            <a:r>
              <a:rPr lang="cs-CZ" smtClean="0"/>
              <a:t>bulharistika</a:t>
            </a:r>
            <a:r>
              <a:rPr lang="cs-CZ" dirty="0"/>
              <a:t>, polonistika atd.</a:t>
            </a:r>
          </a:p>
          <a:p>
            <a:pPr algn="just"/>
            <a:r>
              <a:rPr lang="cs-CZ" dirty="0" smtClean="0"/>
              <a:t>Byly </a:t>
            </a:r>
            <a:r>
              <a:rPr lang="cs-CZ" dirty="0"/>
              <a:t>založeny </a:t>
            </a:r>
            <a:r>
              <a:rPr lang="cs-CZ" b="1" dirty="0"/>
              <a:t>nové slovanské ústavy a vznikla řada nových </a:t>
            </a:r>
            <a:r>
              <a:rPr lang="cs-CZ" b="1"/>
              <a:t>odborných </a:t>
            </a:r>
            <a:r>
              <a:rPr lang="cs-CZ" b="1" smtClean="0"/>
              <a:t>časopisů</a:t>
            </a:r>
            <a:r>
              <a:rPr lang="cs-CZ" smtClean="0"/>
              <a:t> </a:t>
            </a:r>
            <a:r>
              <a:rPr lang="cs-CZ" dirty="0"/>
              <a:t>(</a:t>
            </a:r>
            <a:r>
              <a:rPr lang="cs-CZ" b="1" i="1" dirty="0"/>
              <a:t>Slovo</a:t>
            </a:r>
            <a:r>
              <a:rPr lang="cs-CZ" dirty="0"/>
              <a:t>, Záhřeb 1952; </a:t>
            </a:r>
            <a:r>
              <a:rPr lang="cs-CZ" b="1" i="1" dirty="0" err="1"/>
              <a:t>Wiener</a:t>
            </a:r>
            <a:r>
              <a:rPr lang="cs-CZ" b="1" i="1" dirty="0"/>
              <a:t> </a:t>
            </a:r>
            <a:r>
              <a:rPr lang="cs-CZ" b="1" i="1" dirty="0" err="1"/>
              <a:t>slavistisches</a:t>
            </a:r>
            <a:r>
              <a:rPr lang="cs-CZ" b="1" i="1" dirty="0"/>
              <a:t> </a:t>
            </a:r>
            <a:r>
              <a:rPr lang="cs-CZ" b="1" i="1" dirty="0" err="1"/>
              <a:t>Jahrbuch</a:t>
            </a:r>
            <a:r>
              <a:rPr lang="cs-CZ" dirty="0"/>
              <a:t>, Vídeň 1950; </a:t>
            </a:r>
            <a:r>
              <a:rPr lang="cs-CZ" b="1" i="1" dirty="0"/>
              <a:t>Oxford </a:t>
            </a:r>
            <a:r>
              <a:rPr lang="cs-CZ" b="1" i="1" dirty="0" err="1"/>
              <a:t>slavonic</a:t>
            </a:r>
            <a:r>
              <a:rPr lang="cs-CZ" b="1" i="1" dirty="0"/>
              <a:t> </a:t>
            </a:r>
            <a:r>
              <a:rPr lang="cs-CZ" b="1" i="1" dirty="0" err="1"/>
              <a:t>papers</a:t>
            </a:r>
            <a:r>
              <a:rPr lang="cs-CZ" dirty="0"/>
              <a:t>, Londýn 1950; </a:t>
            </a:r>
            <a:r>
              <a:rPr lang="cs-CZ" b="1" i="1" dirty="0" err="1"/>
              <a:t>Kratkije</a:t>
            </a:r>
            <a:r>
              <a:rPr lang="cs-CZ" b="1" i="1" dirty="0"/>
              <a:t> </a:t>
            </a:r>
            <a:r>
              <a:rPr lang="cs-CZ" b="1" i="1" dirty="0" err="1"/>
              <a:t>soobščenija</a:t>
            </a:r>
            <a:r>
              <a:rPr lang="cs-CZ" b="1" i="1" dirty="0"/>
              <a:t> </a:t>
            </a:r>
            <a:r>
              <a:rPr lang="cs-CZ" b="1" i="1" err="1"/>
              <a:t>Instituta</a:t>
            </a:r>
            <a:r>
              <a:rPr lang="cs-CZ" b="1" i="1"/>
              <a:t> </a:t>
            </a:r>
            <a:r>
              <a:rPr lang="cs-CZ" b="1" i="1" smtClean="0"/>
              <a:t>slavjanověděnija</a:t>
            </a:r>
            <a:r>
              <a:rPr lang="cs-CZ" dirty="0"/>
              <a:t>, Moskva 1951; </a:t>
            </a:r>
            <a:r>
              <a:rPr lang="cs-CZ" b="1" i="1" dirty="0"/>
              <a:t>Studia z filologii </a:t>
            </a:r>
            <a:r>
              <a:rPr lang="cs-CZ" b="1" i="1" dirty="0" err="1"/>
              <a:t>polskiej</a:t>
            </a:r>
            <a:r>
              <a:rPr lang="cs-CZ" b="1" i="1" dirty="0"/>
              <a:t> i </a:t>
            </a:r>
            <a:r>
              <a:rPr lang="cs-CZ" b="1" i="1" dirty="0" err="1"/>
              <a:t>słowiańskiej</a:t>
            </a:r>
            <a:r>
              <a:rPr lang="cs-CZ" dirty="0"/>
              <a:t>, Varšava 1955 </a:t>
            </a:r>
            <a:r>
              <a:rPr lang="cs-CZ"/>
              <a:t>aj</a:t>
            </a:r>
            <a:r>
              <a:rPr lang="cs-CZ" smtClean="0"/>
              <a:t>.).</a:t>
            </a:r>
            <a:endParaRPr lang="cs-CZ" dirty="0"/>
          </a:p>
          <a:p>
            <a:pPr algn="just"/>
            <a:r>
              <a:rPr lang="cs-CZ" dirty="0"/>
              <a:t>Konalo se </a:t>
            </a:r>
            <a:r>
              <a:rPr lang="cs-CZ" b="1" dirty="0"/>
              <a:t>několik dalších slavistických kongresů</a:t>
            </a:r>
            <a:r>
              <a:rPr lang="cs-CZ" dirty="0"/>
              <a:t>. Ustavil se </a:t>
            </a:r>
            <a:r>
              <a:rPr lang="cs-CZ" b="1" dirty="0"/>
              <a:t>Mezinárodní komitét slavistů</a:t>
            </a:r>
            <a:r>
              <a:rPr lang="cs-CZ" dirty="0"/>
              <a:t>, který rozvíjel bohatou badatelskou činnost v rámci jednotlivých slavistických oborů, např. dějiny slavistiky, dějiny spisovných slovanských jazyků, slovanský jazykový atlas, slovanská fonetika a fonologie, mluvnická stavba současných slovanských jazyků atd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Ve </a:t>
            </a:r>
            <a:r>
              <a:rPr lang="cs-CZ" b="1" dirty="0"/>
              <a:t>20. století </a:t>
            </a:r>
            <a:r>
              <a:rPr lang="cs-CZ" dirty="0"/>
              <a:t>se </a:t>
            </a:r>
            <a:r>
              <a:rPr lang="cs-CZ"/>
              <a:t>slavistika </a:t>
            </a:r>
            <a:r>
              <a:rPr lang="cs-CZ" smtClean="0"/>
              <a:t>rozšířila</a:t>
            </a:r>
            <a:r>
              <a:rPr lang="cs-CZ"/>
              <a:t> </a:t>
            </a:r>
            <a:r>
              <a:rPr lang="cs-CZ" b="1" smtClean="0"/>
              <a:t>po celé </a:t>
            </a:r>
            <a:r>
              <a:rPr lang="cs-CZ" b="1" dirty="0"/>
              <a:t>Evropě </a:t>
            </a:r>
            <a:r>
              <a:rPr lang="cs-CZ" dirty="0"/>
              <a:t>a </a:t>
            </a:r>
            <a:r>
              <a:rPr lang="cs-CZ" b="1" dirty="0"/>
              <a:t>po druhé světové válce</a:t>
            </a:r>
            <a:r>
              <a:rPr lang="cs-CZ" dirty="0"/>
              <a:t> také v USA, Kanadě, Japonsku a Austrálii. Nikde už nebylo možno mluvit o nějakém oborově dominantním středisku těchto studií.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8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Počátky </a:t>
            </a:r>
            <a:r>
              <a:rPr lang="cs-CZ"/>
              <a:t>slavistiky </a:t>
            </a:r>
            <a:r>
              <a:rPr lang="cs-CZ" smtClean="0"/>
              <a:t>v českém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</a:t>
            </a:r>
            <a:r>
              <a:rPr lang="cs-CZ" b="1" dirty="0"/>
              <a:t> českém </a:t>
            </a:r>
            <a:r>
              <a:rPr lang="cs-CZ" b="1"/>
              <a:t>prostředí </a:t>
            </a:r>
            <a:r>
              <a:rPr lang="cs-CZ" smtClean="0"/>
              <a:t>došlo k</a:t>
            </a:r>
            <a:r>
              <a:rPr lang="cs-CZ" dirty="0"/>
              <a:t> rozvoji </a:t>
            </a:r>
            <a:r>
              <a:rPr lang="cs-CZ"/>
              <a:t>slavistiky </a:t>
            </a:r>
            <a:r>
              <a:rPr lang="cs-CZ" b="1" smtClean="0"/>
              <a:t>ve</a:t>
            </a:r>
            <a:r>
              <a:rPr lang="cs-CZ" b="1" dirty="0"/>
              <a:t> 2. polovině 18. století</a:t>
            </a:r>
            <a:r>
              <a:rPr lang="cs-CZ" dirty="0"/>
              <a:t>. Její vznik zde souvisel s </a:t>
            </a:r>
            <a:r>
              <a:rPr lang="cs-CZ" b="1" dirty="0"/>
              <a:t>procesem formování identity moderního českého národa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Jedním </a:t>
            </a:r>
            <a:r>
              <a:rPr lang="cs-CZ" dirty="0"/>
              <a:t>z kořenů byl </a:t>
            </a:r>
            <a:r>
              <a:rPr lang="cs-CZ" b="1" dirty="0"/>
              <a:t>tzv. barokní slavismus</a:t>
            </a:r>
            <a:r>
              <a:rPr lang="cs-CZ" dirty="0"/>
              <a:t>, jímž byla naznačena </a:t>
            </a:r>
            <a:r>
              <a:rPr lang="cs-CZ" b="1" dirty="0"/>
              <a:t>jazyková, náboženská a politická příbuznost Slovanů</a:t>
            </a:r>
            <a:r>
              <a:rPr lang="cs-CZ" dirty="0"/>
              <a:t>, hlavní roli sehrály myšlenky </a:t>
            </a:r>
            <a:r>
              <a:rPr lang="cs-CZ"/>
              <a:t>Bohuslava </a:t>
            </a:r>
            <a:r>
              <a:rPr lang="cs-CZ" smtClean="0"/>
              <a:t>BALBÍNA a </a:t>
            </a:r>
            <a:r>
              <a:rPr lang="cs-CZ"/>
              <a:t>Antonína </a:t>
            </a:r>
            <a:r>
              <a:rPr lang="cs-CZ" smtClean="0"/>
              <a:t>FRAZÍNA, </a:t>
            </a:r>
            <a:r>
              <a:rPr lang="cs-CZ" dirty="0"/>
              <a:t>které byly významné pro pozdější slovanskou filologii. </a:t>
            </a:r>
            <a:endParaRPr lang="cs-CZ" dirty="0" smtClean="0"/>
          </a:p>
          <a:p>
            <a:pPr algn="just"/>
            <a:r>
              <a:rPr lang="cs-CZ" dirty="0" smtClean="0"/>
              <a:t>První </a:t>
            </a:r>
            <a:r>
              <a:rPr lang="cs-CZ" dirty="0"/>
              <a:t>instituce, které se systematicky věnovaly slavistice, vznikly až ve 20. století. </a:t>
            </a:r>
          </a:p>
        </p:txBody>
      </p:sp>
    </p:spTree>
    <p:extLst>
      <p:ext uri="{BB962C8B-B14F-4D97-AF65-F5344CB8AC3E}">
        <p14:creationId xmlns:p14="http://schemas.microsoft.com/office/powerpoint/2010/main" val="20248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pojetí slavistiky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 současné době se </a:t>
            </a:r>
            <a:r>
              <a:rPr lang="cs-CZ" b="1" dirty="0"/>
              <a:t>slavistika</a:t>
            </a:r>
            <a:r>
              <a:rPr lang="cs-CZ" dirty="0"/>
              <a:t> pojímá jako </a:t>
            </a:r>
            <a:r>
              <a:rPr lang="cs-CZ" b="1" dirty="0"/>
              <a:t>KOMPLEX</a:t>
            </a:r>
            <a:r>
              <a:rPr lang="cs-CZ" dirty="0"/>
              <a:t> </a:t>
            </a:r>
            <a:r>
              <a:rPr lang="cs-CZ" b="1" dirty="0"/>
              <a:t>vědních oborů</a:t>
            </a:r>
            <a:r>
              <a:rPr lang="cs-CZ" dirty="0"/>
              <a:t>, nikoliv jako komplexní věda. Řadí se k ní </a:t>
            </a:r>
            <a:r>
              <a:rPr lang="cs-CZ" b="1" dirty="0"/>
              <a:t>slovanská jazykověda, literární věda, folkloristika, </a:t>
            </a:r>
            <a:r>
              <a:rPr lang="cs-CZ" b="1"/>
              <a:t>dějiny </a:t>
            </a:r>
            <a:r>
              <a:rPr lang="cs-CZ" b="1" smtClean="0"/>
              <a:t>umění a dějiny </a:t>
            </a:r>
            <a:r>
              <a:rPr lang="cs-CZ" b="1"/>
              <a:t>slovanských </a:t>
            </a:r>
            <a:r>
              <a:rPr lang="cs-CZ" b="1" smtClean="0"/>
              <a:t>národů a zemí vůbec</a:t>
            </a:r>
            <a:r>
              <a:rPr lang="cs-CZ" smtClean="0"/>
              <a:t>. </a:t>
            </a:r>
            <a:r>
              <a:rPr lang="cs-CZ" dirty="0"/>
              <a:t>V takto vymezeném rozsahu slavistiky se odrážejí tradiční vztahy slovanských národů, které umožňují studovat minulost i současnost Slovanů a studovat jejich úlohu a místo </a:t>
            </a:r>
            <a:r>
              <a:rPr lang="cs-CZ"/>
              <a:t>ve </a:t>
            </a:r>
            <a:r>
              <a:rPr lang="cs-CZ" smtClean="0"/>
              <a:t>světě.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2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200" dirty="0"/>
              <a:t>BARTEČEK, Ivo a Miloslav POSPÍCHAL. </a:t>
            </a:r>
            <a:r>
              <a:rPr lang="cs-CZ" sz="2200" i="1" dirty="0"/>
              <a:t>Josef Dobrovský a Morava</a:t>
            </a:r>
            <a:r>
              <a:rPr lang="cs-CZ" sz="2200" dirty="0"/>
              <a:t>. Vyd. 1. Olomouc: Univerzita Palackého, 2006, 69 s.</a:t>
            </a:r>
          </a:p>
          <a:p>
            <a:r>
              <a:rPr lang="cs-CZ" sz="2200" dirty="0"/>
              <a:t>BIČAN, Aleš. </a:t>
            </a:r>
            <a:r>
              <a:rPr lang="cs-CZ" sz="2200" i="1" dirty="0"/>
              <a:t>Josef Dobrovský </a:t>
            </a:r>
            <a:r>
              <a:rPr lang="sk-SK" sz="2200" dirty="0"/>
              <a:t>[online]. </a:t>
            </a:r>
            <a:r>
              <a:rPr lang="cs-CZ" sz="2200" dirty="0"/>
              <a:t>[cit. 2015-17-12]. </a:t>
            </a:r>
            <a:r>
              <a:rPr lang="sk-SK" sz="2200" dirty="0"/>
              <a:t>Dostupné na: &lt;http://old.ujc.avcr.cz/lingviste/dobrovsky-josef.html</a:t>
            </a:r>
            <a:r>
              <a:rPr lang="sk-SK" sz="2200" dirty="0" smtClean="0"/>
              <a:t>&gt;.</a:t>
            </a:r>
          </a:p>
          <a:p>
            <a:pPr lvl="0"/>
            <a:r>
              <a:rPr lang="cs-CZ" sz="2200" dirty="0"/>
              <a:t>ČERNÝ, Jiří. </a:t>
            </a:r>
            <a:r>
              <a:rPr lang="cs-CZ" sz="2200" i="1" dirty="0"/>
              <a:t>Malé dějiny lingvistiky</a:t>
            </a:r>
            <a:r>
              <a:rPr lang="cs-CZ" sz="2200" dirty="0"/>
              <a:t>. Vyd. 1. Praha: Portál, 2005, 239 </a:t>
            </a:r>
            <a:r>
              <a:rPr lang="cs-CZ" sz="2200"/>
              <a:t>s</a:t>
            </a:r>
            <a:r>
              <a:rPr lang="cs-CZ" sz="2200" smtClean="0"/>
              <a:t>.</a:t>
            </a:r>
            <a:endParaRPr lang="cs-CZ" sz="2200" dirty="0"/>
          </a:p>
          <a:p>
            <a:r>
              <a:rPr lang="cs-CZ" sz="2200" dirty="0"/>
              <a:t>KOVAČKA, Miloš. </a:t>
            </a:r>
            <a:r>
              <a:rPr lang="cs-CZ" sz="2200" i="1" dirty="0" err="1"/>
              <a:t>Personálna</a:t>
            </a:r>
            <a:r>
              <a:rPr lang="cs-CZ" sz="2200" i="1" dirty="0"/>
              <a:t> </a:t>
            </a:r>
            <a:r>
              <a:rPr lang="cs-CZ" sz="2200" i="1" dirty="0" err="1"/>
              <a:t>bibliografia</a:t>
            </a:r>
            <a:r>
              <a:rPr lang="cs-CZ" sz="2200" i="1" dirty="0"/>
              <a:t> Pavla Jozefa </a:t>
            </a:r>
            <a:r>
              <a:rPr lang="cs-CZ" sz="2200" i="1" dirty="0" err="1"/>
              <a:t>Šafárika</a:t>
            </a:r>
            <a:r>
              <a:rPr lang="cs-CZ" sz="2200" dirty="0"/>
              <a:t>. Martin: Slovenská </a:t>
            </a:r>
            <a:r>
              <a:rPr lang="cs-CZ" sz="2200" dirty="0" err="1"/>
              <a:t>národná</a:t>
            </a:r>
            <a:r>
              <a:rPr lang="cs-CZ" sz="2200" dirty="0"/>
              <a:t> </a:t>
            </a:r>
            <a:r>
              <a:rPr lang="cs-CZ" sz="2200" dirty="0" err="1"/>
              <a:t>knižnica</a:t>
            </a:r>
            <a:r>
              <a:rPr lang="cs-CZ" sz="2200" dirty="0"/>
              <a:t>, 2004, 642 s. </a:t>
            </a:r>
          </a:p>
          <a:p>
            <a:pPr lvl="0"/>
            <a:r>
              <a:rPr lang="cs-CZ" sz="2200" dirty="0"/>
              <a:t>KUDĚLKA, Milan</a:t>
            </a:r>
            <a:r>
              <a:rPr lang="cs-CZ" sz="2200" dirty="0" smtClean="0"/>
              <a:t>.</a:t>
            </a:r>
            <a:r>
              <a:rPr lang="cs-CZ" sz="2200" dirty="0"/>
              <a:t> </a:t>
            </a:r>
            <a:r>
              <a:rPr lang="cs-CZ" sz="2200" i="1" dirty="0"/>
              <a:t>O pojetí slavistiky: vývoj představ o jejím předmětu a podstatě</a:t>
            </a:r>
            <a:r>
              <a:rPr lang="cs-CZ" sz="2200" dirty="0"/>
              <a:t>. 1. vyd. Praha: Academia, 1984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KUDĚLKA, Milan. </a:t>
            </a:r>
            <a:r>
              <a:rPr lang="cs-CZ" sz="2200" i="1" dirty="0"/>
              <a:t>Česká slavistika od počátku 60. let 19. století do roku 1918</a:t>
            </a:r>
            <a:r>
              <a:rPr lang="cs-CZ" sz="2200" dirty="0"/>
              <a:t>. Praha: Historický ústav, 1997, 477 s. </a:t>
            </a:r>
          </a:p>
          <a:p>
            <a:r>
              <a:rPr lang="cs-CZ" sz="2200" dirty="0"/>
              <a:t>KUDĚLKA, Milan, Zdeněk ŠIMEČEK a Radoslav VEČERKA. </a:t>
            </a:r>
            <a:r>
              <a:rPr lang="cs-CZ" sz="2200" i="1" dirty="0"/>
              <a:t>Česká slavistika v prvním období svého vývoje do počátku 60. let 19. století</a:t>
            </a:r>
            <a:r>
              <a:rPr lang="cs-CZ" sz="2200" dirty="0"/>
              <a:t>. </a:t>
            </a:r>
            <a:r>
              <a:rPr lang="sk-SK" sz="2200" dirty="0" err="1"/>
              <a:t>Vyd</a:t>
            </a:r>
            <a:r>
              <a:rPr lang="cs-CZ" sz="2200" dirty="0"/>
              <a:t>. 1. Praha: Historický ústav</a:t>
            </a:r>
            <a:r>
              <a:rPr lang="cs-CZ" sz="2200"/>
              <a:t>, </a:t>
            </a:r>
            <a:r>
              <a:rPr lang="cs-CZ" sz="2200" smtClean="0"/>
              <a:t>1995.</a:t>
            </a:r>
            <a:endParaRPr lang="cs-CZ" sz="2200" dirty="0"/>
          </a:p>
          <a:p>
            <a:r>
              <a:rPr lang="cs-CZ" sz="2200" dirty="0" smtClean="0"/>
              <a:t>MACHALA</a:t>
            </a:r>
            <a:r>
              <a:rPr lang="cs-CZ" sz="2200" dirty="0"/>
              <a:t>, Lubomír. </a:t>
            </a:r>
            <a:r>
              <a:rPr lang="cs-CZ" sz="2200" i="1" dirty="0"/>
              <a:t>Panorama české literatury: Literární dějiny od počátků do současnosti</a:t>
            </a:r>
            <a:r>
              <a:rPr lang="cs-CZ" sz="2200" dirty="0"/>
              <a:t>. </a:t>
            </a:r>
            <a:r>
              <a:rPr lang="cs-CZ" sz="2200"/>
              <a:t>1</a:t>
            </a:r>
            <a:r>
              <a:rPr lang="cs-CZ" sz="2200" smtClean="0"/>
              <a:t>. vyd</a:t>
            </a:r>
            <a:r>
              <a:rPr lang="cs-CZ" sz="2200" dirty="0"/>
              <a:t>. Olomouc: </a:t>
            </a:r>
            <a:r>
              <a:rPr lang="cs-CZ" sz="2200" dirty="0" err="1"/>
              <a:t>Rubico</a:t>
            </a:r>
            <a:r>
              <a:rPr lang="cs-CZ" sz="2200" dirty="0"/>
              <a:t>, 1994.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sz="2500" dirty="0"/>
              <a:t>PETR, Jan. </a:t>
            </a:r>
            <a:r>
              <a:rPr lang="cs-CZ" sz="2500" i="1" dirty="0"/>
              <a:t>Základy slavistiky. </a:t>
            </a:r>
            <a:r>
              <a:rPr lang="cs-CZ" sz="2500" dirty="0"/>
              <a:t>Praha: Státní </a:t>
            </a:r>
            <a:r>
              <a:rPr lang="cs-CZ" sz="2500"/>
              <a:t>pedagogické </a:t>
            </a:r>
            <a:r>
              <a:rPr lang="cs-CZ" sz="2500" smtClean="0"/>
              <a:t>nakladatelství, </a:t>
            </a:r>
            <a:r>
              <a:rPr lang="cs-CZ" sz="2500" dirty="0"/>
              <a:t>1984</a:t>
            </a:r>
            <a:r>
              <a:rPr lang="cs-CZ" sz="2500"/>
              <a:t>. </a:t>
            </a:r>
            <a:endParaRPr lang="cs-CZ" sz="2500" dirty="0" smtClean="0"/>
          </a:p>
          <a:p>
            <a:r>
              <a:rPr lang="cs-CZ" sz="2500" dirty="0"/>
              <a:t>PLESKALOVÁ, J. </a:t>
            </a:r>
            <a:r>
              <a:rPr lang="cs-CZ" sz="2500"/>
              <a:t>a </a:t>
            </a:r>
            <a:r>
              <a:rPr lang="cs-CZ" sz="2500" smtClean="0"/>
              <a:t>kol., </a:t>
            </a:r>
            <a:r>
              <a:rPr lang="cs-CZ" sz="2500" i="1" dirty="0"/>
              <a:t>Kapitoly z dějin české jazykovědné bohemistiky</a:t>
            </a:r>
            <a:r>
              <a:rPr lang="cs-CZ" sz="2500" dirty="0"/>
              <a:t>. Praha: Academia</a:t>
            </a:r>
            <a:r>
              <a:rPr lang="cs-CZ" sz="2500"/>
              <a:t>, </a:t>
            </a:r>
            <a:r>
              <a:rPr lang="cs-CZ" sz="2500" smtClean="0"/>
              <a:t>2007</a:t>
            </a:r>
            <a:r>
              <a:rPr lang="cs-CZ" sz="2500"/>
              <a:t>.</a:t>
            </a:r>
            <a:r>
              <a:rPr lang="cs-CZ" sz="2500" smtClean="0"/>
              <a:t> </a:t>
            </a:r>
            <a:endParaRPr lang="cs-CZ" sz="2500" dirty="0" smtClean="0"/>
          </a:p>
          <a:p>
            <a:r>
              <a:rPr lang="cs-CZ" sz="2500" dirty="0"/>
              <a:t>POSPÍŠIL, Ivo. </a:t>
            </a:r>
            <a:r>
              <a:rPr lang="cs-CZ" sz="2500" i="1" dirty="0"/>
              <a:t>Areál a filologická studia</a:t>
            </a:r>
            <a:r>
              <a:rPr lang="cs-CZ" sz="2500" dirty="0"/>
              <a:t>. Brno: Masarykova univerzita, 2013.</a:t>
            </a:r>
          </a:p>
          <a:p>
            <a:pPr lvl="0"/>
            <a:r>
              <a:rPr lang="cs-CZ" sz="2500" smtClean="0"/>
              <a:t>POSPÍŠIL, Ivo. </a:t>
            </a:r>
            <a:r>
              <a:rPr lang="cs-CZ" sz="2500" i="1" smtClean="0"/>
              <a:t>Areálová slavistika a dnešní svět: monografie z filologicko-areálových studií. </a:t>
            </a:r>
            <a:r>
              <a:rPr lang="cs-CZ" sz="2500" smtClean="0"/>
              <a:t>Brno</a:t>
            </a:r>
            <a:r>
              <a:rPr lang="cs-CZ" sz="2500" dirty="0"/>
              <a:t>: Tribun EU, 2010, </a:t>
            </a:r>
            <a:r>
              <a:rPr lang="cs-CZ" sz="2500"/>
              <a:t>454 </a:t>
            </a:r>
            <a:r>
              <a:rPr lang="cs-CZ" sz="2500" smtClean="0"/>
              <a:t>s.</a:t>
            </a:r>
            <a:endParaRPr lang="cs-CZ" sz="2500" dirty="0"/>
          </a:p>
          <a:p>
            <a:pPr lvl="0"/>
            <a:r>
              <a:rPr lang="cs-CZ" sz="2500" dirty="0"/>
              <a:t>VEČERKA, Radoslav. </a:t>
            </a:r>
            <a:r>
              <a:rPr lang="cs-CZ" sz="2500" i="1" dirty="0"/>
              <a:t>Jazyky v komparaci</a:t>
            </a:r>
            <a:r>
              <a:rPr lang="cs-CZ" sz="2500" i="1"/>
              <a:t>. </a:t>
            </a:r>
            <a:r>
              <a:rPr lang="cs-CZ" sz="2500" smtClean="0"/>
              <a:t>Praha: Nakladatelství </a:t>
            </a:r>
            <a:r>
              <a:rPr lang="cs-CZ" sz="2500"/>
              <a:t>Lidové </a:t>
            </a:r>
            <a:r>
              <a:rPr lang="cs-CZ" sz="2500" smtClean="0"/>
              <a:t>noviny, </a:t>
            </a:r>
            <a:r>
              <a:rPr lang="cs-CZ" sz="2500"/>
              <a:t>2008</a:t>
            </a:r>
            <a:r>
              <a:rPr lang="cs-CZ" sz="2500" smtClean="0"/>
              <a:t>.</a:t>
            </a:r>
            <a:endParaRPr lang="cs-CZ" sz="2500" dirty="0"/>
          </a:p>
          <a:p>
            <a:pPr lvl="0"/>
            <a:r>
              <a:rPr lang="cs-CZ" sz="2500" dirty="0" smtClean="0"/>
              <a:t>VEČERKA</a:t>
            </a:r>
            <a:r>
              <a:rPr lang="cs-CZ" sz="2500" dirty="0"/>
              <a:t>, Radoslav. </a:t>
            </a:r>
            <a:r>
              <a:rPr lang="cs-CZ" sz="2500" i="1" dirty="0"/>
              <a:t>Vývoj slovanské jazykovědy v českých zemích</a:t>
            </a:r>
            <a:r>
              <a:rPr lang="cs-CZ" sz="2500" i="1"/>
              <a:t>.</a:t>
            </a:r>
            <a:r>
              <a:rPr lang="cs-CZ" sz="2500"/>
              <a:t> </a:t>
            </a:r>
            <a:r>
              <a:rPr lang="cs-CZ" sz="2500" smtClean="0"/>
              <a:t>1.vyd. Brno: Masarykova univerzita, 2006.</a:t>
            </a:r>
            <a:endParaRPr lang="cs-CZ" sz="2500" dirty="0" smtClean="0"/>
          </a:p>
          <a:p>
            <a:r>
              <a:rPr lang="cs-CZ" sz="2500" dirty="0"/>
              <a:t>VEČERKA, Radoslav. </a:t>
            </a:r>
            <a:r>
              <a:rPr lang="cs-CZ" sz="2500" dirty="0" err="1"/>
              <a:t>Biografickobibliografické</a:t>
            </a:r>
            <a:r>
              <a:rPr lang="cs-CZ" sz="2500" dirty="0"/>
              <a:t> medailonky českých lingvistů: bohemistů a slavistů</a:t>
            </a:r>
            <a:r>
              <a:rPr lang="cs-CZ" sz="2500" i="1" dirty="0"/>
              <a:t>. </a:t>
            </a:r>
            <a:r>
              <a:rPr lang="cs-CZ" sz="2500" i="1" dirty="0" err="1"/>
              <a:t>Linguistica</a:t>
            </a:r>
            <a:r>
              <a:rPr lang="cs-CZ" sz="2500" i="1" dirty="0"/>
              <a:t> online</a:t>
            </a:r>
            <a:r>
              <a:rPr lang="cs-CZ" sz="2500" dirty="0"/>
              <a:t> [online] 25. srpna 2008 [cit. 16. prosince 2015]. Dostupné z: http://www.phil.muni.cz/linguistica/art/vecerka/vec-medailonky2.pdf </a:t>
            </a:r>
            <a:endParaRPr lang="cs-CZ" sz="2500" dirty="0" smtClean="0"/>
          </a:p>
          <a:p>
            <a:r>
              <a:rPr lang="cs-CZ" sz="2500" dirty="0"/>
              <a:t>VLČEK, Radomír. Jsou dějiny slavistiky nosnou tradicí české </a:t>
            </a:r>
            <a:r>
              <a:rPr lang="cs-CZ" sz="2500"/>
              <a:t>slavistiky</a:t>
            </a:r>
            <a:r>
              <a:rPr lang="cs-CZ" sz="2500" smtClean="0"/>
              <a:t>? </a:t>
            </a:r>
            <a:r>
              <a:rPr lang="cs-CZ" sz="2500" dirty="0"/>
              <a:t>In </a:t>
            </a:r>
            <a:r>
              <a:rPr lang="cs-CZ" sz="2500" i="1" dirty="0"/>
              <a:t>Nosné tradice české slavistiky</a:t>
            </a:r>
            <a:r>
              <a:rPr lang="cs-CZ" sz="2500" dirty="0"/>
              <a:t>. Vyd. 1. Brno: Masarykova univerzita, 2012, s</a:t>
            </a:r>
            <a:r>
              <a:rPr lang="cs-CZ" sz="2500"/>
              <a:t>. </a:t>
            </a:r>
            <a:r>
              <a:rPr lang="cs-CZ" sz="2500" smtClean="0"/>
              <a:t>17-26.</a:t>
            </a:r>
            <a:endParaRPr lang="cs-CZ" sz="2500" dirty="0"/>
          </a:p>
          <a:p>
            <a:pPr lvl="0"/>
            <a:r>
              <a:rPr lang="cs-CZ" sz="2500" dirty="0" smtClean="0"/>
              <a:t>ZELENKA</a:t>
            </a:r>
            <a:r>
              <a:rPr lang="cs-CZ" sz="2500"/>
              <a:t>, </a:t>
            </a:r>
            <a:r>
              <a:rPr lang="cs-CZ" sz="2500" smtClean="0"/>
              <a:t>Miloš. </a:t>
            </a:r>
            <a:r>
              <a:rPr lang="cs-CZ" sz="2500" i="1" smtClean="0"/>
              <a:t>Literární věda a slavistika: monografie z </a:t>
            </a:r>
            <a:r>
              <a:rPr lang="cs-CZ" sz="2500" i="1"/>
              <a:t>filologicko-areálových </a:t>
            </a:r>
            <a:r>
              <a:rPr lang="cs-CZ" sz="2500" i="1" smtClean="0"/>
              <a:t>studií</a:t>
            </a:r>
            <a:r>
              <a:rPr lang="cs-CZ" sz="2500" smtClean="0"/>
              <a:t>. Praha</a:t>
            </a:r>
            <a:r>
              <a:rPr lang="cs-CZ" sz="2500" dirty="0"/>
              <a:t>: Academia, 2002, </a:t>
            </a:r>
            <a:r>
              <a:rPr lang="cs-CZ" sz="2500"/>
              <a:t>259 </a:t>
            </a:r>
            <a:r>
              <a:rPr lang="cs-CZ" sz="2500" smtClean="0"/>
              <a:t>s.</a:t>
            </a:r>
            <a:endParaRPr lang="cs-CZ" sz="2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6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 smtClean="0"/>
              <a:t>ŽILÍKOVÁ</a:t>
            </a:r>
            <a:r>
              <a:rPr lang="sk-SK" sz="1600" dirty="0"/>
              <a:t>, Tatiana. Panslavizmus a austroslavizmus: dve koncepcie riešenia postavenia Slovanov v Európe a v habsburskej monarchii. In </a:t>
            </a:r>
            <a:r>
              <a:rPr lang="sk-SK" sz="1600" i="1" dirty="0"/>
              <a:t>Historické štúdie k jubileu Romana </a:t>
            </a:r>
            <a:r>
              <a:rPr lang="sk-SK" sz="1600" i="1" dirty="0" err="1"/>
              <a:t>Holeca</a:t>
            </a:r>
            <a:r>
              <a:rPr lang="sk-SK" sz="1600" i="1" dirty="0"/>
              <a:t>. </a:t>
            </a:r>
            <a:r>
              <a:rPr lang="sk-SK" sz="1600" i="1" dirty="0" err="1"/>
              <a:t>Historia</a:t>
            </a:r>
            <a:r>
              <a:rPr lang="sk-SK" sz="1600" i="1" dirty="0"/>
              <a:t> </a:t>
            </a:r>
            <a:r>
              <a:rPr lang="sk-SK" sz="1600" i="1" dirty="0" err="1"/>
              <a:t>nova</a:t>
            </a:r>
            <a:r>
              <a:rPr lang="sk-SK" sz="1600" i="1" dirty="0"/>
              <a:t> </a:t>
            </a:r>
            <a:r>
              <a:rPr lang="sk-SK" sz="1600" dirty="0"/>
              <a:t>[online], 2010, roč. </a:t>
            </a:r>
            <a:r>
              <a:rPr lang="sk-SK" sz="1600"/>
              <a:t>1</a:t>
            </a:r>
            <a:r>
              <a:rPr lang="sk-SK" sz="1600" smtClean="0"/>
              <a:t>, č</a:t>
            </a:r>
            <a:r>
              <a:rPr lang="sk-SK" sz="1600" dirty="0"/>
              <a:t>. 1, Bratislava: Stimul, 2010, s. 51-64. Dostupné na</a:t>
            </a:r>
            <a:r>
              <a:rPr lang="sk-SK" sz="1600"/>
              <a:t>: </a:t>
            </a:r>
            <a:r>
              <a:rPr lang="sk-SK" sz="1600" smtClean="0"/>
              <a:t>&lt;</a:t>
            </a:r>
            <a:r>
              <a:rPr lang="sk-SK" sz="1600" u="sng" smtClean="0">
                <a:hlinkClick r:id="rId2"/>
              </a:rPr>
              <a:t>https</a:t>
            </a:r>
            <a:r>
              <a:rPr lang="sk-SK" sz="1600" u="sng" dirty="0">
                <a:hlinkClick r:id="rId2"/>
              </a:rPr>
              <a:t>://</a:t>
            </a:r>
            <a:r>
              <a:rPr lang="sk-SK" sz="1600" u="sng">
                <a:hlinkClick r:id="rId2"/>
              </a:rPr>
              <a:t>fphil.uniba.sk/fileadmin/fif/katedry_pracoviska/ksd/h/HinoI-2010-1f.pdf</a:t>
            </a:r>
            <a:r>
              <a:rPr lang="sk-SK" sz="1600" smtClean="0"/>
              <a:t>&gt;.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432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pozornost!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zájmu o slavistiku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dirty="0" smtClean="0"/>
              <a:t>slavistka</a:t>
            </a:r>
            <a:r>
              <a:rPr lang="cs-CZ" dirty="0" smtClean="0"/>
              <a:t> </a:t>
            </a:r>
            <a:r>
              <a:rPr lang="cs-CZ" dirty="0"/>
              <a:t>jako </a:t>
            </a:r>
            <a:r>
              <a:rPr lang="cs-CZ" dirty="0" smtClean="0"/>
              <a:t>samostatný vědní </a:t>
            </a:r>
            <a:r>
              <a:rPr lang="cs-CZ" dirty="0"/>
              <a:t>obor </a:t>
            </a:r>
            <a:endParaRPr lang="cs-CZ" dirty="0" smtClean="0"/>
          </a:p>
          <a:p>
            <a:pPr algn="just"/>
            <a:r>
              <a:rPr lang="cs-CZ" dirty="0" smtClean="0"/>
              <a:t>zájem </a:t>
            </a:r>
            <a:r>
              <a:rPr lang="cs-CZ" dirty="0"/>
              <a:t>o národy hovořící slovanskými jazyky </a:t>
            </a:r>
            <a:r>
              <a:rPr lang="cs-CZ" dirty="0" smtClean="0"/>
              <a:t>– </a:t>
            </a:r>
            <a:r>
              <a:rPr lang="cs-CZ" b="1" dirty="0" smtClean="0"/>
              <a:t>od </a:t>
            </a:r>
            <a:r>
              <a:rPr lang="cs-CZ" b="1" dirty="0"/>
              <a:t>posledních desetiletí 18. </a:t>
            </a:r>
            <a:r>
              <a:rPr lang="cs-CZ" b="1" dirty="0" smtClean="0"/>
              <a:t>století</a:t>
            </a:r>
          </a:p>
          <a:p>
            <a:pPr algn="just"/>
            <a:r>
              <a:rPr lang="cs-CZ" dirty="0" smtClean="0"/>
              <a:t>Děje </a:t>
            </a:r>
            <a:r>
              <a:rPr lang="cs-CZ" dirty="0"/>
              <a:t>se tak v rámci </a:t>
            </a:r>
            <a:r>
              <a:rPr lang="cs-CZ" b="1" dirty="0"/>
              <a:t>konstituování novodobých slovanských národů a států </a:t>
            </a:r>
            <a:r>
              <a:rPr lang="cs-CZ" dirty="0"/>
              <a:t>v jejich ustálené podobě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 smtClean="0"/>
              <a:t>Podporuje se myšlenka </a:t>
            </a:r>
            <a:r>
              <a:rPr lang="cs-CZ" b="1" dirty="0"/>
              <a:t>o etnické, jazykové a kulturní blízkosti, která sahá několik století před národní obrození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Byla </a:t>
            </a:r>
            <a:r>
              <a:rPr lang="cs-CZ" dirty="0"/>
              <a:t>stále </a:t>
            </a:r>
            <a:r>
              <a:rPr lang="cs-CZ" b="1" dirty="0"/>
              <a:t>podporována přímými styky slovanského obyvatelstva</a:t>
            </a:r>
            <a:r>
              <a:rPr lang="cs-CZ" dirty="0"/>
              <a:t>, zprávami o nepřemožitelnosti ruské armády a vírou v osvobození Slovanů z cizí nadvlády. Jedná se o </a:t>
            </a:r>
            <a:r>
              <a:rPr lang="cs-CZ" dirty="0" smtClean="0"/>
              <a:t>společenský </a:t>
            </a:r>
            <a:r>
              <a:rPr lang="cs-CZ" dirty="0"/>
              <a:t>proces, jenž v jednotlivých státech </a:t>
            </a:r>
            <a:r>
              <a:rPr lang="cs-CZ" b="1" dirty="0"/>
              <a:t>neprobíhá synchronně</a:t>
            </a:r>
            <a:r>
              <a:rPr lang="cs-CZ" dirty="0"/>
              <a:t>. </a:t>
            </a:r>
          </a:p>
          <a:p>
            <a:pPr algn="just"/>
            <a:r>
              <a:rPr lang="cs-CZ" dirty="0" smtClean="0"/>
              <a:t>Již </a:t>
            </a:r>
            <a:r>
              <a:rPr lang="cs-CZ" b="1" dirty="0"/>
              <a:t>od 50. let 19. století </a:t>
            </a:r>
            <a:r>
              <a:rPr lang="cs-CZ" dirty="0"/>
              <a:t>se dostává do popředí stále výrazněji snaha upustit od širokého pojetí slavistiky. Odborníci se</a:t>
            </a:r>
            <a:r>
              <a:rPr lang="cs-CZ" b="1" dirty="0"/>
              <a:t> specializují na výzkum jazyků, literatury a ústní lidové slovesnosti</a:t>
            </a:r>
            <a:r>
              <a:rPr lang="cs-CZ" dirty="0"/>
              <a:t>, a to především v otázce mateřského jazyka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6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a osvícenský vliv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2986" y="1473200"/>
            <a:ext cx="10157354" cy="4470400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Na </a:t>
            </a:r>
            <a:r>
              <a:rPr lang="cs-CZ" sz="1600" dirty="0"/>
              <a:t>pojetí začínající slavistiky mělo zásadní </a:t>
            </a:r>
            <a:r>
              <a:rPr lang="cs-CZ" sz="1600" b="1"/>
              <a:t>vliv </a:t>
            </a:r>
            <a:r>
              <a:rPr lang="cs-CZ" sz="1600" b="1" smtClean="0"/>
              <a:t>osvícenské </a:t>
            </a:r>
            <a:r>
              <a:rPr lang="cs-CZ" sz="1600" b="1" dirty="0"/>
              <a:t>myšlení </a:t>
            </a:r>
            <a:r>
              <a:rPr lang="cs-CZ" sz="1600" dirty="0"/>
              <a:t>a důraz, který osvícenci kladli na vědu. </a:t>
            </a:r>
            <a:endParaRPr lang="cs-CZ" sz="1600" dirty="0" smtClean="0"/>
          </a:p>
          <a:p>
            <a:pPr algn="just"/>
            <a:r>
              <a:rPr lang="cs-CZ" sz="1600" dirty="0" smtClean="0"/>
              <a:t>První </a:t>
            </a:r>
            <a:r>
              <a:rPr lang="cs-CZ" sz="1600" dirty="0"/>
              <a:t>slavistické podněty přišly </a:t>
            </a:r>
            <a:r>
              <a:rPr lang="cs-CZ" sz="1600" b="1" dirty="0"/>
              <a:t>od německých učenců orientovaných na Rusko</a:t>
            </a:r>
            <a:r>
              <a:rPr lang="cs-CZ" sz="1600" dirty="0"/>
              <a:t>, které po reformách Petra I. a Kateřiny II. získalo na </a:t>
            </a:r>
            <a:r>
              <a:rPr lang="cs-CZ" sz="1600"/>
              <a:t>významu</a:t>
            </a:r>
            <a:r>
              <a:rPr lang="cs-CZ" sz="1600" smtClean="0"/>
              <a:t>. </a:t>
            </a:r>
            <a:r>
              <a:rPr lang="cs-CZ" sz="1600" dirty="0"/>
              <a:t>Badatelé nejen z Německa, ale i jiných evropských </a:t>
            </a:r>
            <a:r>
              <a:rPr lang="cs-CZ" sz="1600" dirty="0" smtClean="0"/>
              <a:t>zemí </a:t>
            </a:r>
            <a:r>
              <a:rPr lang="cs-CZ" sz="1600" dirty="0"/>
              <a:t>vnímali Rusko jako zemi ohromných možností s velkým potenciálem uskutečnit představy o osvícenském státu. </a:t>
            </a:r>
            <a:endParaRPr lang="cs-CZ" sz="1600" dirty="0" smtClean="0"/>
          </a:p>
          <a:p>
            <a:pPr algn="just"/>
            <a:r>
              <a:rPr lang="cs-CZ" sz="1600" dirty="0" smtClean="0"/>
              <a:t>Větší </a:t>
            </a:r>
            <a:r>
              <a:rPr lang="cs-CZ" sz="1600" dirty="0"/>
              <a:t>zájem o Rusko také podnítil </a:t>
            </a:r>
            <a:r>
              <a:rPr lang="cs-CZ" sz="1600" b="1" dirty="0"/>
              <a:t>vznik Petrohradské akademie věd roku 1725</a:t>
            </a:r>
            <a:r>
              <a:rPr lang="cs-CZ" sz="1600" dirty="0"/>
              <a:t>, kde se soustředila práce německých vědců na realizaci přeměny Ruska v moderní stát. Zájem o Slovany byl svázán i se zkoumáním vlastní německé historie. Pro počátky vědeckého období slavistiky můžeme považovat za typické názory </a:t>
            </a:r>
            <a:r>
              <a:rPr lang="cs-CZ" sz="1600" b="1" dirty="0"/>
              <a:t>Augusta Ludwiga </a:t>
            </a:r>
            <a:r>
              <a:rPr lang="cs-CZ" sz="1600" b="1"/>
              <a:t>von </a:t>
            </a:r>
            <a:r>
              <a:rPr lang="cs-CZ" sz="1600" b="1" smtClean="0"/>
              <a:t>SCHLÖZERA </a:t>
            </a:r>
            <a:r>
              <a:rPr lang="cs-CZ" sz="1600" smtClean="0"/>
              <a:t>a </a:t>
            </a:r>
            <a:r>
              <a:rPr lang="cs-CZ" sz="1600" b="1" dirty="0"/>
              <a:t>Karla </a:t>
            </a:r>
            <a:r>
              <a:rPr lang="cs-CZ" sz="1600" b="1" err="1"/>
              <a:t>Gottloba</a:t>
            </a:r>
            <a:r>
              <a:rPr lang="cs-CZ" sz="1600" b="1"/>
              <a:t> </a:t>
            </a:r>
            <a:r>
              <a:rPr lang="cs-CZ" sz="1600" b="1" smtClean="0"/>
              <a:t>ANTONA</a:t>
            </a:r>
            <a:r>
              <a:rPr lang="cs-CZ" sz="1600" smtClean="0"/>
              <a:t>.</a:t>
            </a:r>
            <a:endParaRPr lang="cs-CZ" sz="1600" dirty="0"/>
          </a:p>
          <a:p>
            <a:pPr algn="just"/>
            <a:r>
              <a:rPr lang="cs-CZ" sz="1600" dirty="0" err="1"/>
              <a:t>Schlözer</a:t>
            </a:r>
            <a:r>
              <a:rPr lang="cs-CZ" sz="1600" dirty="0"/>
              <a:t> svým </a:t>
            </a:r>
            <a:r>
              <a:rPr lang="cs-CZ" sz="1600" dirty="0" smtClean="0"/>
              <a:t>dílem </a:t>
            </a:r>
            <a:r>
              <a:rPr lang="cs-CZ" sz="1600" i="1" dirty="0" err="1"/>
              <a:t>Allgemeine</a:t>
            </a:r>
            <a:r>
              <a:rPr lang="cs-CZ" sz="1600" i="1" dirty="0"/>
              <a:t> </a:t>
            </a:r>
            <a:r>
              <a:rPr lang="cs-CZ" sz="1600" i="1" dirty="0" err="1"/>
              <a:t>nordische</a:t>
            </a:r>
            <a:r>
              <a:rPr lang="cs-CZ" sz="1600" i="1" dirty="0"/>
              <a:t> </a:t>
            </a:r>
            <a:r>
              <a:rPr lang="cs-CZ" sz="1600" i="1" dirty="0" err="1"/>
              <a:t>geschichte</a:t>
            </a:r>
            <a:r>
              <a:rPr lang="cs-CZ" sz="1600" dirty="0"/>
              <a:t> (1771) vytvořil </a:t>
            </a:r>
            <a:r>
              <a:rPr lang="cs-CZ" sz="1600" b="1" dirty="0"/>
              <a:t>první vědecký úvod do dějin slovanských národů</a:t>
            </a:r>
            <a:r>
              <a:rPr lang="cs-CZ" sz="1600" dirty="0"/>
              <a:t>. Byl toho názoru, že všechny národy i jejich jazyky jsou si rovny a mají být zkoumány nezaujatě. 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13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О</a:t>
            </a:r>
            <a:r>
              <a:rPr lang="cs-CZ" b="1" dirty="0" err="1" smtClean="0"/>
              <a:t>svícenský</a:t>
            </a:r>
            <a:r>
              <a:rPr lang="cs-CZ" b="1" dirty="0" smtClean="0"/>
              <a:t> </a:t>
            </a:r>
            <a:r>
              <a:rPr lang="cs-CZ" b="1" dirty="0"/>
              <a:t>vliv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V dalším spisu </a:t>
            </a:r>
            <a:r>
              <a:rPr lang="cs-CZ" i="1" dirty="0" err="1"/>
              <a:t>Russische</a:t>
            </a:r>
            <a:r>
              <a:rPr lang="cs-CZ" i="1" dirty="0"/>
              <a:t> </a:t>
            </a:r>
            <a:r>
              <a:rPr lang="cs-CZ" i="1" dirty="0" err="1"/>
              <a:t>Sprachlehre</a:t>
            </a:r>
            <a:r>
              <a:rPr lang="cs-CZ" dirty="0"/>
              <a:t> tvrdí, že slovanské jazyky patří k hlavním evropským jazykům, poprvé zde vytyčil i pojetí </a:t>
            </a:r>
            <a:r>
              <a:rPr lang="cs-CZ" b="1" dirty="0"/>
              <a:t>slavistiky jako vědy zkoumající národy, které hovoří slovanskými jazyky</a:t>
            </a:r>
            <a:r>
              <a:rPr lang="cs-CZ" dirty="0"/>
              <a:t>. Toto pojetí znamenalo velký přínos, jelikož do té doby byly vymezujícím </a:t>
            </a:r>
            <a:r>
              <a:rPr lang="cs-CZ"/>
              <a:t>faktorem </a:t>
            </a:r>
            <a:r>
              <a:rPr lang="cs-CZ" smtClean="0"/>
              <a:t>národa </a:t>
            </a:r>
            <a:r>
              <a:rPr lang="cs-CZ" dirty="0"/>
              <a:t>hranice </a:t>
            </a:r>
            <a:r>
              <a:rPr lang="cs-CZ"/>
              <a:t>jeho </a:t>
            </a:r>
            <a:r>
              <a:rPr lang="cs-CZ" smtClean="0"/>
              <a:t>státu.</a:t>
            </a:r>
            <a:endParaRPr lang="cs-CZ" dirty="0" smtClean="0"/>
          </a:p>
          <a:p>
            <a:pPr algn="just"/>
            <a:r>
              <a:rPr lang="cs-CZ" dirty="0" err="1" smtClean="0"/>
              <a:t>Schlözer</a:t>
            </a:r>
            <a:r>
              <a:rPr lang="cs-CZ" dirty="0" smtClean="0"/>
              <a:t> </a:t>
            </a:r>
            <a:r>
              <a:rPr lang="cs-CZ" dirty="0"/>
              <a:t>zároveň </a:t>
            </a:r>
            <a:r>
              <a:rPr lang="cs-CZ" b="1" dirty="0"/>
              <a:t>využil jazyk jako historický pramen</a:t>
            </a:r>
            <a:r>
              <a:rPr lang="cs-CZ" dirty="0"/>
              <a:t>. Znalost slovanských jazyků považoval za podmínku pro hlubší studium dějin Slovanů a východní Evropy. Odsud se pak posunul k </a:t>
            </a:r>
            <a:r>
              <a:rPr lang="cs-CZ" b="1" dirty="0"/>
              <a:t>srovnávacímu studiu slovanských jazyků </a:t>
            </a:r>
            <a:r>
              <a:rPr lang="cs-CZ" dirty="0"/>
              <a:t>a domníval se, že porovnáním jazyků je </a:t>
            </a:r>
            <a:r>
              <a:rPr lang="cs-CZ"/>
              <a:t>možné </a:t>
            </a:r>
            <a:r>
              <a:rPr lang="cs-CZ" smtClean="0"/>
              <a:t>odkrýt </a:t>
            </a:r>
            <a:r>
              <a:rPr lang="cs-CZ" dirty="0"/>
              <a:t>příbuznost národů nebo kmenů lépe než srovnáváním jiných faktorů. Právě toto </a:t>
            </a:r>
            <a:r>
              <a:rPr lang="cs-CZ" b="1" dirty="0"/>
              <a:t>srovnávací pojetí a pochopení jazyka jako historického pramene</a:t>
            </a:r>
            <a:r>
              <a:rPr lang="cs-CZ" dirty="0"/>
              <a:t> se staly jedním ze </a:t>
            </a:r>
            <a:r>
              <a:rPr lang="cs-CZ" b="1" dirty="0"/>
              <a:t>základních rysů osvícenské slavistiky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b="1" dirty="0"/>
              <a:t>Rusku</a:t>
            </a:r>
            <a:r>
              <a:rPr lang="cs-CZ" dirty="0"/>
              <a:t> souvisel zájem o ostatní slovanské národy se </a:t>
            </a:r>
            <a:r>
              <a:rPr lang="cs-CZ" b="1" dirty="0"/>
              <a:t>studiem vlastních historických reálií a jazyka</a:t>
            </a:r>
            <a:r>
              <a:rPr lang="cs-CZ" dirty="0"/>
              <a:t>. Ten zde byl chápán především jako historický pramen, ruské postupy však zaostávaly za metodami západoevropských zemí. Mezi tamní slavisty patřil například </a:t>
            </a:r>
            <a:r>
              <a:rPr lang="cs-CZ"/>
              <a:t>Aleksandr </a:t>
            </a:r>
            <a:r>
              <a:rPr lang="cs-CZ" smtClean="0"/>
              <a:t>ŠIŠKOV nebo </a:t>
            </a:r>
            <a:r>
              <a:rPr lang="cs-CZ"/>
              <a:t>Andrej </a:t>
            </a:r>
            <a:r>
              <a:rPr lang="cs-CZ" smtClean="0"/>
              <a:t>KAJSAROV, </a:t>
            </a:r>
            <a:r>
              <a:rPr lang="cs-CZ" dirty="0"/>
              <a:t>čerpající z práce </a:t>
            </a:r>
            <a:r>
              <a:rPr lang="cs-CZ" dirty="0" err="1"/>
              <a:t>Schlözera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3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</a:t>
            </a:r>
            <a:r>
              <a:rPr lang="cs-CZ" smtClean="0"/>
              <a:t>ývoj slavistiky</a:t>
            </a:r>
            <a:br>
              <a:rPr lang="cs-CZ" smtClean="0"/>
            </a:br>
            <a:r>
              <a:rPr lang="cs-CZ" smtClean="0"/>
              <a:t>ve </a:t>
            </a:r>
            <a:r>
              <a:rPr lang="cs-CZ"/>
              <a:t>Vídni </a:t>
            </a:r>
            <a:r>
              <a:rPr lang="cs-CZ" smtClean="0"/>
              <a:t>a v</a:t>
            </a:r>
            <a:r>
              <a:rPr lang="cs-CZ" dirty="0"/>
              <a:t> Čechách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Poměrně úplně lze sledovat vývoj slavistiky ve </a:t>
            </a:r>
            <a:r>
              <a:rPr lang="cs-CZ" b="1" dirty="0"/>
              <a:t>Vídni a v</a:t>
            </a:r>
            <a:r>
              <a:rPr lang="cs-CZ" b="1"/>
              <a:t> </a:t>
            </a:r>
            <a:r>
              <a:rPr lang="cs-CZ" b="1" smtClean="0"/>
              <a:t>Čechách</a:t>
            </a:r>
            <a:r>
              <a:rPr lang="cs-CZ" dirty="0"/>
              <a:t>, které se především díky historickým podmínkám v habsburské monarchii </a:t>
            </a:r>
            <a:r>
              <a:rPr lang="bg-BG" dirty="0" smtClean="0"/>
              <a:t>(</a:t>
            </a:r>
            <a:r>
              <a:rPr lang="cs-CZ" b="1" dirty="0" smtClean="0"/>
              <a:t>složitá </a:t>
            </a:r>
            <a:r>
              <a:rPr lang="cs-CZ" b="1" dirty="0"/>
              <a:t>národnostní struktura a procentuální </a:t>
            </a:r>
            <a:r>
              <a:rPr lang="cs-CZ" b="1"/>
              <a:t>převaha </a:t>
            </a:r>
            <a:r>
              <a:rPr lang="cs-CZ" b="1" smtClean="0"/>
              <a:t>Slovanů</a:t>
            </a:r>
            <a:r>
              <a:rPr lang="bg-BG" smtClean="0"/>
              <a:t>)</a:t>
            </a:r>
            <a:r>
              <a:rPr lang="cs-CZ" smtClean="0"/>
              <a:t> staly </a:t>
            </a:r>
            <a:r>
              <a:rPr lang="cs-CZ" b="1" dirty="0"/>
              <a:t>prvním centrem slavistiky</a:t>
            </a:r>
            <a:r>
              <a:rPr lang="cs-CZ" dirty="0"/>
              <a:t>. </a:t>
            </a:r>
            <a:r>
              <a:rPr lang="cs-CZ" b="1" dirty="0"/>
              <a:t>Poznávání vlastní historie a jazyka </a:t>
            </a:r>
            <a:r>
              <a:rPr lang="cs-CZ" dirty="0"/>
              <a:t>se stalo klíčovým v procesu národního uvědomování. Tomu musela věnovat pozornost i rakouská vláda, která podobné snahy usměrňovala. Do počátků české a vídeňské slavistiky významně zasáhli především </a:t>
            </a:r>
            <a:r>
              <a:rPr lang="cs-CZ"/>
              <a:t>Václav </a:t>
            </a:r>
            <a:r>
              <a:rPr lang="cs-CZ" smtClean="0"/>
              <a:t>DURYCH, </a:t>
            </a:r>
            <a:r>
              <a:rPr lang="cs-CZ" b="1"/>
              <a:t>Josef </a:t>
            </a:r>
            <a:r>
              <a:rPr lang="cs-CZ" b="1" smtClean="0"/>
              <a:t>DOBROVSKÝ </a:t>
            </a:r>
            <a:r>
              <a:rPr lang="cs-CZ" smtClean="0"/>
              <a:t>a </a:t>
            </a:r>
            <a:r>
              <a:rPr lang="cs-CZ" b="1" err="1"/>
              <a:t>Jernej</a:t>
            </a:r>
            <a:r>
              <a:rPr lang="cs-CZ" b="1"/>
              <a:t> </a:t>
            </a:r>
            <a:r>
              <a:rPr lang="cs-CZ" b="1" smtClean="0"/>
              <a:t>KOPITAR</a:t>
            </a:r>
            <a:r>
              <a:rPr lang="cs-CZ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4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Vídeňská </a:t>
            </a:r>
            <a:r>
              <a:rPr lang="cs-CZ" dirty="0" smtClean="0"/>
              <a:t>slavistika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Pro </a:t>
            </a:r>
            <a:r>
              <a:rPr lang="cs-CZ" b="1" dirty="0"/>
              <a:t>vídeňskou slavistiku </a:t>
            </a:r>
            <a:r>
              <a:rPr lang="cs-CZ" dirty="0"/>
              <a:t>je typické přihlížení k monarchii a jejím potřebám. Toho si můžeme v určité míře povšimnout i v práci </a:t>
            </a:r>
            <a:r>
              <a:rPr lang="cs-CZ" b="1" dirty="0"/>
              <a:t>Josefa </a:t>
            </a:r>
            <a:r>
              <a:rPr lang="cs-CZ" b="1" dirty="0" err="1"/>
              <a:t>Zlobického</a:t>
            </a:r>
            <a:r>
              <a:rPr lang="cs-CZ" b="1" dirty="0"/>
              <a:t> </a:t>
            </a:r>
            <a:r>
              <a:rPr lang="cs-CZ" dirty="0"/>
              <a:t>(1743–1810), </a:t>
            </a:r>
            <a:r>
              <a:rPr lang="cs-CZ" b="1" dirty="0"/>
              <a:t>prvního profesora českého jazyka a literatury na vídeňské univerzitě</a:t>
            </a:r>
            <a:r>
              <a:rPr lang="cs-CZ" dirty="0"/>
              <a:t>, a u </a:t>
            </a:r>
            <a:r>
              <a:rPr lang="cs-CZ" b="1" dirty="0" err="1"/>
              <a:t>Jerneje</a:t>
            </a:r>
            <a:r>
              <a:rPr lang="cs-CZ" b="1" dirty="0"/>
              <a:t> </a:t>
            </a:r>
            <a:r>
              <a:rPr lang="cs-CZ" b="1" dirty="0" err="1"/>
              <a:t>Kopitara</a:t>
            </a:r>
            <a:r>
              <a:rPr lang="cs-CZ" b="1" dirty="0"/>
              <a:t> </a:t>
            </a:r>
            <a:r>
              <a:rPr lang="cs-CZ" dirty="0"/>
              <a:t>(1780–1844), představitele a </a:t>
            </a:r>
            <a:r>
              <a:rPr lang="cs-CZ" b="1" dirty="0"/>
              <a:t>spolutvůrce slavistického centra ve Vídni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/>
              <a:t> mnoha ohledech </a:t>
            </a:r>
            <a:r>
              <a:rPr lang="cs-CZ" dirty="0" err="1"/>
              <a:t>Kopitar</a:t>
            </a:r>
            <a:r>
              <a:rPr lang="cs-CZ" dirty="0"/>
              <a:t> souhlasil s Dobrovského názory</a:t>
            </a:r>
            <a:r>
              <a:rPr lang="cs-CZ" dirty="0" smtClean="0"/>
              <a:t>, ale projevoval </a:t>
            </a:r>
            <a:r>
              <a:rPr lang="cs-CZ" dirty="0"/>
              <a:t>se </a:t>
            </a:r>
            <a:r>
              <a:rPr lang="cs-CZ"/>
              <a:t>jako </a:t>
            </a:r>
            <a:r>
              <a:rPr lang="cs-CZ" smtClean="0"/>
              <a:t>austroslavista</a:t>
            </a:r>
            <a:r>
              <a:rPr lang="cs-CZ"/>
              <a:t>,</a:t>
            </a:r>
            <a:r>
              <a:rPr lang="cs-CZ" smtClean="0"/>
              <a:t> </a:t>
            </a:r>
            <a:r>
              <a:rPr lang="cs-CZ" dirty="0"/>
              <a:t>cítil odpor k Rusku, které vnímal jako konkurenta Rakouska, a </a:t>
            </a:r>
            <a:r>
              <a:rPr lang="cs-CZ" b="1" dirty="0"/>
              <a:t>chtěl z Vídně udělat centrum slovanské kultury a slavistiky</a:t>
            </a:r>
            <a:r>
              <a:rPr lang="cs-CZ" dirty="0"/>
              <a:t>. Odmítl odklon Šafaříkovy generace od Dobrovského a romantizující pojetí </a:t>
            </a:r>
            <a:r>
              <a:rPr lang="cs-CZ" dirty="0" smtClean="0"/>
              <a:t>Slovanů.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3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Osvícenství a slavistika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Osvícenci se však </a:t>
            </a:r>
            <a:r>
              <a:rPr lang="cs-CZ" b="1" dirty="0"/>
              <a:t>ještě nepokusili vymezit předmět </a:t>
            </a:r>
            <a:r>
              <a:rPr lang="cs-CZ" b="1"/>
              <a:t>a </a:t>
            </a:r>
            <a:r>
              <a:rPr lang="cs-CZ" b="1" smtClean="0"/>
              <a:t>cíle </a:t>
            </a:r>
            <a:r>
              <a:rPr lang="cs-CZ" b="1" dirty="0"/>
              <a:t>slavistiky</a:t>
            </a:r>
            <a:r>
              <a:rPr lang="cs-CZ" dirty="0"/>
              <a:t>, za to se zasloužila až další generace slavistů. Zajímavá je i souvislost slavistiky se zkoumáním orientálních jazyků, patrná především v českém prostředí (orientálními jazyky se zde zabývali např. Dobrovský a </a:t>
            </a:r>
            <a:r>
              <a:rPr lang="cs-CZ" dirty="0" err="1"/>
              <a:t>Durych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720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Romantické pojetí </a:t>
            </a:r>
            <a:r>
              <a:rPr lang="cs-CZ" b="1" dirty="0" smtClean="0"/>
              <a:t>slavistiky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Další vývoj slavistiky se nese </a:t>
            </a:r>
            <a:r>
              <a:rPr lang="cs-CZ" b="1" dirty="0"/>
              <a:t>v duchu Humboldtovy představy</a:t>
            </a:r>
            <a:r>
              <a:rPr lang="cs-CZ" dirty="0"/>
              <a:t>, podle které je </a:t>
            </a:r>
            <a:r>
              <a:rPr lang="cs-CZ" b="1" dirty="0"/>
              <a:t>filologie vědou o národnosti</a:t>
            </a:r>
            <a:r>
              <a:rPr lang="cs-CZ" dirty="0"/>
              <a:t>. Tento </a:t>
            </a:r>
            <a:r>
              <a:rPr lang="cs-CZ"/>
              <a:t>názor </a:t>
            </a:r>
            <a:r>
              <a:rPr lang="cs-CZ" smtClean="0"/>
              <a:t>potvrzuje i skutečnost</a:t>
            </a:r>
            <a:r>
              <a:rPr lang="cs-CZ" dirty="0"/>
              <a:t>, že vznik a </a:t>
            </a:r>
            <a:r>
              <a:rPr lang="cs-CZ" b="1" dirty="0"/>
              <a:t>další vývoj slavistiky souvisí s formováním novodobých slovanských národů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Největší </a:t>
            </a:r>
            <a:r>
              <a:rPr lang="cs-CZ" dirty="0"/>
              <a:t>rozmach slavistiky nastává </a:t>
            </a:r>
            <a:r>
              <a:rPr lang="cs-CZ" b="1" dirty="0"/>
              <a:t>od 20. let 19. století</a:t>
            </a:r>
            <a:r>
              <a:rPr lang="cs-CZ" dirty="0"/>
              <a:t>, nerozvíjí se však stejně ve všech zemích. </a:t>
            </a:r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/>
              <a:t> období romantismu je pro slavistiku typická </a:t>
            </a:r>
            <a:r>
              <a:rPr lang="cs-CZ" b="1" dirty="0"/>
              <a:t>vyšší míra angažovanosti a ideologizace poznatků</a:t>
            </a:r>
            <a:r>
              <a:rPr lang="cs-CZ" dirty="0"/>
              <a:t>, než tomu bylo za osvícenství, </a:t>
            </a:r>
            <a:r>
              <a:rPr lang="cs-CZ" b="1" dirty="0"/>
              <a:t>hlavním měřítkem se stalo vlastenectví a národ</a:t>
            </a:r>
            <a:r>
              <a:rPr lang="cs-CZ" dirty="0"/>
              <a:t>. Pro romantické vědecké zkoumání je typické emocionální zabarvení a jistá dávka subjektivity. </a:t>
            </a:r>
            <a:endParaRPr lang="cs-CZ" dirty="0" smtClean="0"/>
          </a:p>
          <a:p>
            <a:pPr algn="just"/>
            <a:r>
              <a:rPr lang="cs-CZ" dirty="0" smtClean="0"/>
              <a:t>Národ </a:t>
            </a:r>
            <a:r>
              <a:rPr lang="cs-CZ" dirty="0"/>
              <a:t>byl běžně ztotožňován s jazykem a právě </a:t>
            </a:r>
            <a:r>
              <a:rPr lang="cs-CZ" b="1" dirty="0"/>
              <a:t>jazyk získal ústřední postavení při konstituování národů</a:t>
            </a:r>
            <a:r>
              <a:rPr lang="cs-CZ" dirty="0"/>
              <a:t>. Podle Herderovy filozofie byl jazyk určitého společenství souhrnem jeho historických zkušeností a vědění, vyjadřoval jeho podstatu a charakter. Tato jeho teorie pak byl zpracovávána i dále. Herderova koncepce jazyka měla rozhodující vliv na pojetí slavistiky a její vývoj, jejímž </a:t>
            </a:r>
            <a:r>
              <a:rPr lang="cs-CZ" b="1" dirty="0"/>
              <a:t>předmětem se mělo stát vše, co kdy bylo vytvořeno národy hovořícími slovanským jazykem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6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Romantické pojetí –</a:t>
            </a:r>
            <a:br>
              <a:rPr lang="cs-CZ" smtClean="0"/>
            </a:br>
            <a:r>
              <a:rPr lang="cs-CZ"/>
              <a:t>	</a:t>
            </a:r>
            <a:r>
              <a:rPr lang="cs-CZ" smtClean="0"/>
              <a:t>	Pavel Josef ŠAFAŘÍK (ŠAFÁRIK)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Oborovým rozpětím se tedy osvícenská a romantická slavistika od sebe nelišily, </a:t>
            </a:r>
            <a:r>
              <a:rPr lang="cs-CZ" b="1" dirty="0"/>
              <a:t>přínos romantismu pro slavistiku jako vědu spočívá především v její hierarchizaci a uspořádání</a:t>
            </a:r>
            <a:r>
              <a:rPr lang="cs-CZ" dirty="0"/>
              <a:t>. Nejvýznamnějším přínosem tohoto období se však jeví </a:t>
            </a:r>
            <a:r>
              <a:rPr lang="cs-CZ" b="1" dirty="0"/>
              <a:t>obrat k lidu a jeho jazykovému projevu</a:t>
            </a:r>
            <a:r>
              <a:rPr lang="cs-CZ" dirty="0"/>
              <a:t>, který zde měl existovat v nejčistší formě. Byly položeny </a:t>
            </a:r>
            <a:r>
              <a:rPr lang="cs-CZ" b="1" dirty="0"/>
              <a:t>základy slovanské etnografie </a:t>
            </a:r>
            <a:r>
              <a:rPr lang="cs-CZ" dirty="0"/>
              <a:t>a </a:t>
            </a:r>
            <a:r>
              <a:rPr lang="cs-CZ" b="1" dirty="0"/>
              <a:t>studia lidové slovesnosti</a:t>
            </a:r>
            <a:r>
              <a:rPr lang="cs-CZ" dirty="0"/>
              <a:t>, kde byl nalezen skutečný „poklad“ projevu národního charakteru. Slavistika v</a:t>
            </a:r>
            <a:r>
              <a:rPr lang="cs-CZ"/>
              <a:t> </a:t>
            </a:r>
            <a:r>
              <a:rPr lang="cs-CZ" smtClean="0"/>
              <a:t>té </a:t>
            </a:r>
            <a:r>
              <a:rPr lang="cs-CZ" dirty="0"/>
              <a:t>době měla příznivé </a:t>
            </a:r>
            <a:r>
              <a:rPr lang="cs-CZ"/>
              <a:t>podmínky </a:t>
            </a:r>
            <a:r>
              <a:rPr lang="cs-CZ" smtClean="0"/>
              <a:t>a </a:t>
            </a:r>
            <a:r>
              <a:rPr lang="cs-CZ" b="1" smtClean="0"/>
              <a:t>konstituovala se s konečnou platností.</a:t>
            </a:r>
            <a:r>
              <a:rPr lang="cs-CZ" smtClean="0"/>
              <a:t> </a:t>
            </a:r>
            <a:endParaRPr lang="cs-CZ" dirty="0"/>
          </a:p>
          <a:p>
            <a:pPr algn="just"/>
            <a:r>
              <a:rPr lang="cs-CZ" dirty="0" smtClean="0"/>
              <a:t>Romantické </a:t>
            </a:r>
            <a:r>
              <a:rPr lang="cs-CZ" dirty="0"/>
              <a:t>pojetí slavistiky nejlépe </a:t>
            </a:r>
            <a:r>
              <a:rPr lang="cs-CZ" dirty="0" smtClean="0"/>
              <a:t>vystihl </a:t>
            </a:r>
            <a:r>
              <a:rPr lang="cs-CZ" b="1" dirty="0" smtClean="0"/>
              <a:t>Pavel </a:t>
            </a:r>
            <a:r>
              <a:rPr lang="cs-CZ" b="1" smtClean="0"/>
              <a:t>Josef ŠAFAŘÍK </a:t>
            </a:r>
            <a:r>
              <a:rPr lang="cs-CZ" smtClean="0"/>
              <a:t>(</a:t>
            </a:r>
            <a:r>
              <a:rPr lang="cs-CZ" dirty="0" smtClean="0"/>
              <a:t>1795–1861). </a:t>
            </a:r>
            <a:r>
              <a:rPr lang="cs-CZ" dirty="0"/>
              <a:t>Roku 1837 napsal </a:t>
            </a:r>
            <a:r>
              <a:rPr lang="cs-CZ" i="1" dirty="0"/>
              <a:t>Slovanské starožitnosti</a:t>
            </a:r>
            <a:r>
              <a:rPr lang="cs-CZ" dirty="0"/>
              <a:t> a práce o časové následnosti hlaholice a cyrilice (</a:t>
            </a:r>
            <a:r>
              <a:rPr lang="cs-CZ" i="1" dirty="0"/>
              <a:t>Památky hlaholského </a:t>
            </a:r>
            <a:r>
              <a:rPr lang="cs-CZ" i="1" dirty="0" smtClean="0"/>
              <a:t>písemnictví</a:t>
            </a:r>
            <a:r>
              <a:rPr lang="cs-CZ" dirty="0" smtClean="0"/>
              <a:t>)</a:t>
            </a:r>
            <a:r>
              <a:rPr lang="cs-CZ" i="1" dirty="0" smtClean="0"/>
              <a:t>. </a:t>
            </a:r>
            <a:r>
              <a:rPr lang="cs-CZ" dirty="0" smtClean="0"/>
              <a:t>Právě díky Šafaříkovi se staly </a:t>
            </a:r>
            <a:r>
              <a:rPr lang="cs-CZ" b="1" dirty="0" smtClean="0"/>
              <a:t>nejstarší dějiny Slovanů oblastí soustavného bádání</a:t>
            </a:r>
            <a:r>
              <a:rPr lang="cs-CZ" dirty="0" smtClean="0"/>
              <a:t>. </a:t>
            </a:r>
            <a:r>
              <a:rPr lang="cs-CZ" dirty="0"/>
              <a:t>Pro jeho práci je typická notná dávka mezioborového pohledu. Považoval </a:t>
            </a:r>
            <a:r>
              <a:rPr lang="cs-CZ" b="1" dirty="0"/>
              <a:t>zkoumání </a:t>
            </a:r>
            <a:r>
              <a:rPr lang="cs-CZ" b="1" dirty="0" smtClean="0"/>
              <a:t>jazyka </a:t>
            </a:r>
            <a:r>
              <a:rPr lang="cs-CZ" b="1" dirty="0"/>
              <a:t>za základ práce o slovanských národech a na základě jazykové příbuznosti byl přesvědčený o společné minulosti i vývoji Slovanů</a:t>
            </a:r>
            <a:r>
              <a:rPr lang="cs-CZ" dirty="0"/>
              <a:t>. Uplatňoval historickosrovnávací </a:t>
            </a:r>
            <a:r>
              <a:rPr lang="cs-CZ" dirty="0" smtClean="0"/>
              <a:t>hledisko.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7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571</Words>
  <Application>Microsoft Office PowerPoint</Application>
  <PresentationFormat>Vlastní</PresentationFormat>
  <Paragraphs>80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Books_16x9</vt:lpstr>
      <vt:lpstr>Dějiny slavistiky</vt:lpstr>
      <vt:lpstr>Vznik zájmu o slavistiku </vt:lpstr>
      <vt:lpstr>Počátky a osvícenský vliv</vt:lpstr>
      <vt:lpstr>Оsvícenský vliv</vt:lpstr>
      <vt:lpstr>Vývoj slavistiky ve Vídni a v Čechách</vt:lpstr>
      <vt:lpstr>Vídeňská slavistika</vt:lpstr>
      <vt:lpstr>Osvícenství a slavistika</vt:lpstr>
      <vt:lpstr>Romantické pojetí slavistiky</vt:lpstr>
      <vt:lpstr>Romantické pojetí –   Pavel Josef ŠAFAŘÍK (ŠAFÁRIK)</vt:lpstr>
      <vt:lpstr>Slavistika ve Vídni a romantismus</vt:lpstr>
      <vt:lpstr>Dějiny slavistiky – 1. období </vt:lpstr>
      <vt:lpstr>Dějiny slavistiky – 2. období </vt:lpstr>
      <vt:lpstr>Dějiny slavistiky – 3. období </vt:lpstr>
      <vt:lpstr>Počátky slavistiky v českém prostředí</vt:lpstr>
      <vt:lpstr>Současné pojetí slavistiky</vt:lpstr>
      <vt:lpstr>Literatura:</vt:lpstr>
      <vt:lpstr>Literatura:</vt:lpstr>
      <vt:lpstr>Literatura:</vt:lpstr>
      <vt:lpstr>Děkuji za pozornost!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2016-02-17T11:54:05Z</dcterms:created>
  <dcterms:modified xsi:type="dcterms:W3CDTF">2016-02-18T15:39:59Z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