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8" r:id="rId8"/>
    <p:sldId id="267" r:id="rId9"/>
    <p:sldId id="269" r:id="rId10"/>
    <p:sldId id="270" r:id="rId11"/>
    <p:sldId id="271" r:id="rId12"/>
    <p:sldId id="263" r:id="rId13"/>
    <p:sldId id="278" r:id="rId14"/>
    <p:sldId id="273" r:id="rId15"/>
    <p:sldId id="280" r:id="rId16"/>
    <p:sldId id="261" r:id="rId17"/>
    <p:sldId id="279" r:id="rId18"/>
    <p:sldId id="274" r:id="rId19"/>
    <p:sldId id="276" r:id="rId20"/>
    <p:sldId id="282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4" d="100"/>
          <a:sy n="174" d="100"/>
        </p:scale>
        <p:origin x="-3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21.03.16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tace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v projektu nejde o diskusi výsledků</a:t>
            </a:r>
          </a:p>
          <a:p>
            <a:r>
              <a:rPr lang="en-US"/>
              <a:t>potencionální přínos výzkumu</a:t>
            </a:r>
          </a:p>
          <a:p>
            <a:r>
              <a:rPr lang="en-US"/>
              <a:t>faktory, které potencionálně mohou ovlivnit validitu našeho výzkumu (interní i externí)</a:t>
            </a:r>
          </a:p>
          <a:p>
            <a:r>
              <a:rPr lang="en-US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en-US"/>
              <a:t>zamyslet se i nad etickými aspekty výzkumného projektu – opět buď v diskusi nebo v příslušném oddíle (např. Soubor)</a:t>
            </a:r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Časový plán, rozpočet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odhad, kolik jednotlivé fáze výzkumu a úkoly zaberou času</a:t>
            </a:r>
          </a:p>
          <a:p>
            <a:r>
              <a:rPr lang="en-US"/>
              <a:t>neověřené metody – nutno počítat s pilotáží nástrojů</a:t>
            </a:r>
          </a:p>
          <a:p>
            <a:r>
              <a:rPr lang="en-US"/>
              <a:t>u klinické populace souhlas etické komise</a:t>
            </a:r>
          </a:p>
        </p:txBody>
      </p:sp>
    </p:spTree>
    <p:extLst>
      <p:ext uri="{BB962C8B-B14F-4D97-AF65-F5344CB8AC3E}">
        <p14:creationId xmlns:p14="http://schemas.microsoft.com/office/powerpoint/2010/main" val="286700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</a:t>
            </a:r>
            <a:r>
              <a:rPr lang="en-US" u="sng"/>
              <a:t>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Přílohy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návrhy metod</a:t>
            </a:r>
          </a:p>
          <a:p>
            <a:r>
              <a:rPr lang="en-US"/>
              <a:t>informovaný souhlas</a:t>
            </a:r>
          </a:p>
          <a:p>
            <a:r>
              <a:rPr lang="en-US"/>
              <a:t>vzor dopisu na nábor účastníků </a:t>
            </a:r>
          </a:p>
          <a:p>
            <a:pPr marL="0" indent="0">
              <a:buNone/>
            </a:pPr>
            <a:r>
              <a:rPr lang="en-US"/>
              <a:t>atd…</a:t>
            </a:r>
          </a:p>
        </p:txBody>
      </p:sp>
    </p:spTree>
    <p:extLst>
      <p:ext uri="{BB962C8B-B14F-4D97-AF65-F5344CB8AC3E}">
        <p14:creationId xmlns:p14="http://schemas.microsoft.com/office/powerpoint/2010/main" val="4049246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</a:t>
            </a:r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Část výzkumného projektu ke kolokviu</a:t>
            </a:r>
            <a:br>
              <a:rPr lang="en-US"/>
            </a:br>
            <a:r>
              <a:rPr lang="en-US"/>
              <a:t>z Metodologie psychologie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zpracování teoretických východisek, výzkumné otázky, příp. hypotéz (+ seznam zdrojů)</a:t>
            </a:r>
          </a:p>
          <a:p>
            <a:r>
              <a:rPr lang="en-US"/>
              <a:t>neobsahuje návrh výzkumu! </a:t>
            </a:r>
          </a:p>
          <a:p>
            <a:r>
              <a:rPr lang="en-US"/>
              <a:t>teoretická východiska mohou být doplněna mentální mapou</a:t>
            </a:r>
          </a:p>
          <a:p>
            <a:r>
              <a:rPr lang="en-US"/>
              <a:t> rozsah 3-7 normostran</a:t>
            </a:r>
          </a:p>
          <a:p>
            <a:r>
              <a:rPr lang="en-US"/>
              <a:t>termín odevzdání – </a:t>
            </a:r>
            <a:r>
              <a:rPr lang="en-US">
                <a:solidFill>
                  <a:srgbClr val="FF0000"/>
                </a:solidFill>
              </a:rPr>
              <a:t>20. dubna 2016 </a:t>
            </a:r>
            <a:r>
              <a:rPr lang="en-US">
                <a:solidFill>
                  <a:srgbClr val="000000"/>
                </a:solidFill>
              </a:rPr>
              <a:t>(hodnocení do 16/5)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práce bude hodnocena 0-5 body, minimální počet bodů pro připuštění k závěrečnému kolokviálnímu testu jsou </a:t>
            </a:r>
            <a:r>
              <a:rPr lang="en-US" b="1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body</a:t>
            </a:r>
          </a:p>
        </p:txBody>
      </p:sp>
    </p:spTree>
    <p:extLst>
      <p:ext uri="{BB962C8B-B14F-4D97-AF65-F5344CB8AC3E}">
        <p14:creationId xmlns:p14="http://schemas.microsoft.com/office/powerpoint/2010/main" val="4066414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/>
          </a:bodyPr>
          <a:lstStyle/>
          <a:p>
            <a:r>
              <a:rPr lang="en-US"/>
              <a:t>východiska</a:t>
            </a:r>
          </a:p>
          <a:p>
            <a:pPr lvl="1"/>
            <a:r>
              <a:rPr lang="en-US"/>
              <a:t>přehled současných, relevantních poznatků</a:t>
            </a:r>
          </a:p>
          <a:p>
            <a:pPr lvl="1"/>
            <a:r>
              <a:rPr lang="en-US"/>
              <a:t>východiska jasně a srozumitelně strukturována</a:t>
            </a:r>
          </a:p>
          <a:p>
            <a:r>
              <a:rPr lang="en-US"/>
              <a:t>výzkumná otázka</a:t>
            </a:r>
          </a:p>
          <a:p>
            <a:pPr lvl="1"/>
            <a:r>
              <a:rPr lang="en-US"/>
              <a:t>vyplývá z teoretických východisek</a:t>
            </a:r>
          </a:p>
          <a:p>
            <a:pPr lvl="1"/>
            <a:r>
              <a:rPr lang="en-US"/>
              <a:t>jasně vymezená</a:t>
            </a:r>
          </a:p>
          <a:p>
            <a:pPr lvl="1"/>
            <a:r>
              <a:rPr lang="en-US"/>
              <a:t>jsou uvedeny hypotézy (pokud to odpovídá typu výzkumu)</a:t>
            </a:r>
          </a:p>
          <a:p>
            <a:r>
              <a:rPr lang="en-US"/>
              <a:t>zdroje</a:t>
            </a:r>
          </a:p>
          <a:p>
            <a:pPr lvl="1"/>
            <a:r>
              <a:rPr lang="en-US"/>
              <a:t>správně odkazovány podle citační normy</a:t>
            </a:r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Proč a 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 založena na přehledu poznatků (literature review)</a:t>
            </a:r>
          </a:p>
          <a:p>
            <a:r>
              <a:rPr lang="en-US"/>
              <a:t>účel přehledu poznatků (McMillan and Schumacher, 1984) </a:t>
            </a:r>
          </a:p>
          <a:p>
            <a:pPr lvl="1"/>
            <a:r>
              <a:rPr lang="en-US"/>
              <a:t>vymezit problém</a:t>
            </a:r>
          </a:p>
          <a:p>
            <a:pPr lvl="1"/>
            <a:r>
              <a:rPr lang="en-US"/>
              <a:t>zasadit náš výzkum do kontextu již provedených výzkumů</a:t>
            </a:r>
          </a:p>
          <a:p>
            <a:pPr lvl="1"/>
            <a:r>
              <a:rPr lang="en-US"/>
              <a:t>vyhnout se nezáměrné replikaci předchozích studií</a:t>
            </a:r>
          </a:p>
          <a:p>
            <a:pPr lvl="1"/>
            <a:r>
              <a:rPr lang="en-US"/>
              <a:t>dobře zvolit metodu a nástroje</a:t>
            </a:r>
          </a:p>
          <a:p>
            <a:pPr lvl="1"/>
            <a:r>
              <a:rPr lang="en-US"/>
              <a:t>vztáhnout svoje výsledky k předchozím zjištěním a navrhnout možnosti dalšího výzkumu</a:t>
            </a:r>
          </a:p>
        </p:txBody>
      </p:sp>
    </p:spTree>
    <p:extLst>
      <p:ext uri="{BB962C8B-B14F-4D97-AF65-F5344CB8AC3E}">
        <p14:creationId xmlns:p14="http://schemas.microsoft.com/office/powerpoint/2010/main" val="15917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 je výzkumný projekt?</a:t>
            </a:r>
          </a:p>
          <a:p>
            <a:pPr lvl="1"/>
            <a:r>
              <a:rPr lang="en-US"/>
              <a:t>co chceme zkoumat? (výzkumná otázka)</a:t>
            </a:r>
          </a:p>
          <a:p>
            <a:pPr lvl="1"/>
            <a:r>
              <a:rPr lang="en-US"/>
              <a:t>proč je to důležité a co už víme? (východiska a zdroje)</a:t>
            </a:r>
          </a:p>
          <a:p>
            <a:pPr lvl="1"/>
            <a:r>
              <a:rPr lang="en-US"/>
              <a:t>jak to budeme zkoumat (metoda)</a:t>
            </a:r>
          </a:p>
          <a:p>
            <a:endParaRPr lang="en-US"/>
          </a:p>
          <a:p>
            <a:r>
              <a:rPr lang="en-US"/>
              <a:t>proč výzkumný projekt?</a:t>
            </a:r>
          </a:p>
          <a:p>
            <a:r>
              <a:rPr lang="en-US"/>
              <a:t>ideový a technický plán výzkumu</a:t>
            </a:r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vyhledávání zdrojů – podle klíčových slov, odkazů v už vyhledaných zdrojích…</a:t>
            </a:r>
          </a:p>
          <a:p>
            <a:pPr lvl="1"/>
            <a:r>
              <a:rPr lang="en-US"/>
              <a:t>knihovny</a:t>
            </a:r>
          </a:p>
          <a:p>
            <a:pPr lvl="1"/>
            <a:r>
              <a:rPr lang="en-US"/>
              <a:t>časopisecké databáze (EBSCO, PROQUEST atd.) – vyhledávání pomocí služby Discovery(discovery.muni.cz)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dobré vymezení klíčových slov(vyhledávaných termínů)</a:t>
            </a:r>
          </a:p>
          <a:p>
            <a:r>
              <a:rPr lang="en-US"/>
              <a:t>nalezené poznatky dobře strukturovat </a:t>
            </a:r>
          </a:p>
          <a:p>
            <a:pPr lvl="1"/>
            <a:r>
              <a:rPr lang="en-US"/>
              <a:t>nejprve pro sebe (např. mentální mapa)</a:t>
            </a:r>
          </a:p>
          <a:p>
            <a:pPr lvl="1"/>
            <a:r>
              <a:rPr lang="en-US"/>
              <a:t>pak se zřetelem k účelu východisek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31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Příklad mentální mapy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11" b="2811"/>
          <a:stretch>
            <a:fillRect/>
          </a:stretch>
        </p:blipFill>
        <p:spPr>
          <a:xfrm>
            <a:off x="751417" y="2420474"/>
            <a:ext cx="7973483" cy="3845856"/>
          </a:xfrm>
        </p:spPr>
      </p:pic>
    </p:spTree>
    <p:extLst>
      <p:ext uri="{BB962C8B-B14F-4D97-AF65-F5344CB8AC3E}">
        <p14:creationId xmlns:p14="http://schemas.microsoft.com/office/powerpoint/2010/main" val="149237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název (+příp. anotace)</a:t>
            </a:r>
          </a:p>
          <a:p>
            <a:r>
              <a:rPr lang="en-US"/>
              <a:t>úvod - 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časový plán, rozpočet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 čem je náš výzkum?</a:t>
            </a:r>
          </a:p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někdy následován anotací/abstraktem</a:t>
            </a:r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 – případně jí začínají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určuje jak podobu východisek, tak části Metoda</a:t>
            </a:r>
          </a:p>
          <a:p>
            <a:r>
              <a:rPr lang="en-US"/>
              <a:t>postupně zpřesňována</a:t>
            </a:r>
          </a:p>
          <a:p>
            <a:r>
              <a:rPr lang="en-US"/>
              <a:t>ve formě otázek nebo deklarace cíle</a:t>
            </a:r>
          </a:p>
          <a:p>
            <a:r>
              <a:rPr lang="en-US"/>
              <a:t>volba výzkumné otázky </a:t>
            </a:r>
          </a:p>
          <a:p>
            <a:pPr lvl="1"/>
            <a:r>
              <a:rPr lang="en-US"/>
              <a:t>nevolit již jasně odpovězené (ani pro DP)</a:t>
            </a:r>
          </a:p>
          <a:p>
            <a:pPr lvl="1"/>
            <a:r>
              <a:rPr lang="en-US"/>
              <a:t>jednodušší je volba v rámci aktuálně zkoumaného tématu – hodně zdrojů, přehledové studie</a:t>
            </a:r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r>
              <a:rPr lang="en-US"/>
              <a:t> </a:t>
            </a:r>
            <a:r>
              <a:rPr lang="en-US" u="sng"/>
              <a:t>neuvádějí</a:t>
            </a:r>
            <a:r>
              <a:rPr lang="en-US"/>
              <a:t> se nulové hypotézy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Sběr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831</TotalTime>
  <Words>879</Words>
  <Application>Microsoft Macintosh PowerPoint</Application>
  <PresentationFormat>On-screen Show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Časový plán, rozpočet</vt:lpstr>
      <vt:lpstr>Seznam zdrojů</vt:lpstr>
      <vt:lpstr>Přílohy</vt:lpstr>
      <vt:lpstr>Časté chyby v projektu</vt:lpstr>
      <vt:lpstr>Část výzkumného projektu ke kolokviu z Metodologie psychologie I</vt:lpstr>
      <vt:lpstr>Kritéria hodnocení</vt:lpstr>
      <vt:lpstr>Proč a jak východiska zpracovat?</vt:lpstr>
      <vt:lpstr>Jak východiska zpracovat?</vt:lpstr>
      <vt:lpstr>Příklad mentální mapy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Helena Klimusová</cp:lastModifiedBy>
  <cp:revision>54</cp:revision>
  <dcterms:created xsi:type="dcterms:W3CDTF">2012-12-02T21:55:30Z</dcterms:created>
  <dcterms:modified xsi:type="dcterms:W3CDTF">2016-03-20T23:31:34Z</dcterms:modified>
</cp:coreProperties>
</file>