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62" r:id="rId5"/>
    <p:sldId id="261" r:id="rId6"/>
    <p:sldId id="258" r:id="rId7"/>
    <p:sldId id="259" r:id="rId8"/>
    <p:sldId id="267" r:id="rId9"/>
    <p:sldId id="279" r:id="rId10"/>
    <p:sldId id="265" r:id="rId11"/>
    <p:sldId id="275" r:id="rId12"/>
    <p:sldId id="277" r:id="rId13"/>
    <p:sldId id="276" r:id="rId14"/>
    <p:sldId id="278" r:id="rId15"/>
    <p:sldId id="280" r:id="rId16"/>
    <p:sldId id="281" r:id="rId17"/>
    <p:sldId id="282" r:id="rId18"/>
    <p:sldId id="28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3B"/>
    <a:srgbClr val="45F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54C0-05D3-4D9E-97C3-7D83D76DD25C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F38E-CE12-40AF-94E5-62F5ADC10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80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54C0-05D3-4D9E-97C3-7D83D76DD25C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F38E-CE12-40AF-94E5-62F5ADC10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253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54C0-05D3-4D9E-97C3-7D83D76DD25C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F38E-CE12-40AF-94E5-62F5ADC10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93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54C0-05D3-4D9E-97C3-7D83D76DD25C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F38E-CE12-40AF-94E5-62F5ADC10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331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54C0-05D3-4D9E-97C3-7D83D76DD25C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F38E-CE12-40AF-94E5-62F5ADC10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57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54C0-05D3-4D9E-97C3-7D83D76DD25C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F38E-CE12-40AF-94E5-62F5ADC10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95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54C0-05D3-4D9E-97C3-7D83D76DD25C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F38E-CE12-40AF-94E5-62F5ADC10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92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54C0-05D3-4D9E-97C3-7D83D76DD25C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F38E-CE12-40AF-94E5-62F5ADC10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972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54C0-05D3-4D9E-97C3-7D83D76DD25C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F38E-CE12-40AF-94E5-62F5ADC10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078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54C0-05D3-4D9E-97C3-7D83D76DD25C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F38E-CE12-40AF-94E5-62F5ADC10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91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A54C0-05D3-4D9E-97C3-7D83D76DD25C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F38E-CE12-40AF-94E5-62F5ADC10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72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A54C0-05D3-4D9E-97C3-7D83D76DD25C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4F38E-CE12-40AF-94E5-62F5ADC108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3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902073"/>
          </a:xfrm>
        </p:spPr>
        <p:txBody>
          <a:bodyPr>
            <a:normAutofit fontScale="90000"/>
          </a:bodyPr>
          <a:lstStyle/>
          <a:p>
            <a:r>
              <a:rPr lang="cs-CZ" sz="4800" b="1" dirty="0" smtClean="0"/>
              <a:t>Psychoterapie</a:t>
            </a:r>
            <a:br>
              <a:rPr lang="cs-CZ" sz="4800" b="1" dirty="0" smtClean="0"/>
            </a:br>
            <a:r>
              <a:rPr lang="cs-CZ" sz="4800" dirty="0" smtClean="0"/>
              <a:t>PSA_051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Jaro </a:t>
            </a:r>
            <a:r>
              <a:rPr lang="cs-CZ" dirty="0" smtClean="0"/>
              <a:t>2016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3356992"/>
            <a:ext cx="4280520" cy="1752600"/>
          </a:xfrm>
        </p:spPr>
        <p:txBody>
          <a:bodyPr>
            <a:normAutofit/>
          </a:bodyPr>
          <a:lstStyle/>
          <a:p>
            <a:r>
              <a:rPr lang="cs-CZ" dirty="0" smtClean="0"/>
              <a:t>Kateřina </a:t>
            </a:r>
            <a:r>
              <a:rPr lang="cs-CZ" dirty="0" smtClean="0"/>
              <a:t>Bartošová</a:t>
            </a:r>
          </a:p>
          <a:p>
            <a:r>
              <a:rPr lang="cs-CZ" dirty="0" smtClean="0"/>
              <a:t>Michal </a:t>
            </a:r>
            <a:r>
              <a:rPr lang="cs-CZ" dirty="0" err="1" smtClean="0"/>
              <a:t>Čerňák</a:t>
            </a:r>
            <a:endParaRPr lang="cs-CZ" dirty="0" smtClean="0"/>
          </a:p>
        </p:txBody>
      </p:sp>
      <p:pic>
        <p:nvPicPr>
          <p:cNvPr id="1026" name="Picture 2" descr="http://www.ai-therapy.com/blog/wp-content/uploads/2012/07/figure_in_therapy_514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3212976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02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Hlavní</a:t>
            </a:r>
            <a:r>
              <a:rPr lang="cs-CZ" dirty="0" smtClean="0"/>
              <a:t> </a:t>
            </a:r>
            <a:r>
              <a:rPr lang="cs-CZ" b="1" dirty="0" smtClean="0"/>
              <a:t>proudy v psychoterapii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psychoanalyticko-psychodynamický</a:t>
            </a:r>
          </a:p>
          <a:p>
            <a:r>
              <a:rPr lang="cs-CZ" dirty="0" smtClean="0"/>
              <a:t>humanisticko-prožitkový</a:t>
            </a:r>
          </a:p>
          <a:p>
            <a:r>
              <a:rPr lang="cs-CZ" dirty="0" smtClean="0"/>
              <a:t>kognitivně-behaviorální</a:t>
            </a:r>
          </a:p>
          <a:p>
            <a:r>
              <a:rPr lang="cs-CZ" dirty="0" smtClean="0"/>
              <a:t>zaměřený na rodiny a další systémy</a:t>
            </a:r>
          </a:p>
          <a:p>
            <a:r>
              <a:rPr lang="cs-CZ" dirty="0" err="1" smtClean="0"/>
              <a:t>integrativní</a:t>
            </a:r>
            <a:r>
              <a:rPr lang="cs-CZ" dirty="0" smtClean="0"/>
              <a:t> proud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(vnitřně dále značně diferencované)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40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99473" y="171080"/>
            <a:ext cx="1564289" cy="400110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Psychoanalýza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 rot="19012378">
            <a:off x="-149303" y="1353372"/>
            <a:ext cx="266000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Současná psychoanalýza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159991" y="2487165"/>
            <a:ext cx="2905121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 smtClean="0"/>
              <a:t>Ústav pro užitou psychoanalýzu</a:t>
            </a:r>
            <a:endParaRPr lang="cs-CZ" sz="1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89606" y="3229872"/>
            <a:ext cx="4356564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 smtClean="0"/>
              <a:t>Institut psychoanalytické párové a rodinné terapie</a:t>
            </a:r>
            <a:endParaRPr lang="cs-CZ" sz="1600" dirty="0"/>
          </a:p>
        </p:txBody>
      </p:sp>
      <p:sp>
        <p:nvSpPr>
          <p:cNvPr id="40" name="Obdélník 39"/>
          <p:cNvSpPr/>
          <p:nvPr/>
        </p:nvSpPr>
        <p:spPr>
          <a:xfrm>
            <a:off x="3917866" y="2614311"/>
            <a:ext cx="1953099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http://www.iapsa.cz/</a:t>
            </a:r>
            <a:endParaRPr lang="cs-CZ" sz="1600" dirty="0"/>
          </a:p>
        </p:txBody>
      </p:sp>
      <p:sp>
        <p:nvSpPr>
          <p:cNvPr id="42" name="Obdélník 41"/>
          <p:cNvSpPr/>
          <p:nvPr/>
        </p:nvSpPr>
        <p:spPr>
          <a:xfrm>
            <a:off x="2321179" y="949003"/>
            <a:ext cx="4685814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/>
              <a:t>Česká společnost pro psychoanalytickou psychoterapii</a:t>
            </a:r>
            <a:endParaRPr lang="cs-CZ" sz="1600" dirty="0"/>
          </a:p>
        </p:txBody>
      </p:sp>
      <p:sp>
        <p:nvSpPr>
          <p:cNvPr id="43" name="Obdélník 42"/>
          <p:cNvSpPr/>
          <p:nvPr/>
        </p:nvSpPr>
        <p:spPr>
          <a:xfrm>
            <a:off x="1711334" y="1834123"/>
            <a:ext cx="3107261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Česká psychoanalytická společnost </a:t>
            </a:r>
            <a:endParaRPr lang="cs-CZ" sz="1600" dirty="0"/>
          </a:p>
        </p:txBody>
      </p:sp>
      <p:sp>
        <p:nvSpPr>
          <p:cNvPr id="44" name="Obdélník 43"/>
          <p:cNvSpPr/>
          <p:nvPr/>
        </p:nvSpPr>
        <p:spPr>
          <a:xfrm>
            <a:off x="6907873" y="1127403"/>
            <a:ext cx="2079480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www.psychoanalyza.cz</a:t>
            </a:r>
            <a:endParaRPr lang="cs-CZ" sz="1600" dirty="0"/>
          </a:p>
        </p:txBody>
      </p:sp>
      <p:sp>
        <p:nvSpPr>
          <p:cNvPr id="39" name="Obdélník 38"/>
          <p:cNvSpPr/>
          <p:nvPr/>
        </p:nvSpPr>
        <p:spPr>
          <a:xfrm>
            <a:off x="4746170" y="2003400"/>
            <a:ext cx="1925271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http://www.cspap.cz</a:t>
            </a:r>
            <a:endParaRPr lang="cs-CZ" sz="1600" dirty="0"/>
          </a:p>
        </p:txBody>
      </p:sp>
      <p:sp>
        <p:nvSpPr>
          <p:cNvPr id="53" name="Obdélník 52"/>
          <p:cNvSpPr/>
          <p:nvPr/>
        </p:nvSpPr>
        <p:spPr>
          <a:xfrm>
            <a:off x="2663945" y="337197"/>
            <a:ext cx="2041521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Michael Šebek (Praha)</a:t>
            </a:r>
            <a:endParaRPr lang="cs-CZ" sz="1600" dirty="0"/>
          </a:p>
        </p:txBody>
      </p:sp>
      <p:sp>
        <p:nvSpPr>
          <p:cNvPr id="54" name="Obdélník 53"/>
          <p:cNvSpPr/>
          <p:nvPr/>
        </p:nvSpPr>
        <p:spPr>
          <a:xfrm>
            <a:off x="5786562" y="2892330"/>
            <a:ext cx="1889107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Jiří Kocourek (Praha)</a:t>
            </a:r>
            <a:endParaRPr lang="cs-CZ" sz="1600" dirty="0"/>
          </a:p>
        </p:txBody>
      </p:sp>
      <p:sp>
        <p:nvSpPr>
          <p:cNvPr id="55" name="Obdélník 54"/>
          <p:cNvSpPr/>
          <p:nvPr/>
        </p:nvSpPr>
        <p:spPr>
          <a:xfrm>
            <a:off x="4997105" y="149619"/>
            <a:ext cx="1983620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Václav </a:t>
            </a:r>
            <a:r>
              <a:rPr lang="cs-CZ" sz="1600" dirty="0" err="1" smtClean="0"/>
              <a:t>Mikota</a:t>
            </a:r>
            <a:r>
              <a:rPr lang="cs-CZ" sz="1600" dirty="0" smtClean="0"/>
              <a:t> (Praha)</a:t>
            </a:r>
            <a:endParaRPr lang="cs-CZ" sz="1600" dirty="0"/>
          </a:p>
        </p:txBody>
      </p:sp>
      <p:sp>
        <p:nvSpPr>
          <p:cNvPr id="56" name="Obdélník 55"/>
          <p:cNvSpPr/>
          <p:nvPr/>
        </p:nvSpPr>
        <p:spPr>
          <a:xfrm>
            <a:off x="6684022" y="540412"/>
            <a:ext cx="2387961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Bohumila Vacková  (Praha)</a:t>
            </a:r>
            <a:endParaRPr lang="cs-CZ" sz="1600" dirty="0"/>
          </a:p>
        </p:txBody>
      </p:sp>
      <p:sp>
        <p:nvSpPr>
          <p:cNvPr id="57" name="Obdélník 56"/>
          <p:cNvSpPr/>
          <p:nvPr/>
        </p:nvSpPr>
        <p:spPr>
          <a:xfrm>
            <a:off x="6937071" y="1638469"/>
            <a:ext cx="2161041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Věra </a:t>
            </a:r>
            <a:r>
              <a:rPr lang="cs-CZ" sz="1600" dirty="0" err="1" smtClean="0"/>
              <a:t>Fischelová</a:t>
            </a:r>
            <a:r>
              <a:rPr lang="cs-CZ" sz="1600" dirty="0" smtClean="0"/>
              <a:t>  (Praha)</a:t>
            </a:r>
            <a:endParaRPr lang="cs-CZ" sz="1600" dirty="0"/>
          </a:p>
        </p:txBody>
      </p:sp>
      <p:sp>
        <p:nvSpPr>
          <p:cNvPr id="58" name="Obdélník 57"/>
          <p:cNvSpPr/>
          <p:nvPr/>
        </p:nvSpPr>
        <p:spPr>
          <a:xfrm>
            <a:off x="5090030" y="1413380"/>
            <a:ext cx="1665456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Petr </a:t>
            </a:r>
            <a:r>
              <a:rPr lang="cs-CZ" sz="1600" dirty="0" err="1" smtClean="0"/>
              <a:t>Klimpl</a:t>
            </a:r>
            <a:r>
              <a:rPr lang="cs-CZ" sz="1600" dirty="0" smtClean="0"/>
              <a:t> (Brno)</a:t>
            </a:r>
            <a:endParaRPr lang="cs-CZ" sz="1600" dirty="0"/>
          </a:p>
        </p:txBody>
      </p:sp>
      <p:sp>
        <p:nvSpPr>
          <p:cNvPr id="66" name="Šipka doprava 65"/>
          <p:cNvSpPr/>
          <p:nvPr/>
        </p:nvSpPr>
        <p:spPr>
          <a:xfrm>
            <a:off x="298289" y="849265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TextovéPole 66"/>
          <p:cNvSpPr txBox="1"/>
          <p:nvPr/>
        </p:nvSpPr>
        <p:spPr>
          <a:xfrm rot="21044774">
            <a:off x="7213839" y="3353044"/>
            <a:ext cx="1564289" cy="400110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Psychoanalýza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4191569" y="3528198"/>
            <a:ext cx="1386662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www.ippart.cz</a:t>
            </a:r>
            <a:endParaRPr lang="cs-CZ" sz="1600" dirty="0"/>
          </a:p>
        </p:txBody>
      </p:sp>
      <p:sp>
        <p:nvSpPr>
          <p:cNvPr id="71" name="Obdélník 70"/>
          <p:cNvSpPr/>
          <p:nvPr/>
        </p:nvSpPr>
        <p:spPr>
          <a:xfrm>
            <a:off x="2564298" y="4963077"/>
            <a:ext cx="185871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Ludvík </a:t>
            </a:r>
            <a:r>
              <a:rPr lang="cs-CZ" sz="1600" dirty="0" err="1" smtClean="0"/>
              <a:t>Běťák</a:t>
            </a:r>
            <a:r>
              <a:rPr lang="cs-CZ" sz="1600" dirty="0" smtClean="0"/>
              <a:t> (Brno) </a:t>
            </a:r>
            <a:endParaRPr lang="cs-CZ" sz="1600" dirty="0"/>
          </a:p>
        </p:txBody>
      </p:sp>
      <p:sp>
        <p:nvSpPr>
          <p:cNvPr id="72" name="Obdélník 71"/>
          <p:cNvSpPr/>
          <p:nvPr/>
        </p:nvSpPr>
        <p:spPr>
          <a:xfrm>
            <a:off x="3266951" y="5649938"/>
            <a:ext cx="173015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Ervin Široký (Brno)</a:t>
            </a:r>
            <a:endParaRPr lang="cs-CZ" sz="1600" dirty="0"/>
          </a:p>
        </p:txBody>
      </p:sp>
      <p:sp>
        <p:nvSpPr>
          <p:cNvPr id="73" name="Obdélník 72"/>
          <p:cNvSpPr/>
          <p:nvPr/>
        </p:nvSpPr>
        <p:spPr>
          <a:xfrm>
            <a:off x="5471876" y="5450746"/>
            <a:ext cx="1919372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Martin Skála (Praha) </a:t>
            </a:r>
            <a:endParaRPr lang="cs-CZ" sz="1600" dirty="0"/>
          </a:p>
        </p:txBody>
      </p:sp>
      <p:sp>
        <p:nvSpPr>
          <p:cNvPr id="74" name="Obdélník 73"/>
          <p:cNvSpPr/>
          <p:nvPr/>
        </p:nvSpPr>
        <p:spPr>
          <a:xfrm>
            <a:off x="379054" y="5667089"/>
            <a:ext cx="2233497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Karel Zezulka  (Kroměříž)</a:t>
            </a:r>
            <a:endParaRPr lang="cs-CZ" sz="1600" dirty="0"/>
          </a:p>
        </p:txBody>
      </p:sp>
      <p:sp>
        <p:nvSpPr>
          <p:cNvPr id="75" name="Obdélník 74"/>
          <p:cNvSpPr/>
          <p:nvPr/>
        </p:nvSpPr>
        <p:spPr>
          <a:xfrm>
            <a:off x="3337094" y="4293096"/>
            <a:ext cx="3898824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Česká společnost pro analytickou psychologii</a:t>
            </a:r>
            <a:endParaRPr lang="cs-CZ" sz="1600" dirty="0"/>
          </a:p>
        </p:txBody>
      </p:sp>
      <p:sp>
        <p:nvSpPr>
          <p:cNvPr id="76" name="Obdélník 75"/>
          <p:cNvSpPr/>
          <p:nvPr/>
        </p:nvSpPr>
        <p:spPr>
          <a:xfrm>
            <a:off x="6366924" y="4591095"/>
            <a:ext cx="2136867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 http://www.csap-cz.eu</a:t>
            </a:r>
            <a:endParaRPr lang="cs-CZ" sz="1600" dirty="0"/>
          </a:p>
        </p:txBody>
      </p:sp>
      <p:sp>
        <p:nvSpPr>
          <p:cNvPr id="77" name="Obdélník 76"/>
          <p:cNvSpPr/>
          <p:nvPr/>
        </p:nvSpPr>
        <p:spPr>
          <a:xfrm>
            <a:off x="5305506" y="6105208"/>
            <a:ext cx="3164926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sz="1600" dirty="0" smtClean="0"/>
              <a:t>Středisko hlubinné psychologie</a:t>
            </a:r>
            <a:endParaRPr lang="cs-CZ" sz="1600" dirty="0"/>
          </a:p>
        </p:txBody>
      </p:sp>
      <p:sp>
        <p:nvSpPr>
          <p:cNvPr id="78" name="Obdélník 77"/>
          <p:cNvSpPr/>
          <p:nvPr/>
        </p:nvSpPr>
        <p:spPr>
          <a:xfrm>
            <a:off x="6101561" y="5766654"/>
            <a:ext cx="2698559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http://www.psychopompos.cz</a:t>
            </a:r>
            <a:endParaRPr lang="cs-CZ" sz="1600" dirty="0"/>
          </a:p>
        </p:txBody>
      </p:sp>
      <p:sp>
        <p:nvSpPr>
          <p:cNvPr id="79" name="Šipka doprava 78"/>
          <p:cNvSpPr/>
          <p:nvPr/>
        </p:nvSpPr>
        <p:spPr>
          <a:xfrm rot="9899245">
            <a:off x="8055957" y="3879829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97478">
            <a:off x="6547" y="3608919"/>
            <a:ext cx="3005137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242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 rot="20852284">
            <a:off x="281947" y="4764555"/>
            <a:ext cx="1633991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b="1" dirty="0" err="1" smtClean="0"/>
              <a:t>Daseinanalýza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44063" y="4949221"/>
            <a:ext cx="1347052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 smtClean="0"/>
              <a:t>Oldřich Čálek</a:t>
            </a:r>
            <a:endParaRPr lang="cs-CZ" sz="1600" dirty="0"/>
          </a:p>
        </p:txBody>
      </p:sp>
      <p:sp>
        <p:nvSpPr>
          <p:cNvPr id="7" name="Obdélník 6"/>
          <p:cNvSpPr/>
          <p:nvPr/>
        </p:nvSpPr>
        <p:spPr>
          <a:xfrm>
            <a:off x="4359876" y="4941212"/>
            <a:ext cx="1083630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Jiří Růžička</a:t>
            </a:r>
            <a:endParaRPr lang="cs-CZ" sz="1600" dirty="0"/>
          </a:p>
        </p:txBody>
      </p:sp>
      <p:sp>
        <p:nvSpPr>
          <p:cNvPr id="8" name="Obdélník 7"/>
          <p:cNvSpPr/>
          <p:nvPr/>
        </p:nvSpPr>
        <p:spPr>
          <a:xfrm>
            <a:off x="2125183" y="6152032"/>
            <a:ext cx="1121076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Jan Vybíral 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664907" y="5526593"/>
            <a:ext cx="3106620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Česká </a:t>
            </a:r>
            <a:r>
              <a:rPr lang="cs-CZ" sz="1600" dirty="0" err="1" smtClean="0"/>
              <a:t>daseinsanalytická</a:t>
            </a:r>
            <a:r>
              <a:rPr lang="cs-CZ" sz="1600" dirty="0" smtClean="0"/>
              <a:t> společnost</a:t>
            </a:r>
            <a:endParaRPr lang="cs-CZ" sz="1600" dirty="0"/>
          </a:p>
        </p:txBody>
      </p:sp>
      <p:sp>
        <p:nvSpPr>
          <p:cNvPr id="15" name="Obdélník 14"/>
          <p:cNvSpPr/>
          <p:nvPr/>
        </p:nvSpPr>
        <p:spPr>
          <a:xfrm>
            <a:off x="3700796" y="5726274"/>
            <a:ext cx="2202526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http://daseinsanalyza.cz</a:t>
            </a:r>
            <a:endParaRPr lang="cs-CZ" sz="1600" dirty="0"/>
          </a:p>
        </p:txBody>
      </p:sp>
      <p:sp>
        <p:nvSpPr>
          <p:cNvPr id="25" name="Obdélník 24"/>
          <p:cNvSpPr/>
          <p:nvPr/>
        </p:nvSpPr>
        <p:spPr>
          <a:xfrm>
            <a:off x="764650" y="3501008"/>
            <a:ext cx="5638615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/>
              <a:t>Slovenská </a:t>
            </a:r>
            <a:r>
              <a:rPr lang="cs-CZ" sz="1600" dirty="0" err="1" smtClean="0"/>
              <a:t>spoločnosť</a:t>
            </a:r>
            <a:r>
              <a:rPr lang="cs-CZ" sz="1600" dirty="0" smtClean="0"/>
              <a:t> </a:t>
            </a:r>
            <a:r>
              <a:rPr lang="cs-CZ" sz="1600" dirty="0" err="1" smtClean="0"/>
              <a:t>pre</a:t>
            </a:r>
            <a:r>
              <a:rPr lang="cs-CZ" sz="1600" dirty="0" smtClean="0"/>
              <a:t> </a:t>
            </a:r>
            <a:r>
              <a:rPr lang="cs-CZ" sz="1600" dirty="0" err="1" smtClean="0"/>
              <a:t>katatýmne</a:t>
            </a:r>
            <a:r>
              <a:rPr lang="cs-CZ" sz="1600" dirty="0" smtClean="0"/>
              <a:t> </a:t>
            </a:r>
            <a:r>
              <a:rPr lang="cs-CZ" sz="1600" dirty="0" err="1" smtClean="0"/>
              <a:t>imaginatívnu</a:t>
            </a:r>
            <a:r>
              <a:rPr lang="cs-CZ" sz="1600" dirty="0" smtClean="0"/>
              <a:t> </a:t>
            </a:r>
            <a:r>
              <a:rPr lang="cs-CZ" sz="1600" dirty="0" err="1" smtClean="0"/>
              <a:t>psychoterapiu</a:t>
            </a:r>
            <a:endParaRPr lang="cs-CZ" sz="1600" dirty="0"/>
          </a:p>
        </p:txBody>
      </p:sp>
      <p:sp>
        <p:nvSpPr>
          <p:cNvPr id="26" name="TextovéPole 25"/>
          <p:cNvSpPr txBox="1"/>
          <p:nvPr/>
        </p:nvSpPr>
        <p:spPr>
          <a:xfrm rot="2235762">
            <a:off x="6059771" y="1176392"/>
            <a:ext cx="324901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Psychodynamická</a:t>
            </a:r>
            <a:r>
              <a:rPr lang="cs-CZ" sz="1600" dirty="0" smtClean="0"/>
              <a:t> </a:t>
            </a:r>
            <a:r>
              <a:rPr lang="cs-CZ" b="1" dirty="0" smtClean="0"/>
              <a:t>psychoterapie</a:t>
            </a:r>
            <a:endParaRPr lang="cs-CZ" sz="1600" b="1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251889" y="1022503"/>
            <a:ext cx="2990496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 smtClean="0"/>
              <a:t>Brněnský institut psychoterapie</a:t>
            </a:r>
            <a:endParaRPr lang="cs-CZ" sz="16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235243" y="3052538"/>
            <a:ext cx="514097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KIP</a:t>
            </a:r>
            <a:endParaRPr lang="cs-CZ" sz="16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251533" y="369997"/>
            <a:ext cx="2361875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 smtClean="0"/>
              <a:t>Institut skupinové analýzy</a:t>
            </a:r>
            <a:endParaRPr lang="cs-CZ" sz="16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251889" y="1683879"/>
            <a:ext cx="558002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600" dirty="0" smtClean="0"/>
              <a:t>SUR</a:t>
            </a:r>
            <a:endParaRPr lang="cs-CZ" sz="1600" dirty="0"/>
          </a:p>
        </p:txBody>
      </p:sp>
      <p:sp>
        <p:nvSpPr>
          <p:cNvPr id="31" name="Obdélník 30"/>
          <p:cNvSpPr/>
          <p:nvPr/>
        </p:nvSpPr>
        <p:spPr>
          <a:xfrm>
            <a:off x="858378" y="2613719"/>
            <a:ext cx="5104435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/>
              <a:t>Česká společnost pro </a:t>
            </a:r>
            <a:r>
              <a:rPr lang="cs-CZ" sz="1600" dirty="0" err="1" smtClean="0"/>
              <a:t>katatymně</a:t>
            </a:r>
            <a:r>
              <a:rPr lang="cs-CZ" sz="1600" dirty="0" smtClean="0"/>
              <a:t> imaginativní psychoterapii</a:t>
            </a:r>
            <a:endParaRPr lang="cs-CZ" sz="1600" dirty="0"/>
          </a:p>
        </p:txBody>
      </p:sp>
      <p:sp>
        <p:nvSpPr>
          <p:cNvPr id="32" name="Obdélník 31"/>
          <p:cNvSpPr/>
          <p:nvPr/>
        </p:nvSpPr>
        <p:spPr>
          <a:xfrm>
            <a:off x="7485019" y="2770657"/>
            <a:ext cx="1035540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Jan Dufek </a:t>
            </a:r>
            <a:endParaRPr lang="cs-CZ" sz="1600" dirty="0"/>
          </a:p>
        </p:txBody>
      </p:sp>
      <p:sp>
        <p:nvSpPr>
          <p:cNvPr id="33" name="Obdélník 32"/>
          <p:cNvSpPr/>
          <p:nvPr/>
        </p:nvSpPr>
        <p:spPr>
          <a:xfrm>
            <a:off x="6048192" y="2742420"/>
            <a:ext cx="1286442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Ludvík </a:t>
            </a:r>
            <a:r>
              <a:rPr lang="cs-CZ" sz="1600" dirty="0" err="1" smtClean="0"/>
              <a:t>Běťák</a:t>
            </a:r>
            <a:r>
              <a:rPr lang="cs-CZ" sz="1600" dirty="0" smtClean="0"/>
              <a:t> </a:t>
            </a:r>
            <a:endParaRPr lang="cs-CZ" sz="1600" dirty="0"/>
          </a:p>
        </p:txBody>
      </p:sp>
      <p:sp>
        <p:nvSpPr>
          <p:cNvPr id="34" name="Obdélník 33"/>
          <p:cNvSpPr/>
          <p:nvPr/>
        </p:nvSpPr>
        <p:spPr>
          <a:xfrm>
            <a:off x="749340" y="1802432"/>
            <a:ext cx="1125565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www.sur.cz</a:t>
            </a:r>
            <a:endParaRPr lang="cs-CZ" sz="1600" dirty="0"/>
          </a:p>
        </p:txBody>
      </p:sp>
      <p:sp>
        <p:nvSpPr>
          <p:cNvPr id="35" name="Obdélník 34"/>
          <p:cNvSpPr/>
          <p:nvPr/>
        </p:nvSpPr>
        <p:spPr>
          <a:xfrm>
            <a:off x="2953205" y="1343883"/>
            <a:ext cx="2005293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http://www.i-bip.com</a:t>
            </a:r>
            <a:endParaRPr lang="cs-CZ" sz="1600" dirty="0"/>
          </a:p>
        </p:txBody>
      </p:sp>
      <p:sp>
        <p:nvSpPr>
          <p:cNvPr id="36" name="Obdélník 35"/>
          <p:cNvSpPr/>
          <p:nvPr/>
        </p:nvSpPr>
        <p:spPr>
          <a:xfrm>
            <a:off x="2544275" y="539274"/>
            <a:ext cx="2160913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http://www.igapraha.cz</a:t>
            </a:r>
            <a:endParaRPr lang="cs-CZ" sz="1600" dirty="0"/>
          </a:p>
        </p:txBody>
      </p:sp>
      <p:sp>
        <p:nvSpPr>
          <p:cNvPr id="37" name="Obdélník 36"/>
          <p:cNvSpPr/>
          <p:nvPr/>
        </p:nvSpPr>
        <p:spPr>
          <a:xfrm>
            <a:off x="2162324" y="1926193"/>
            <a:ext cx="1334596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Eduard Urban</a:t>
            </a:r>
            <a:endParaRPr lang="cs-CZ" sz="1600" dirty="0"/>
          </a:p>
        </p:txBody>
      </p:sp>
      <p:sp>
        <p:nvSpPr>
          <p:cNvPr id="38" name="Obdélník 37"/>
          <p:cNvSpPr/>
          <p:nvPr/>
        </p:nvSpPr>
        <p:spPr>
          <a:xfrm>
            <a:off x="3700796" y="1977350"/>
            <a:ext cx="1423659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Jaromír</a:t>
            </a:r>
            <a:r>
              <a:rPr lang="cs-CZ" dirty="0" smtClean="0"/>
              <a:t> </a:t>
            </a:r>
            <a:r>
              <a:rPr lang="cs-CZ" sz="1600" dirty="0" smtClean="0"/>
              <a:t>Rubeš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>
            <a:off x="5386086" y="1971709"/>
            <a:ext cx="1359026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Jaroslav Skála </a:t>
            </a:r>
            <a:endParaRPr lang="cs-CZ" sz="1600" dirty="0"/>
          </a:p>
        </p:txBody>
      </p:sp>
      <p:sp>
        <p:nvSpPr>
          <p:cNvPr id="40" name="Obdélník 39"/>
          <p:cNvSpPr/>
          <p:nvPr/>
        </p:nvSpPr>
        <p:spPr>
          <a:xfrm>
            <a:off x="4861552" y="358090"/>
            <a:ext cx="1163908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Luděk Vrba </a:t>
            </a:r>
            <a:endParaRPr lang="cs-CZ" sz="1600" dirty="0"/>
          </a:p>
        </p:txBody>
      </p:sp>
      <p:sp>
        <p:nvSpPr>
          <p:cNvPr id="41" name="Obdélník 40"/>
          <p:cNvSpPr/>
          <p:nvPr/>
        </p:nvSpPr>
        <p:spPr>
          <a:xfrm>
            <a:off x="5123584" y="1174453"/>
            <a:ext cx="1442190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Petr Zahradník </a:t>
            </a:r>
            <a:endParaRPr lang="cs-CZ" sz="1600" dirty="0"/>
          </a:p>
        </p:txBody>
      </p:sp>
      <p:sp>
        <p:nvSpPr>
          <p:cNvPr id="42" name="Obdélník 41"/>
          <p:cNvSpPr/>
          <p:nvPr/>
        </p:nvSpPr>
        <p:spPr>
          <a:xfrm>
            <a:off x="3624731" y="3971506"/>
            <a:ext cx="1123449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Jozef </a:t>
            </a:r>
            <a:r>
              <a:rPr lang="cs-CZ" sz="1600" dirty="0" err="1" smtClean="0"/>
              <a:t>Hašto</a:t>
            </a:r>
            <a:endParaRPr lang="cs-CZ" sz="1600" dirty="0"/>
          </a:p>
        </p:txBody>
      </p:sp>
      <p:sp>
        <p:nvSpPr>
          <p:cNvPr id="43" name="Obdélník 42"/>
          <p:cNvSpPr/>
          <p:nvPr/>
        </p:nvSpPr>
        <p:spPr>
          <a:xfrm>
            <a:off x="5152016" y="4007201"/>
            <a:ext cx="1103379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Igor Obuch</a:t>
            </a:r>
            <a:endParaRPr lang="cs-CZ" sz="1600" dirty="0"/>
          </a:p>
        </p:txBody>
      </p:sp>
      <p:sp>
        <p:nvSpPr>
          <p:cNvPr id="44" name="Obdélník 43"/>
          <p:cNvSpPr/>
          <p:nvPr/>
        </p:nvSpPr>
        <p:spPr>
          <a:xfrm>
            <a:off x="6677226" y="3949136"/>
            <a:ext cx="1742721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Eva Dorota Uhrová</a:t>
            </a:r>
            <a:endParaRPr lang="cs-CZ" sz="1600" dirty="0"/>
          </a:p>
        </p:txBody>
      </p:sp>
      <p:sp>
        <p:nvSpPr>
          <p:cNvPr id="45" name="TextovéPole 44"/>
          <p:cNvSpPr txBox="1"/>
          <p:nvPr/>
        </p:nvSpPr>
        <p:spPr>
          <a:xfrm rot="755993">
            <a:off x="7288726" y="5574234"/>
            <a:ext cx="1673289" cy="400110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Psychoanalýza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Šipka doprava 45"/>
          <p:cNvSpPr/>
          <p:nvPr/>
        </p:nvSpPr>
        <p:spPr>
          <a:xfrm rot="15848110">
            <a:off x="7435550" y="4749313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Šipka doprava 46"/>
          <p:cNvSpPr/>
          <p:nvPr/>
        </p:nvSpPr>
        <p:spPr>
          <a:xfrm rot="11299507">
            <a:off x="6536577" y="5257578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bdélník 47"/>
          <p:cNvSpPr/>
          <p:nvPr/>
        </p:nvSpPr>
        <p:spPr>
          <a:xfrm>
            <a:off x="3649576" y="2916908"/>
            <a:ext cx="1859548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http://www.cskip.cz</a:t>
            </a:r>
            <a:endParaRPr lang="cs-CZ" sz="1600" dirty="0"/>
          </a:p>
        </p:txBody>
      </p:sp>
      <p:sp>
        <p:nvSpPr>
          <p:cNvPr id="49" name="Obdélník 48"/>
          <p:cNvSpPr/>
          <p:nvPr/>
        </p:nvSpPr>
        <p:spPr>
          <a:xfrm>
            <a:off x="6347953" y="3391092"/>
            <a:ext cx="1973361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http://www.sskip.eu/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23999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718020" y="771842"/>
            <a:ext cx="3467928" cy="3704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Na osobu zaměřená psychoterapie</a:t>
            </a:r>
            <a:endParaRPr lang="cs-CZ" b="1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126572" y="148839"/>
            <a:ext cx="2893482" cy="400110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Humanistická psychologie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Šipka doprava 32"/>
          <p:cNvSpPr/>
          <p:nvPr/>
        </p:nvSpPr>
        <p:spPr>
          <a:xfrm>
            <a:off x="126572" y="840442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770022" y="2572991"/>
            <a:ext cx="1648336" cy="369332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b="1" dirty="0" err="1" smtClean="0"/>
              <a:t>Gestalt</a:t>
            </a:r>
            <a:r>
              <a:rPr lang="cs-CZ" b="1" dirty="0" smtClean="0"/>
              <a:t> terapie </a:t>
            </a:r>
            <a:endParaRPr lang="cs-CZ" b="1" dirty="0"/>
          </a:p>
        </p:txBody>
      </p:sp>
      <p:sp>
        <p:nvSpPr>
          <p:cNvPr id="35" name="Obdélník 34"/>
          <p:cNvSpPr/>
          <p:nvPr/>
        </p:nvSpPr>
        <p:spPr>
          <a:xfrm>
            <a:off x="851205" y="5248454"/>
            <a:ext cx="344299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b="1" dirty="0" smtClean="0"/>
              <a:t>Existenciální analýza a logoterapie</a:t>
            </a:r>
            <a:endParaRPr lang="cs-CZ" b="1" dirty="0"/>
          </a:p>
        </p:txBody>
      </p:sp>
      <p:sp>
        <p:nvSpPr>
          <p:cNvPr id="36" name="Obdélník 35"/>
          <p:cNvSpPr/>
          <p:nvPr/>
        </p:nvSpPr>
        <p:spPr>
          <a:xfrm>
            <a:off x="1124197" y="5817935"/>
            <a:ext cx="4572000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cs-CZ" sz="1600" dirty="0" smtClean="0"/>
              <a:t>Společnost pro logoterapii a existenciální analýzu</a:t>
            </a:r>
            <a:endParaRPr lang="cs-CZ" sz="1600" dirty="0"/>
          </a:p>
        </p:txBody>
      </p:sp>
      <p:sp>
        <p:nvSpPr>
          <p:cNvPr id="37" name="Obdélník 36"/>
          <p:cNvSpPr/>
          <p:nvPr/>
        </p:nvSpPr>
        <p:spPr>
          <a:xfrm>
            <a:off x="3043137" y="6341164"/>
            <a:ext cx="1218347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www.slea.sk</a:t>
            </a:r>
            <a:endParaRPr lang="cs-CZ" sz="1600" dirty="0"/>
          </a:p>
        </p:txBody>
      </p:sp>
      <p:sp>
        <p:nvSpPr>
          <p:cNvPr id="38" name="Obdélník 37"/>
          <p:cNvSpPr/>
          <p:nvPr/>
        </p:nvSpPr>
        <p:spPr>
          <a:xfrm>
            <a:off x="470600" y="6263172"/>
            <a:ext cx="184775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dirty="0" smtClean="0"/>
              <a:t>http://</a:t>
            </a:r>
            <a:r>
              <a:rPr lang="cs-CZ" sz="1600" dirty="0" smtClean="0"/>
              <a:t>www.slea.cz</a:t>
            </a:r>
            <a:endParaRPr lang="cs-CZ" dirty="0"/>
          </a:p>
        </p:txBody>
      </p:sp>
      <p:sp>
        <p:nvSpPr>
          <p:cNvPr id="39" name="Obdélník 38"/>
          <p:cNvSpPr/>
          <p:nvPr/>
        </p:nvSpPr>
        <p:spPr>
          <a:xfrm>
            <a:off x="6076281" y="5682836"/>
            <a:ext cx="3008324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Martina Kosová(FN Brno, IPIPAPP)</a:t>
            </a:r>
            <a:endParaRPr lang="cs-CZ" sz="1600" dirty="0"/>
          </a:p>
        </p:txBody>
      </p:sp>
      <p:sp>
        <p:nvSpPr>
          <p:cNvPr id="40" name="Obdélník 39"/>
          <p:cNvSpPr/>
          <p:nvPr/>
        </p:nvSpPr>
        <p:spPr>
          <a:xfrm>
            <a:off x="4983265" y="6336102"/>
            <a:ext cx="2775119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Vladimír Smékal (FSS MU Brno)</a:t>
            </a:r>
            <a:endParaRPr lang="cs-CZ" sz="1600" dirty="0"/>
          </a:p>
        </p:txBody>
      </p:sp>
      <p:sp>
        <p:nvSpPr>
          <p:cNvPr id="41" name="Obdélník 40"/>
          <p:cNvSpPr/>
          <p:nvPr/>
        </p:nvSpPr>
        <p:spPr>
          <a:xfrm>
            <a:off x="6697304" y="3588687"/>
            <a:ext cx="1186543" cy="33855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Anton Polák</a:t>
            </a:r>
            <a:endParaRPr lang="cs-CZ" sz="1600" dirty="0"/>
          </a:p>
        </p:txBody>
      </p:sp>
      <p:sp>
        <p:nvSpPr>
          <p:cNvPr id="42" name="Obdélník 41"/>
          <p:cNvSpPr/>
          <p:nvPr/>
        </p:nvSpPr>
        <p:spPr>
          <a:xfrm>
            <a:off x="6971751" y="4096518"/>
            <a:ext cx="1217385" cy="33855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Juraj Rektor </a:t>
            </a:r>
            <a:endParaRPr lang="cs-CZ" sz="1600" dirty="0"/>
          </a:p>
        </p:txBody>
      </p:sp>
      <p:sp>
        <p:nvSpPr>
          <p:cNvPr id="43" name="Obdélník 42"/>
          <p:cNvSpPr/>
          <p:nvPr/>
        </p:nvSpPr>
        <p:spPr>
          <a:xfrm>
            <a:off x="1906418" y="3629015"/>
            <a:ext cx="4116833" cy="33855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Český institut pro výcvik v </a:t>
            </a:r>
            <a:r>
              <a:rPr lang="cs-CZ" sz="1600" dirty="0" err="1" smtClean="0"/>
              <a:t>Gestalt</a:t>
            </a:r>
            <a:r>
              <a:rPr lang="cs-CZ" sz="1600" dirty="0" smtClean="0"/>
              <a:t> psychoterapii</a:t>
            </a:r>
            <a:endParaRPr lang="cs-CZ" sz="1600" dirty="0"/>
          </a:p>
        </p:txBody>
      </p:sp>
      <p:sp>
        <p:nvSpPr>
          <p:cNvPr id="44" name="Obdélník 43"/>
          <p:cNvSpPr/>
          <p:nvPr/>
        </p:nvSpPr>
        <p:spPr>
          <a:xfrm>
            <a:off x="3697829" y="3927241"/>
            <a:ext cx="2568524" cy="338554"/>
          </a:xfrm>
          <a:prstGeom prst="rect">
            <a:avLst/>
          </a:prstGeom>
          <a:gradFill>
            <a:gsLst>
              <a:gs pos="0">
                <a:srgbClr val="FF0000"/>
              </a:gs>
              <a:gs pos="80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http://</a:t>
            </a:r>
            <a:r>
              <a:rPr lang="cs-CZ" sz="1600" dirty="0"/>
              <a:t>www.gestalt-dialog.cz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1882923" y="4500042"/>
            <a:ext cx="3067828" cy="33855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de-DE" sz="1600" dirty="0" smtClean="0"/>
              <a:t>Institut pro </a:t>
            </a:r>
            <a:r>
              <a:rPr lang="de-DE" sz="1600" dirty="0" err="1" smtClean="0"/>
              <a:t>výcvik</a:t>
            </a:r>
            <a:r>
              <a:rPr lang="de-DE" sz="1600" dirty="0" smtClean="0"/>
              <a:t> v Gestalt </a:t>
            </a:r>
            <a:r>
              <a:rPr lang="de-DE" sz="1600" dirty="0" err="1" smtClean="0"/>
              <a:t>terapii</a:t>
            </a:r>
            <a:r>
              <a:rPr lang="de-DE" sz="1600" dirty="0" smtClean="0"/>
              <a:t> </a:t>
            </a:r>
            <a:endParaRPr lang="cs-CZ" sz="1600" dirty="0"/>
          </a:p>
        </p:txBody>
      </p:sp>
      <p:sp>
        <p:nvSpPr>
          <p:cNvPr id="46" name="Obdélník 45"/>
          <p:cNvSpPr/>
          <p:nvPr/>
        </p:nvSpPr>
        <p:spPr>
          <a:xfrm>
            <a:off x="4867124" y="4687916"/>
            <a:ext cx="1984005" cy="338554"/>
          </a:xfrm>
          <a:prstGeom prst="rect">
            <a:avLst/>
          </a:prstGeom>
          <a:gradFill>
            <a:gsLst>
              <a:gs pos="0">
                <a:srgbClr val="FF0000"/>
              </a:gs>
              <a:gs pos="80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www.gestalt-praha.cz</a:t>
            </a:r>
            <a:endParaRPr lang="cs-CZ" sz="1600" dirty="0"/>
          </a:p>
        </p:txBody>
      </p:sp>
      <p:sp>
        <p:nvSpPr>
          <p:cNvPr id="47" name="Obdélník 46"/>
          <p:cNvSpPr/>
          <p:nvPr/>
        </p:nvSpPr>
        <p:spPr>
          <a:xfrm>
            <a:off x="6167588" y="5094566"/>
            <a:ext cx="2825710" cy="33855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Přemysl Suchomel  (</a:t>
            </a:r>
            <a:r>
              <a:rPr lang="cs-CZ" sz="1600" dirty="0" err="1" smtClean="0"/>
              <a:t>Havl</a:t>
            </a:r>
            <a:r>
              <a:rPr lang="cs-CZ" sz="1600" dirty="0" smtClean="0"/>
              <a:t>. Brod)</a:t>
            </a:r>
            <a:endParaRPr lang="cs-CZ" sz="1600" dirty="0"/>
          </a:p>
        </p:txBody>
      </p:sp>
      <p:sp>
        <p:nvSpPr>
          <p:cNvPr id="48" name="Obdélník 47"/>
          <p:cNvSpPr/>
          <p:nvPr/>
        </p:nvSpPr>
        <p:spPr>
          <a:xfrm>
            <a:off x="2730364" y="2925759"/>
            <a:ext cx="2378343" cy="33855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Institut pro </a:t>
            </a:r>
            <a:r>
              <a:rPr lang="cs-CZ" sz="1600" dirty="0" err="1" smtClean="0"/>
              <a:t>Gestalt</a:t>
            </a:r>
            <a:r>
              <a:rPr lang="cs-CZ" sz="1600" dirty="0" smtClean="0"/>
              <a:t> terapii </a:t>
            </a:r>
            <a:endParaRPr lang="cs-CZ" sz="1600" dirty="0"/>
          </a:p>
        </p:txBody>
      </p:sp>
      <p:sp>
        <p:nvSpPr>
          <p:cNvPr id="49" name="Obdélník 48"/>
          <p:cNvSpPr/>
          <p:nvPr/>
        </p:nvSpPr>
        <p:spPr>
          <a:xfrm>
            <a:off x="5043383" y="3136241"/>
            <a:ext cx="1443216" cy="338554"/>
          </a:xfrm>
          <a:prstGeom prst="rect">
            <a:avLst/>
          </a:prstGeom>
          <a:gradFill>
            <a:gsLst>
              <a:gs pos="0">
                <a:srgbClr val="FF0000"/>
              </a:gs>
              <a:gs pos="80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www.gestalt.cz</a:t>
            </a:r>
            <a:endParaRPr lang="cs-CZ" sz="1600" dirty="0"/>
          </a:p>
        </p:txBody>
      </p:sp>
      <p:sp>
        <p:nvSpPr>
          <p:cNvPr id="50" name="Obdélník 49"/>
          <p:cNvSpPr/>
          <p:nvPr/>
        </p:nvSpPr>
        <p:spPr>
          <a:xfrm>
            <a:off x="4910516" y="671165"/>
            <a:ext cx="1832425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Jan Vymětal (Praha)</a:t>
            </a:r>
            <a:endParaRPr lang="cs-CZ" sz="1600" dirty="0"/>
          </a:p>
        </p:txBody>
      </p:sp>
      <p:sp>
        <p:nvSpPr>
          <p:cNvPr id="51" name="Obdélník 50"/>
          <p:cNvSpPr/>
          <p:nvPr/>
        </p:nvSpPr>
        <p:spPr>
          <a:xfrm>
            <a:off x="5703000" y="2525400"/>
            <a:ext cx="2102050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Vlasta Rezková  (Praha)</a:t>
            </a:r>
            <a:endParaRPr lang="cs-CZ" sz="1600" dirty="0"/>
          </a:p>
        </p:txBody>
      </p:sp>
      <p:sp>
        <p:nvSpPr>
          <p:cNvPr id="52" name="Obdélník 51"/>
          <p:cNvSpPr/>
          <p:nvPr/>
        </p:nvSpPr>
        <p:spPr>
          <a:xfrm>
            <a:off x="6486599" y="2085028"/>
            <a:ext cx="2219262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Jan </a:t>
            </a:r>
            <a:r>
              <a:rPr lang="cs-CZ" sz="1600" dirty="0" err="1" smtClean="0"/>
              <a:t>Holeyšovský</a:t>
            </a:r>
            <a:r>
              <a:rPr lang="cs-CZ" sz="1600" dirty="0" smtClean="0"/>
              <a:t>  (Praha)</a:t>
            </a:r>
            <a:endParaRPr lang="cs-CZ" sz="1600" dirty="0"/>
          </a:p>
        </p:txBody>
      </p:sp>
      <p:sp>
        <p:nvSpPr>
          <p:cNvPr id="53" name="Obdélník 52"/>
          <p:cNvSpPr/>
          <p:nvPr/>
        </p:nvSpPr>
        <p:spPr>
          <a:xfrm>
            <a:off x="5530440" y="1134956"/>
            <a:ext cx="1912318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Oldřich </a:t>
            </a:r>
            <a:r>
              <a:rPr lang="cs-CZ" sz="1600" dirty="0" err="1" smtClean="0"/>
              <a:t>Tegze</a:t>
            </a:r>
            <a:r>
              <a:rPr lang="cs-CZ" sz="1600" dirty="0" smtClean="0"/>
              <a:t> (Brno) </a:t>
            </a:r>
            <a:endParaRPr lang="cs-CZ" sz="1600" dirty="0"/>
          </a:p>
        </p:txBody>
      </p:sp>
      <p:sp>
        <p:nvSpPr>
          <p:cNvPr id="54" name="Obdélník 53"/>
          <p:cNvSpPr/>
          <p:nvPr/>
        </p:nvSpPr>
        <p:spPr>
          <a:xfrm>
            <a:off x="1588158" y="1312803"/>
            <a:ext cx="1727652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Český institut PCA </a:t>
            </a:r>
            <a:endParaRPr lang="cs-CZ" sz="1600" dirty="0"/>
          </a:p>
        </p:txBody>
      </p:sp>
      <p:sp>
        <p:nvSpPr>
          <p:cNvPr id="55" name="Obdélník 54"/>
          <p:cNvSpPr/>
          <p:nvPr/>
        </p:nvSpPr>
        <p:spPr>
          <a:xfrm>
            <a:off x="3277786" y="1482080"/>
            <a:ext cx="2108591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http://www.spsbrno.cz</a:t>
            </a:r>
            <a:endParaRPr lang="cs-CZ" sz="1600" dirty="0"/>
          </a:p>
        </p:txBody>
      </p:sp>
      <p:sp>
        <p:nvSpPr>
          <p:cNvPr id="56" name="Obdélník 55"/>
          <p:cNvSpPr/>
          <p:nvPr/>
        </p:nvSpPr>
        <p:spPr>
          <a:xfrm>
            <a:off x="1479772" y="1915751"/>
            <a:ext cx="1731436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PCA Institut Praha </a:t>
            </a:r>
            <a:endParaRPr lang="cs-CZ" sz="1600" dirty="0"/>
          </a:p>
        </p:txBody>
      </p:sp>
      <p:sp>
        <p:nvSpPr>
          <p:cNvPr id="57" name="Obdélník 56"/>
          <p:cNvSpPr/>
          <p:nvPr/>
        </p:nvSpPr>
        <p:spPr>
          <a:xfrm>
            <a:off x="3211208" y="2085028"/>
            <a:ext cx="2390911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http://www.pca-institut.cz</a:t>
            </a:r>
            <a:endParaRPr lang="cs-CZ" sz="1600" dirty="0"/>
          </a:p>
        </p:txBody>
      </p:sp>
      <p:sp>
        <p:nvSpPr>
          <p:cNvPr id="60" name="TextovéPole 59"/>
          <p:cNvSpPr txBox="1"/>
          <p:nvPr/>
        </p:nvSpPr>
        <p:spPr>
          <a:xfrm rot="966397">
            <a:off x="146449" y="3685986"/>
            <a:ext cx="1380024" cy="338554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Psychoanalýza</a:t>
            </a:r>
            <a:r>
              <a:rPr lang="cs-C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cs-CZ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Šipka doprava 60"/>
          <p:cNvSpPr/>
          <p:nvPr/>
        </p:nvSpPr>
        <p:spPr>
          <a:xfrm rot="17235465">
            <a:off x="787885" y="3181194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Šipka doprava 61"/>
          <p:cNvSpPr/>
          <p:nvPr/>
        </p:nvSpPr>
        <p:spPr>
          <a:xfrm>
            <a:off x="133054" y="2594939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Šipka doprava 62"/>
          <p:cNvSpPr/>
          <p:nvPr/>
        </p:nvSpPr>
        <p:spPr>
          <a:xfrm>
            <a:off x="146410" y="5248454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80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215399" y="2272006"/>
            <a:ext cx="63968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KBT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74426" y="105652"/>
            <a:ext cx="1074268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Aristoteles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50250" y="284256"/>
            <a:ext cx="720967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Pavlov</a:t>
            </a:r>
          </a:p>
        </p:txBody>
      </p:sp>
      <p:sp>
        <p:nvSpPr>
          <p:cNvPr id="7" name="Obdélník 6"/>
          <p:cNvSpPr/>
          <p:nvPr/>
        </p:nvSpPr>
        <p:spPr>
          <a:xfrm>
            <a:off x="2168030" y="506159"/>
            <a:ext cx="1022844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Thorndike</a:t>
            </a:r>
            <a:endParaRPr lang="cs-CZ" sz="1600" dirty="0"/>
          </a:p>
        </p:txBody>
      </p:sp>
      <p:sp>
        <p:nvSpPr>
          <p:cNvPr id="8" name="Obdélník 7"/>
          <p:cNvSpPr/>
          <p:nvPr/>
        </p:nvSpPr>
        <p:spPr>
          <a:xfrm>
            <a:off x="2376788" y="976953"/>
            <a:ext cx="790024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Tolman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3110135" y="114979"/>
            <a:ext cx="819455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Guthrie</a:t>
            </a:r>
            <a:endParaRPr lang="cs-CZ" sz="1600" dirty="0"/>
          </a:p>
        </p:txBody>
      </p:sp>
      <p:sp>
        <p:nvSpPr>
          <p:cNvPr id="10" name="Obdélník 9"/>
          <p:cNvSpPr/>
          <p:nvPr/>
        </p:nvSpPr>
        <p:spPr>
          <a:xfrm>
            <a:off x="1871217" y="75492"/>
            <a:ext cx="808235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Skinner</a:t>
            </a:r>
            <a:endParaRPr lang="cs-CZ" sz="1600" dirty="0"/>
          </a:p>
        </p:txBody>
      </p:sp>
      <p:sp>
        <p:nvSpPr>
          <p:cNvPr id="11" name="Obdélník 10"/>
          <p:cNvSpPr/>
          <p:nvPr/>
        </p:nvSpPr>
        <p:spPr>
          <a:xfrm>
            <a:off x="1329529" y="675436"/>
            <a:ext cx="724301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Wolpe</a:t>
            </a:r>
            <a:endParaRPr lang="cs-CZ" sz="1600" dirty="0"/>
          </a:p>
        </p:txBody>
      </p:sp>
      <p:sp>
        <p:nvSpPr>
          <p:cNvPr id="12" name="Obdélník 11"/>
          <p:cNvSpPr/>
          <p:nvPr/>
        </p:nvSpPr>
        <p:spPr>
          <a:xfrm>
            <a:off x="328615" y="638399"/>
            <a:ext cx="821635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Watson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611560" y="1019978"/>
            <a:ext cx="882549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Bandura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283992" y="655439"/>
            <a:ext cx="955839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Epiktetos</a:t>
            </a:r>
            <a:endParaRPr lang="cs-CZ" sz="1600" dirty="0"/>
          </a:p>
        </p:txBody>
      </p:sp>
      <p:sp>
        <p:nvSpPr>
          <p:cNvPr id="15" name="Obdélník 14"/>
          <p:cNvSpPr/>
          <p:nvPr/>
        </p:nvSpPr>
        <p:spPr>
          <a:xfrm>
            <a:off x="5602058" y="233064"/>
            <a:ext cx="894476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Sokrates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6875045" y="469122"/>
            <a:ext cx="505267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Ellis</a:t>
            </a:r>
            <a:endParaRPr lang="cs-CZ" sz="1600" dirty="0"/>
          </a:p>
        </p:txBody>
      </p:sp>
      <p:sp>
        <p:nvSpPr>
          <p:cNvPr id="17" name="Obdélník 16"/>
          <p:cNvSpPr/>
          <p:nvPr/>
        </p:nvSpPr>
        <p:spPr>
          <a:xfrm>
            <a:off x="7380312" y="876053"/>
            <a:ext cx="579005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Beck</a:t>
            </a:r>
          </a:p>
        </p:txBody>
      </p:sp>
      <p:sp>
        <p:nvSpPr>
          <p:cNvPr id="18" name="Šipka doprava 17"/>
          <p:cNvSpPr/>
          <p:nvPr/>
        </p:nvSpPr>
        <p:spPr>
          <a:xfrm rot="2786442">
            <a:off x="3271136" y="1949783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/>
          <p:cNvSpPr/>
          <p:nvPr/>
        </p:nvSpPr>
        <p:spPr>
          <a:xfrm rot="7132367">
            <a:off x="5035266" y="1886122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1556244" y="2573174"/>
            <a:ext cx="2232086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Mezinárodní institut KBT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00271" y="2869232"/>
            <a:ext cx="2523576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http://www.kbt-odyssea.cz/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5436782" y="2456672"/>
            <a:ext cx="2444067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Institut KBT Hradec Králové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6938535" y="2737854"/>
            <a:ext cx="1814215" cy="3385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http://kbtvycvik.cz/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2771800" y="3194705"/>
            <a:ext cx="1048749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Ján </a:t>
            </a:r>
            <a:r>
              <a:rPr lang="cs-CZ" sz="1600" dirty="0" err="1" smtClean="0"/>
              <a:t>Praško</a:t>
            </a:r>
            <a:endParaRPr lang="cs-CZ" sz="1600" dirty="0"/>
          </a:p>
        </p:txBody>
      </p:sp>
      <p:sp>
        <p:nvSpPr>
          <p:cNvPr id="25" name="Obdélník 24"/>
          <p:cNvSpPr/>
          <p:nvPr/>
        </p:nvSpPr>
        <p:spPr>
          <a:xfrm>
            <a:off x="3980010" y="2911728"/>
            <a:ext cx="1134798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Petr Možný</a:t>
            </a:r>
            <a:endParaRPr lang="cs-CZ" sz="1600" dirty="0"/>
          </a:p>
        </p:txBody>
      </p:sp>
      <p:sp>
        <p:nvSpPr>
          <p:cNvPr id="26" name="Obdélník 25"/>
          <p:cNvSpPr/>
          <p:nvPr/>
        </p:nvSpPr>
        <p:spPr>
          <a:xfrm>
            <a:off x="4076892" y="3414301"/>
            <a:ext cx="1414170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Miloš </a:t>
            </a:r>
            <a:r>
              <a:rPr lang="cs-CZ" sz="1600" dirty="0" err="1" smtClean="0"/>
              <a:t>Šlepecký</a:t>
            </a:r>
            <a:endParaRPr lang="cs-CZ" sz="1600" dirty="0"/>
          </a:p>
        </p:txBody>
      </p:sp>
      <p:sp>
        <p:nvSpPr>
          <p:cNvPr id="27" name="Obdélník 26"/>
          <p:cNvSpPr/>
          <p:nvPr/>
        </p:nvSpPr>
        <p:spPr>
          <a:xfrm>
            <a:off x="890691" y="3394522"/>
            <a:ext cx="1554977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Jana Vyskočilová</a:t>
            </a:r>
            <a:endParaRPr lang="cs-CZ" sz="1600" dirty="0"/>
          </a:p>
        </p:txBody>
      </p:sp>
      <p:sp>
        <p:nvSpPr>
          <p:cNvPr id="28" name="Obdélník 27"/>
          <p:cNvSpPr/>
          <p:nvPr/>
        </p:nvSpPr>
        <p:spPr>
          <a:xfrm>
            <a:off x="7100632" y="3194705"/>
            <a:ext cx="1331839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Jan </a:t>
            </a:r>
            <a:r>
              <a:rPr lang="cs-CZ" sz="1600" dirty="0" err="1" smtClean="0"/>
              <a:t>Zbytovský</a:t>
            </a:r>
            <a:endParaRPr lang="cs-CZ" sz="16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1226505" y="5297167"/>
            <a:ext cx="2905894" cy="369332"/>
          </a:xfrm>
          <a:prstGeom prst="rect">
            <a:avLst/>
          </a:prstGeom>
          <a:solidFill>
            <a:srgbClr val="45F23C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Integrovaná psychoterapie</a:t>
            </a:r>
            <a:endParaRPr lang="cs-CZ" b="1" dirty="0"/>
          </a:p>
        </p:txBody>
      </p:sp>
      <p:sp>
        <p:nvSpPr>
          <p:cNvPr id="30" name="Obdélník 29"/>
          <p:cNvSpPr/>
          <p:nvPr/>
        </p:nvSpPr>
        <p:spPr>
          <a:xfrm>
            <a:off x="4650579" y="5481833"/>
            <a:ext cx="1845955" cy="338554"/>
          </a:xfrm>
          <a:prstGeom prst="rect">
            <a:avLst/>
          </a:prstGeom>
          <a:noFill/>
          <a:ln>
            <a:solidFill>
              <a:srgbClr val="45F23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Ferdinand Knobloch</a:t>
            </a:r>
            <a:endParaRPr lang="cs-CZ" sz="1600" dirty="0"/>
          </a:p>
        </p:txBody>
      </p:sp>
      <p:sp>
        <p:nvSpPr>
          <p:cNvPr id="31" name="Obdélník 30"/>
          <p:cNvSpPr/>
          <p:nvPr/>
        </p:nvSpPr>
        <p:spPr>
          <a:xfrm>
            <a:off x="6807426" y="5481833"/>
            <a:ext cx="1740476" cy="338554"/>
          </a:xfrm>
          <a:prstGeom prst="rect">
            <a:avLst/>
          </a:prstGeom>
          <a:ln>
            <a:solidFill>
              <a:srgbClr val="45F23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Jiřina Knoblochová</a:t>
            </a:r>
            <a:endParaRPr lang="cs-CZ" sz="1600" dirty="0"/>
          </a:p>
        </p:txBody>
      </p:sp>
      <p:sp>
        <p:nvSpPr>
          <p:cNvPr id="33" name="Obdélník 32"/>
          <p:cNvSpPr/>
          <p:nvPr/>
        </p:nvSpPr>
        <p:spPr>
          <a:xfrm>
            <a:off x="74426" y="6053683"/>
            <a:ext cx="4709551" cy="338554"/>
          </a:xfrm>
          <a:prstGeom prst="rect">
            <a:avLst/>
          </a:prstGeom>
          <a:ln>
            <a:solidFill>
              <a:srgbClr val="45F23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/>
              <a:t>Mezinárodní středisko pro integrovanou psychoterapii</a:t>
            </a:r>
          </a:p>
        </p:txBody>
      </p:sp>
      <p:sp>
        <p:nvSpPr>
          <p:cNvPr id="34" name="Obdélník 33"/>
          <p:cNvSpPr/>
          <p:nvPr/>
        </p:nvSpPr>
        <p:spPr>
          <a:xfrm>
            <a:off x="4460587" y="6391432"/>
            <a:ext cx="1918859" cy="338554"/>
          </a:xfrm>
          <a:prstGeom prst="rect">
            <a:avLst/>
          </a:prstGeom>
          <a:gradFill>
            <a:gsLst>
              <a:gs pos="95000">
                <a:srgbClr val="A1DDCF"/>
              </a:gs>
              <a:gs pos="100000">
                <a:srgbClr val="9DDEC9"/>
              </a:gs>
              <a:gs pos="98000">
                <a:srgbClr val="82E49E"/>
              </a:gs>
              <a:gs pos="37000">
                <a:srgbClr val="45F23C"/>
              </a:gs>
              <a:gs pos="100000">
                <a:schemeClr val="accent1">
                  <a:tint val="37000"/>
                  <a:satMod val="300000"/>
                </a:schemeClr>
              </a:gs>
            </a:gsLst>
            <a:lin ang="16200000" scaled="1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http://</a:t>
            </a:r>
            <a:r>
              <a:rPr lang="cs-CZ" sz="1600" dirty="0" smtClean="0"/>
              <a:t>www.incip.cz/</a:t>
            </a:r>
            <a:endParaRPr lang="cs-CZ" sz="1600" dirty="0"/>
          </a:p>
        </p:txBody>
      </p:sp>
      <p:sp>
        <p:nvSpPr>
          <p:cNvPr id="35" name="Obdélník 34"/>
          <p:cNvSpPr/>
          <p:nvPr/>
        </p:nvSpPr>
        <p:spPr>
          <a:xfrm>
            <a:off x="5420017" y="5906796"/>
            <a:ext cx="2774477" cy="338554"/>
          </a:xfrm>
          <a:prstGeom prst="rect">
            <a:avLst/>
          </a:prstGeom>
          <a:ln>
            <a:solidFill>
              <a:srgbClr val="45F23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Psychoterapeutický institut </a:t>
            </a:r>
            <a:r>
              <a:rPr lang="cs-CZ" sz="1600" dirty="0" err="1"/>
              <a:t>o.s</a:t>
            </a:r>
            <a:r>
              <a:rPr lang="cs-CZ" sz="1600" dirty="0"/>
              <a:t>.</a:t>
            </a:r>
          </a:p>
        </p:txBody>
      </p:sp>
      <p:sp>
        <p:nvSpPr>
          <p:cNvPr id="37" name="Šipka doprava 36"/>
          <p:cNvSpPr/>
          <p:nvPr/>
        </p:nvSpPr>
        <p:spPr>
          <a:xfrm rot="5400000">
            <a:off x="2861410" y="4774263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TextovéPole 38"/>
          <p:cNvSpPr txBox="1"/>
          <p:nvPr/>
        </p:nvSpPr>
        <p:spPr>
          <a:xfrm>
            <a:off x="1925735" y="1383181"/>
            <a:ext cx="2162391" cy="369332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Behaviorální terapie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964927" y="1299546"/>
            <a:ext cx="1973608" cy="369332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Kognitivní terapie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5114808" y="4341496"/>
            <a:ext cx="2786919" cy="400110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Behaviorální terapie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1636546" y="4141441"/>
            <a:ext cx="2649421" cy="400110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Psychodynamická terapie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117171" y="4687324"/>
            <a:ext cx="1547040" cy="400110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/>
              <a:t>Psychoanalýza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Šipka doprava 46"/>
          <p:cNvSpPr/>
          <p:nvPr/>
        </p:nvSpPr>
        <p:spPr>
          <a:xfrm rot="8343315">
            <a:off x="4446027" y="4811094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Šipka doprava 51"/>
          <p:cNvSpPr/>
          <p:nvPr/>
        </p:nvSpPr>
        <p:spPr>
          <a:xfrm>
            <a:off x="490706" y="5223250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bdélník 52"/>
          <p:cNvSpPr/>
          <p:nvPr/>
        </p:nvSpPr>
        <p:spPr>
          <a:xfrm>
            <a:off x="7146745" y="6213776"/>
            <a:ext cx="1786386" cy="338554"/>
          </a:xfrm>
          <a:prstGeom prst="rect">
            <a:avLst/>
          </a:prstGeom>
          <a:gradFill>
            <a:gsLst>
              <a:gs pos="95000">
                <a:srgbClr val="A1DDCF"/>
              </a:gs>
              <a:gs pos="100000">
                <a:srgbClr val="9DDEC9"/>
              </a:gs>
              <a:gs pos="98000">
                <a:srgbClr val="82E49E"/>
              </a:gs>
              <a:gs pos="37000">
                <a:srgbClr val="45F23C"/>
              </a:gs>
              <a:gs pos="100000">
                <a:schemeClr val="accent1">
                  <a:tint val="37000"/>
                  <a:satMod val="300000"/>
                </a:schemeClr>
              </a:gs>
            </a:gsLst>
            <a:lin ang="16200000" scaled="1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http://www.psin.cz</a:t>
            </a:r>
          </a:p>
        </p:txBody>
      </p:sp>
    </p:spTree>
    <p:extLst>
      <p:ext uri="{BB962C8B-B14F-4D97-AF65-F5344CB8AC3E}">
        <p14:creationId xmlns:p14="http://schemas.microsoft.com/office/powerpoint/2010/main" val="2191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 rot="16200000">
            <a:off x="-821946" y="1400623"/>
            <a:ext cx="2493484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Rodinná terapie</a:t>
            </a:r>
            <a:endParaRPr lang="cs-CZ" sz="2400" b="1" dirty="0"/>
          </a:p>
        </p:txBody>
      </p:sp>
      <p:sp>
        <p:nvSpPr>
          <p:cNvPr id="5" name="Obdélník 4"/>
          <p:cNvSpPr/>
          <p:nvPr/>
        </p:nvSpPr>
        <p:spPr>
          <a:xfrm>
            <a:off x="984579" y="384713"/>
            <a:ext cx="973343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1. období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983072" y="1568339"/>
            <a:ext cx="973343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2. období</a:t>
            </a:r>
            <a:endParaRPr lang="cs-CZ" sz="1600" dirty="0"/>
          </a:p>
        </p:txBody>
      </p:sp>
      <p:sp>
        <p:nvSpPr>
          <p:cNvPr id="7" name="Obdélník 6"/>
          <p:cNvSpPr/>
          <p:nvPr/>
        </p:nvSpPr>
        <p:spPr>
          <a:xfrm>
            <a:off x="983072" y="2492896"/>
            <a:ext cx="2336602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3</a:t>
            </a:r>
            <a:r>
              <a:rPr lang="cs-CZ" sz="1600" dirty="0" smtClean="0"/>
              <a:t>. Období – post milánské</a:t>
            </a:r>
            <a:endParaRPr lang="cs-CZ" sz="1600" dirty="0"/>
          </a:p>
        </p:txBody>
      </p:sp>
      <p:sp>
        <p:nvSpPr>
          <p:cNvPr id="8" name="Obdélník 7"/>
          <p:cNvSpPr/>
          <p:nvPr/>
        </p:nvSpPr>
        <p:spPr>
          <a:xfrm>
            <a:off x="2259270" y="83186"/>
            <a:ext cx="2647263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Prožitkově zaměřené přístupy</a:t>
            </a:r>
          </a:p>
        </p:txBody>
      </p:sp>
      <p:sp>
        <p:nvSpPr>
          <p:cNvPr id="9" name="Obdélník 8"/>
          <p:cNvSpPr/>
          <p:nvPr/>
        </p:nvSpPr>
        <p:spPr>
          <a:xfrm>
            <a:off x="5053104" y="77401"/>
            <a:ext cx="1318502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Carl </a:t>
            </a:r>
            <a:r>
              <a:rPr lang="cs-CZ" sz="1600" dirty="0" err="1"/>
              <a:t>Whitaker</a:t>
            </a:r>
            <a:endParaRPr lang="cs-CZ" sz="1600" dirty="0"/>
          </a:p>
        </p:txBody>
      </p:sp>
      <p:sp>
        <p:nvSpPr>
          <p:cNvPr id="10" name="Obdélník 9"/>
          <p:cNvSpPr/>
          <p:nvPr/>
        </p:nvSpPr>
        <p:spPr>
          <a:xfrm>
            <a:off x="6522004" y="77401"/>
            <a:ext cx="1320170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Virginia </a:t>
            </a:r>
            <a:r>
              <a:rPr lang="cs-CZ" sz="1600" dirty="0"/>
              <a:t>Satir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287984" y="591017"/>
            <a:ext cx="2426498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Strategická rodinná terapie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830932" y="591017"/>
            <a:ext cx="697948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Haley</a:t>
            </a:r>
            <a:r>
              <a:rPr lang="cs-CZ" sz="1600" dirty="0"/>
              <a:t>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2287984" y="1074415"/>
            <a:ext cx="2350772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Strukturní rodinná terapie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4782906" y="1074415"/>
            <a:ext cx="1776640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Salvador </a:t>
            </a:r>
            <a:r>
              <a:rPr lang="cs-CZ" sz="1600" dirty="0" err="1"/>
              <a:t>Minuchin</a:t>
            </a:r>
            <a:r>
              <a:rPr lang="cs-CZ" sz="1600" dirty="0"/>
              <a:t> 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2188293" y="1568339"/>
            <a:ext cx="3239926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Milánský tým (krátká dlouhá terapie)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5536247" y="1568339"/>
            <a:ext cx="1973297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 smtClean="0"/>
              <a:t>Mara</a:t>
            </a:r>
            <a:r>
              <a:rPr lang="cs-CZ" sz="1600" dirty="0" smtClean="0"/>
              <a:t> </a:t>
            </a:r>
            <a:r>
              <a:rPr lang="cs-CZ" sz="1600" dirty="0" err="1"/>
              <a:t>Palazzoli-Selvini</a:t>
            </a:r>
            <a:endParaRPr lang="cs-CZ" sz="1600" dirty="0"/>
          </a:p>
        </p:txBody>
      </p:sp>
      <p:sp>
        <p:nvSpPr>
          <p:cNvPr id="17" name="Obdélník 16"/>
          <p:cNvSpPr/>
          <p:nvPr/>
        </p:nvSpPr>
        <p:spPr>
          <a:xfrm>
            <a:off x="5459343" y="1986844"/>
            <a:ext cx="1264962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Luigi</a:t>
            </a:r>
            <a:r>
              <a:rPr lang="cs-CZ" sz="1600" dirty="0"/>
              <a:t> </a:t>
            </a:r>
            <a:r>
              <a:rPr lang="cs-CZ" sz="1600" dirty="0" err="1"/>
              <a:t>Boscolo</a:t>
            </a:r>
            <a:endParaRPr lang="cs-CZ" sz="1600" dirty="0"/>
          </a:p>
        </p:txBody>
      </p:sp>
      <p:sp>
        <p:nvSpPr>
          <p:cNvPr id="18" name="Obdélník 17"/>
          <p:cNvSpPr/>
          <p:nvPr/>
        </p:nvSpPr>
        <p:spPr>
          <a:xfrm>
            <a:off x="7086018" y="1990375"/>
            <a:ext cx="1786899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Gianfranco</a:t>
            </a:r>
            <a:r>
              <a:rPr lang="cs-CZ" sz="1600" dirty="0"/>
              <a:t> </a:t>
            </a:r>
            <a:r>
              <a:rPr lang="cs-CZ" sz="1600" dirty="0" err="1"/>
              <a:t>Cecchin</a:t>
            </a:r>
            <a:endParaRPr lang="cs-CZ" sz="1600" dirty="0"/>
          </a:p>
        </p:txBody>
      </p:sp>
      <p:sp>
        <p:nvSpPr>
          <p:cNvPr id="19" name="Obdélník 18"/>
          <p:cNvSpPr/>
          <p:nvPr/>
        </p:nvSpPr>
        <p:spPr>
          <a:xfrm>
            <a:off x="3846522" y="1986844"/>
            <a:ext cx="1344599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Guliana</a:t>
            </a:r>
            <a:r>
              <a:rPr lang="cs-CZ" sz="1600" dirty="0"/>
              <a:t> </a:t>
            </a:r>
            <a:r>
              <a:rPr lang="cs-CZ" sz="1600" dirty="0" err="1"/>
              <a:t>Prata</a:t>
            </a:r>
            <a:r>
              <a:rPr lang="cs-CZ" sz="1600" dirty="0"/>
              <a:t> 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3511395" y="2492896"/>
            <a:ext cx="1626023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Narativní terapie 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5300344" y="2492896"/>
            <a:ext cx="1343060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Michal </a:t>
            </a:r>
            <a:r>
              <a:rPr lang="cs-CZ" sz="1600" dirty="0" err="1"/>
              <a:t>White</a:t>
            </a:r>
            <a:r>
              <a:rPr lang="cs-CZ" sz="1600" dirty="0"/>
              <a:t> 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6776509" y="2492896"/>
            <a:ext cx="1202958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David Epson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3511395" y="2924944"/>
            <a:ext cx="2443105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Přístup otevřeného dialogu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6080593" y="2924944"/>
            <a:ext cx="978538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J.Seikkula</a:t>
            </a:r>
            <a:endParaRPr lang="cs-CZ" sz="1600" dirty="0"/>
          </a:p>
        </p:txBody>
      </p:sp>
      <p:sp>
        <p:nvSpPr>
          <p:cNvPr id="25" name="Obdélník 24"/>
          <p:cNvSpPr/>
          <p:nvPr/>
        </p:nvSpPr>
        <p:spPr>
          <a:xfrm>
            <a:off x="2649269" y="3429000"/>
            <a:ext cx="923266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Petr </a:t>
            </a:r>
            <a:r>
              <a:rPr lang="cs-CZ" sz="1600" dirty="0" err="1"/>
              <a:t>Boš</a:t>
            </a:r>
            <a:r>
              <a:rPr lang="cs-CZ" sz="1600" dirty="0"/>
              <a:t> 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3742988" y="3598277"/>
            <a:ext cx="947695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Jan </a:t>
            </a:r>
            <a:r>
              <a:rPr lang="cs-CZ" sz="1600" dirty="0" err="1"/>
              <a:t>Špitz</a:t>
            </a:r>
            <a:r>
              <a:rPr lang="cs-CZ" sz="1600" dirty="0"/>
              <a:t> 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4753312" y="3465685"/>
            <a:ext cx="970907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Gjuričová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5840175" y="3598277"/>
            <a:ext cx="729687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Chvála</a:t>
            </a:r>
            <a:endParaRPr lang="cs-CZ" sz="1600" dirty="0"/>
          </a:p>
        </p:txBody>
      </p:sp>
      <p:sp>
        <p:nvSpPr>
          <p:cNvPr id="29" name="Obdélník 28"/>
          <p:cNvSpPr/>
          <p:nvPr/>
        </p:nvSpPr>
        <p:spPr>
          <a:xfrm>
            <a:off x="6220337" y="5932490"/>
            <a:ext cx="823944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Kubička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5232569" y="5986862"/>
            <a:ext cx="739305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Macek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5507848" y="6465966"/>
            <a:ext cx="1051698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Radostová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8165290" y="6348454"/>
            <a:ext cx="715132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Rieger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7367941" y="5932490"/>
            <a:ext cx="948465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Skorunka</a:t>
            </a:r>
            <a:endParaRPr lang="cs-CZ" sz="1600" dirty="0"/>
          </a:p>
        </p:txBody>
      </p:sp>
      <p:sp>
        <p:nvSpPr>
          <p:cNvPr id="34" name="Obdélník 33"/>
          <p:cNvSpPr/>
          <p:nvPr/>
        </p:nvSpPr>
        <p:spPr>
          <a:xfrm>
            <a:off x="2649269" y="4991838"/>
            <a:ext cx="732893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Strnad</a:t>
            </a:r>
          </a:p>
        </p:txBody>
      </p:sp>
      <p:sp>
        <p:nvSpPr>
          <p:cNvPr id="35" name="Obdélník 34"/>
          <p:cNvSpPr/>
          <p:nvPr/>
        </p:nvSpPr>
        <p:spPr>
          <a:xfrm>
            <a:off x="6669509" y="3403694"/>
            <a:ext cx="926344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Trapková</a:t>
            </a:r>
            <a:endParaRPr lang="cs-CZ" sz="1600" dirty="0"/>
          </a:p>
        </p:txBody>
      </p:sp>
      <p:sp>
        <p:nvSpPr>
          <p:cNvPr id="36" name="Obdélník 35"/>
          <p:cNvSpPr/>
          <p:nvPr/>
        </p:nvSpPr>
        <p:spPr>
          <a:xfrm>
            <a:off x="6833255" y="6426381"/>
            <a:ext cx="1089465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Vodňanská</a:t>
            </a:r>
          </a:p>
        </p:txBody>
      </p:sp>
      <p:sp>
        <p:nvSpPr>
          <p:cNvPr id="37" name="Obdélník 36"/>
          <p:cNvSpPr/>
          <p:nvPr/>
        </p:nvSpPr>
        <p:spPr>
          <a:xfrm>
            <a:off x="3475135" y="5166152"/>
            <a:ext cx="763351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Úlehla 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172533" y="4208211"/>
            <a:ext cx="609462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SOFT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581908" y="4481347"/>
            <a:ext cx="2067361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http://www.soft-zs.cz/</a:t>
            </a:r>
          </a:p>
        </p:txBody>
      </p:sp>
      <p:sp>
        <p:nvSpPr>
          <p:cNvPr id="40" name="Obdélník 39"/>
          <p:cNvSpPr/>
          <p:nvPr/>
        </p:nvSpPr>
        <p:spPr>
          <a:xfrm>
            <a:off x="172533" y="3525287"/>
            <a:ext cx="2115451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Institut rodinné terapie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7692404" y="3572971"/>
            <a:ext cx="945772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Vyhnálek</a:t>
            </a:r>
            <a:endParaRPr lang="cs-CZ" sz="1600" dirty="0"/>
          </a:p>
        </p:txBody>
      </p:sp>
      <p:sp>
        <p:nvSpPr>
          <p:cNvPr id="42" name="Obdélník 41"/>
          <p:cNvSpPr/>
          <p:nvPr/>
        </p:nvSpPr>
        <p:spPr>
          <a:xfrm>
            <a:off x="908792" y="3804239"/>
            <a:ext cx="2758384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http://www.rodinnaterapie.cz/</a:t>
            </a:r>
          </a:p>
        </p:txBody>
      </p:sp>
      <p:sp>
        <p:nvSpPr>
          <p:cNvPr id="43" name="Obdélník 42"/>
          <p:cNvSpPr/>
          <p:nvPr/>
        </p:nvSpPr>
        <p:spPr>
          <a:xfrm>
            <a:off x="172533" y="5863752"/>
            <a:ext cx="4572000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cs-CZ" sz="1600" dirty="0"/>
              <a:t>Institut rodinné terapie a psychosomatické medicíny, o.p.s. v Liberci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287984" y="6263806"/>
            <a:ext cx="2040367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http://www.lirtaps.cz/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172533" y="4996875"/>
            <a:ext cx="996363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ISZ Praha </a:t>
            </a:r>
          </a:p>
        </p:txBody>
      </p:sp>
      <p:sp>
        <p:nvSpPr>
          <p:cNvPr id="46" name="Obdélník 45"/>
          <p:cNvSpPr/>
          <p:nvPr/>
        </p:nvSpPr>
        <p:spPr>
          <a:xfrm>
            <a:off x="609462" y="5265363"/>
            <a:ext cx="1965153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http://www.isz-mc.cz</a:t>
            </a:r>
          </a:p>
        </p:txBody>
      </p:sp>
      <p:sp>
        <p:nvSpPr>
          <p:cNvPr id="47" name="Obdélník 46"/>
          <p:cNvSpPr/>
          <p:nvPr/>
        </p:nvSpPr>
        <p:spPr>
          <a:xfrm>
            <a:off x="5903802" y="4201087"/>
            <a:ext cx="2183162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Institut Virginie </a:t>
            </a:r>
            <a:r>
              <a:rPr lang="cs-CZ" sz="1600" dirty="0" err="1"/>
              <a:t>Satirové</a:t>
            </a:r>
            <a:endParaRPr lang="cs-CZ" sz="1600" dirty="0"/>
          </a:p>
        </p:txBody>
      </p:sp>
      <p:sp>
        <p:nvSpPr>
          <p:cNvPr id="48" name="Obdélník 47"/>
          <p:cNvSpPr/>
          <p:nvPr/>
        </p:nvSpPr>
        <p:spPr>
          <a:xfrm>
            <a:off x="6220337" y="4481347"/>
            <a:ext cx="2841355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http://www.institut-satirove.cz/</a:t>
            </a:r>
          </a:p>
        </p:txBody>
      </p:sp>
      <p:sp>
        <p:nvSpPr>
          <p:cNvPr id="49" name="Obdélník 48"/>
          <p:cNvSpPr/>
          <p:nvPr/>
        </p:nvSpPr>
        <p:spPr>
          <a:xfrm>
            <a:off x="4782906" y="5027938"/>
            <a:ext cx="3412601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Institut Petra </a:t>
            </a:r>
            <a:r>
              <a:rPr lang="cs-CZ" sz="1600" dirty="0" err="1"/>
              <a:t>Boše</a:t>
            </a:r>
            <a:r>
              <a:rPr lang="cs-CZ" sz="1600" dirty="0"/>
              <a:t> (Anima Terapie </a:t>
            </a:r>
            <a:r>
              <a:rPr lang="cs-CZ" sz="1600" dirty="0" err="1"/>
              <a:t>o.s</a:t>
            </a:r>
            <a:r>
              <a:rPr lang="cs-CZ" sz="1600" dirty="0"/>
              <a:t>.)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5221738" y="5335429"/>
            <a:ext cx="3849259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http://www.anima-os.cz/institut-petra-bose</a:t>
            </a:r>
          </a:p>
        </p:txBody>
      </p:sp>
      <p:sp>
        <p:nvSpPr>
          <p:cNvPr id="51" name="Obdélník 50"/>
          <p:cNvSpPr/>
          <p:nvPr/>
        </p:nvSpPr>
        <p:spPr>
          <a:xfrm>
            <a:off x="3846522" y="4208211"/>
            <a:ext cx="365806" cy="33855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GI</a:t>
            </a:r>
          </a:p>
        </p:txBody>
      </p:sp>
      <p:sp>
        <p:nvSpPr>
          <p:cNvPr id="52" name="Obdélník 51"/>
          <p:cNvSpPr/>
          <p:nvPr/>
        </p:nvSpPr>
        <p:spPr>
          <a:xfrm>
            <a:off x="3956237" y="4528745"/>
            <a:ext cx="1653338" cy="3385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http://www.g-i.cz</a:t>
            </a:r>
          </a:p>
        </p:txBody>
      </p:sp>
      <p:cxnSp>
        <p:nvCxnSpPr>
          <p:cNvPr id="54" name="Přímá spojnice 53"/>
          <p:cNvCxnSpPr>
            <a:stCxn id="5" idx="3"/>
            <a:endCxn id="8" idx="1"/>
          </p:cNvCxnSpPr>
          <p:nvPr/>
        </p:nvCxnSpPr>
        <p:spPr>
          <a:xfrm flipV="1">
            <a:off x="1957922" y="252463"/>
            <a:ext cx="301348" cy="301527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>
            <a:stCxn id="5" idx="3"/>
            <a:endCxn id="11" idx="1"/>
          </p:cNvCxnSpPr>
          <p:nvPr/>
        </p:nvCxnSpPr>
        <p:spPr>
          <a:xfrm>
            <a:off x="1957922" y="553990"/>
            <a:ext cx="330062" cy="206304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>
            <a:stCxn id="5" idx="3"/>
            <a:endCxn id="13" idx="1"/>
          </p:cNvCxnSpPr>
          <p:nvPr/>
        </p:nvCxnSpPr>
        <p:spPr>
          <a:xfrm>
            <a:off x="1957922" y="553990"/>
            <a:ext cx="330062" cy="689702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>
            <a:stCxn id="8" idx="3"/>
            <a:endCxn id="9" idx="1"/>
          </p:cNvCxnSpPr>
          <p:nvPr/>
        </p:nvCxnSpPr>
        <p:spPr>
          <a:xfrm flipV="1">
            <a:off x="4906533" y="246678"/>
            <a:ext cx="146571" cy="5785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>
            <a:stCxn id="9" idx="3"/>
            <a:endCxn id="10" idx="1"/>
          </p:cNvCxnSpPr>
          <p:nvPr/>
        </p:nvCxnSpPr>
        <p:spPr>
          <a:xfrm>
            <a:off x="6371606" y="246678"/>
            <a:ext cx="15039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>
            <a:stCxn id="11" idx="3"/>
            <a:endCxn id="12" idx="1"/>
          </p:cNvCxnSpPr>
          <p:nvPr/>
        </p:nvCxnSpPr>
        <p:spPr>
          <a:xfrm>
            <a:off x="4714482" y="760294"/>
            <a:ext cx="11645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>
            <a:stCxn id="13" idx="3"/>
            <a:endCxn id="14" idx="1"/>
          </p:cNvCxnSpPr>
          <p:nvPr/>
        </p:nvCxnSpPr>
        <p:spPr>
          <a:xfrm>
            <a:off x="4638756" y="1243692"/>
            <a:ext cx="14415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>
            <a:stCxn id="6" idx="3"/>
            <a:endCxn id="15" idx="1"/>
          </p:cNvCxnSpPr>
          <p:nvPr/>
        </p:nvCxnSpPr>
        <p:spPr>
          <a:xfrm>
            <a:off x="1956415" y="1737616"/>
            <a:ext cx="23187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71"/>
          <p:cNvCxnSpPr>
            <a:stCxn id="15" idx="3"/>
            <a:endCxn id="16" idx="1"/>
          </p:cNvCxnSpPr>
          <p:nvPr/>
        </p:nvCxnSpPr>
        <p:spPr>
          <a:xfrm>
            <a:off x="5428219" y="1737616"/>
            <a:ext cx="108028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73"/>
          <p:cNvCxnSpPr/>
          <p:nvPr/>
        </p:nvCxnSpPr>
        <p:spPr>
          <a:xfrm flipV="1">
            <a:off x="4518821" y="1906893"/>
            <a:ext cx="0" cy="79951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75"/>
          <p:cNvCxnSpPr>
            <a:stCxn id="17" idx="1"/>
          </p:cNvCxnSpPr>
          <p:nvPr/>
        </p:nvCxnSpPr>
        <p:spPr>
          <a:xfrm flipH="1" flipV="1">
            <a:off x="5238765" y="1906893"/>
            <a:ext cx="220578" cy="24922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77"/>
          <p:cNvCxnSpPr>
            <a:endCxn id="18" idx="1"/>
          </p:cNvCxnSpPr>
          <p:nvPr/>
        </p:nvCxnSpPr>
        <p:spPr>
          <a:xfrm>
            <a:off x="6833255" y="1906893"/>
            <a:ext cx="252763" cy="252759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79"/>
          <p:cNvCxnSpPr>
            <a:stCxn id="7" idx="3"/>
            <a:endCxn id="20" idx="1"/>
          </p:cNvCxnSpPr>
          <p:nvPr/>
        </p:nvCxnSpPr>
        <p:spPr>
          <a:xfrm>
            <a:off x="3319674" y="2662173"/>
            <a:ext cx="191721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81"/>
          <p:cNvCxnSpPr>
            <a:stCxn id="7" idx="3"/>
            <a:endCxn id="23" idx="1"/>
          </p:cNvCxnSpPr>
          <p:nvPr/>
        </p:nvCxnSpPr>
        <p:spPr>
          <a:xfrm>
            <a:off x="3319674" y="2662173"/>
            <a:ext cx="191721" cy="432048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83"/>
          <p:cNvCxnSpPr>
            <a:stCxn id="20" idx="3"/>
            <a:endCxn id="21" idx="1"/>
          </p:cNvCxnSpPr>
          <p:nvPr/>
        </p:nvCxnSpPr>
        <p:spPr>
          <a:xfrm>
            <a:off x="5137418" y="2662173"/>
            <a:ext cx="162926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85"/>
          <p:cNvCxnSpPr>
            <a:stCxn id="21" idx="3"/>
            <a:endCxn id="22" idx="1"/>
          </p:cNvCxnSpPr>
          <p:nvPr/>
        </p:nvCxnSpPr>
        <p:spPr>
          <a:xfrm>
            <a:off x="6643404" y="2662173"/>
            <a:ext cx="133105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87"/>
          <p:cNvCxnSpPr>
            <a:stCxn id="24" idx="1"/>
            <a:endCxn id="23" idx="3"/>
          </p:cNvCxnSpPr>
          <p:nvPr/>
        </p:nvCxnSpPr>
        <p:spPr>
          <a:xfrm flipH="1">
            <a:off x="5954500" y="3094221"/>
            <a:ext cx="126093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Přímá spojnice 89"/>
          <p:cNvCxnSpPr>
            <a:stCxn id="40" idx="3"/>
            <a:endCxn id="25" idx="1"/>
          </p:cNvCxnSpPr>
          <p:nvPr/>
        </p:nvCxnSpPr>
        <p:spPr>
          <a:xfrm flipV="1">
            <a:off x="2287984" y="3598277"/>
            <a:ext cx="361285" cy="962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Přímá spojnice 91"/>
          <p:cNvCxnSpPr>
            <a:stCxn id="25" idx="3"/>
            <a:endCxn id="26" idx="1"/>
          </p:cNvCxnSpPr>
          <p:nvPr/>
        </p:nvCxnSpPr>
        <p:spPr>
          <a:xfrm>
            <a:off x="3572535" y="3598277"/>
            <a:ext cx="170453" cy="169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Přímá spojnice 93"/>
          <p:cNvCxnSpPr>
            <a:stCxn id="26" idx="3"/>
            <a:endCxn id="27" idx="1"/>
          </p:cNvCxnSpPr>
          <p:nvPr/>
        </p:nvCxnSpPr>
        <p:spPr>
          <a:xfrm flipV="1">
            <a:off x="4690683" y="3634962"/>
            <a:ext cx="62629" cy="132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95"/>
          <p:cNvCxnSpPr>
            <a:stCxn id="27" idx="3"/>
            <a:endCxn id="28" idx="1"/>
          </p:cNvCxnSpPr>
          <p:nvPr/>
        </p:nvCxnSpPr>
        <p:spPr>
          <a:xfrm>
            <a:off x="5724219" y="3634962"/>
            <a:ext cx="115956" cy="132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97"/>
          <p:cNvCxnSpPr>
            <a:stCxn id="28" idx="3"/>
            <a:endCxn id="35" idx="1"/>
          </p:cNvCxnSpPr>
          <p:nvPr/>
        </p:nvCxnSpPr>
        <p:spPr>
          <a:xfrm flipV="1">
            <a:off x="6569862" y="3572971"/>
            <a:ext cx="99647" cy="1945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Přímá spojnice 99"/>
          <p:cNvCxnSpPr>
            <a:stCxn id="35" idx="3"/>
            <a:endCxn id="41" idx="1"/>
          </p:cNvCxnSpPr>
          <p:nvPr/>
        </p:nvCxnSpPr>
        <p:spPr>
          <a:xfrm>
            <a:off x="7595853" y="3572971"/>
            <a:ext cx="96551" cy="169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Přímá spojnice 101"/>
          <p:cNvCxnSpPr>
            <a:stCxn id="46" idx="3"/>
            <a:endCxn id="34" idx="1"/>
          </p:cNvCxnSpPr>
          <p:nvPr/>
        </p:nvCxnSpPr>
        <p:spPr>
          <a:xfrm flipV="1">
            <a:off x="2574615" y="5161115"/>
            <a:ext cx="74654" cy="273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Přímá spojnice 103"/>
          <p:cNvCxnSpPr>
            <a:stCxn id="34" idx="3"/>
            <a:endCxn id="37" idx="1"/>
          </p:cNvCxnSpPr>
          <p:nvPr/>
        </p:nvCxnSpPr>
        <p:spPr>
          <a:xfrm>
            <a:off x="3382162" y="5161115"/>
            <a:ext cx="92973" cy="17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197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40502" y="1227777"/>
            <a:ext cx="1205010" cy="369332"/>
          </a:xfrm>
          <a:prstGeom prst="rect">
            <a:avLst/>
          </a:prstGeom>
          <a:solidFill>
            <a:srgbClr val="FFFF3B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Biosyntéza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137719" y="683496"/>
            <a:ext cx="1418786" cy="338554"/>
          </a:xfrm>
          <a:prstGeom prst="rect">
            <a:avLst/>
          </a:prstGeom>
          <a:ln>
            <a:solidFill>
              <a:srgbClr val="FFFF3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David </a:t>
            </a:r>
            <a:r>
              <a:rPr lang="cs-CZ" sz="1600" dirty="0" err="1"/>
              <a:t>Boadella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6253393" y="123329"/>
            <a:ext cx="1992533" cy="338554"/>
          </a:xfrm>
          <a:prstGeom prst="rect">
            <a:avLst/>
          </a:prstGeom>
          <a:ln>
            <a:solidFill>
              <a:srgbClr val="FFFF3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Silvie </a:t>
            </a:r>
            <a:r>
              <a:rPr lang="cs-CZ" sz="1600" dirty="0" err="1"/>
              <a:t>Specht</a:t>
            </a:r>
            <a:r>
              <a:rPr lang="cs-CZ" sz="1600" dirty="0"/>
              <a:t> </a:t>
            </a:r>
            <a:r>
              <a:rPr lang="cs-CZ" sz="1600" dirty="0" err="1"/>
              <a:t>Boadella</a:t>
            </a:r>
            <a:endParaRPr lang="cs-CZ" sz="1600" dirty="0"/>
          </a:p>
        </p:txBody>
      </p:sp>
      <p:sp>
        <p:nvSpPr>
          <p:cNvPr id="7" name="Obdélník 6"/>
          <p:cNvSpPr/>
          <p:nvPr/>
        </p:nvSpPr>
        <p:spPr>
          <a:xfrm>
            <a:off x="2818844" y="669087"/>
            <a:ext cx="3870176" cy="338554"/>
          </a:xfrm>
          <a:prstGeom prst="rect">
            <a:avLst/>
          </a:prstGeom>
          <a:ln>
            <a:solidFill>
              <a:srgbClr val="FFFF3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/>
              <a:t>International </a:t>
            </a:r>
            <a:r>
              <a:rPr lang="cs-CZ" sz="1600" dirty="0"/>
              <a:t>Institute </a:t>
            </a:r>
            <a:r>
              <a:rPr lang="cs-CZ" sz="1600" dirty="0" err="1" smtClean="0"/>
              <a:t>of</a:t>
            </a:r>
            <a:r>
              <a:rPr lang="cs-CZ" sz="1600" dirty="0"/>
              <a:t> </a:t>
            </a:r>
            <a:r>
              <a:rPr lang="cs-CZ" sz="1600" dirty="0" err="1" smtClean="0"/>
              <a:t>Biosynthesis</a:t>
            </a:r>
            <a:endParaRPr lang="cs-CZ" sz="1600" dirty="0"/>
          </a:p>
        </p:txBody>
      </p:sp>
      <p:sp>
        <p:nvSpPr>
          <p:cNvPr id="8" name="Obdélník 7"/>
          <p:cNvSpPr/>
          <p:nvPr/>
        </p:nvSpPr>
        <p:spPr>
          <a:xfrm>
            <a:off x="752844" y="1442009"/>
            <a:ext cx="1737335" cy="338554"/>
          </a:xfrm>
          <a:prstGeom prst="rect">
            <a:avLst/>
          </a:prstGeom>
          <a:ln>
            <a:solidFill>
              <a:srgbClr val="FFFF3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Barbora Janečková</a:t>
            </a:r>
          </a:p>
        </p:txBody>
      </p:sp>
      <p:sp>
        <p:nvSpPr>
          <p:cNvPr id="9" name="Obdélník 8"/>
          <p:cNvSpPr/>
          <p:nvPr/>
        </p:nvSpPr>
        <p:spPr>
          <a:xfrm>
            <a:off x="2244303" y="1980183"/>
            <a:ext cx="1304011" cy="338554"/>
          </a:xfrm>
          <a:prstGeom prst="rect">
            <a:avLst/>
          </a:prstGeom>
          <a:ln>
            <a:solidFill>
              <a:srgbClr val="FFFF3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Yvonna Lucká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048605" y="1899188"/>
            <a:ext cx="1467068" cy="338554"/>
          </a:xfrm>
          <a:prstGeom prst="rect">
            <a:avLst/>
          </a:prstGeom>
          <a:ln>
            <a:solidFill>
              <a:srgbClr val="FFFF3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Martin Hofman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599860" y="1427832"/>
            <a:ext cx="1214500" cy="338554"/>
          </a:xfrm>
          <a:prstGeom prst="rect">
            <a:avLst/>
          </a:prstGeom>
          <a:ln>
            <a:solidFill>
              <a:srgbClr val="FFFF3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Petr Odstrčil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87168" y="98721"/>
            <a:ext cx="2218451" cy="584775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Prenatální a perinatální psychologie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253393" y="2362398"/>
            <a:ext cx="2758935" cy="584775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Tělová, hlubinná a transpersonální psychoterapie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Šipka doprava 13"/>
          <p:cNvSpPr/>
          <p:nvPr/>
        </p:nvSpPr>
        <p:spPr>
          <a:xfrm rot="1777316">
            <a:off x="1948685" y="887542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 rot="12351259">
            <a:off x="7171480" y="1933957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51977" y="4148552"/>
            <a:ext cx="457003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b="1" dirty="0" err="1"/>
              <a:t>Pesso</a:t>
            </a:r>
            <a:r>
              <a:rPr lang="cs-CZ" b="1" dirty="0"/>
              <a:t> </a:t>
            </a:r>
            <a:r>
              <a:rPr lang="cs-CZ" b="1" dirty="0" err="1"/>
              <a:t>Boyden</a:t>
            </a:r>
            <a:r>
              <a:rPr lang="cs-CZ" b="1" dirty="0"/>
              <a:t> psychomotorická psychoterapie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5796248" y="4333218"/>
            <a:ext cx="1220912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Albert </a:t>
            </a:r>
            <a:r>
              <a:rPr lang="cs-CZ" sz="1600" dirty="0" err="1"/>
              <a:t>Pesso</a:t>
            </a:r>
            <a:endParaRPr lang="cs-CZ" sz="1600" dirty="0"/>
          </a:p>
        </p:txBody>
      </p:sp>
      <p:sp>
        <p:nvSpPr>
          <p:cNvPr id="18" name="Obdélník 17"/>
          <p:cNvSpPr/>
          <p:nvPr/>
        </p:nvSpPr>
        <p:spPr>
          <a:xfrm>
            <a:off x="3713325" y="4714454"/>
            <a:ext cx="1855380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Diana </a:t>
            </a:r>
            <a:r>
              <a:rPr lang="cs-CZ" sz="1600" dirty="0" err="1"/>
              <a:t>Boyden</a:t>
            </a:r>
            <a:r>
              <a:rPr lang="cs-CZ" sz="1600" dirty="0"/>
              <a:t> </a:t>
            </a:r>
            <a:r>
              <a:rPr lang="cs-CZ" sz="1600" dirty="0" err="1"/>
              <a:t>Pesso</a:t>
            </a:r>
            <a:endParaRPr lang="cs-CZ" sz="1600" dirty="0"/>
          </a:p>
        </p:txBody>
      </p:sp>
      <p:sp>
        <p:nvSpPr>
          <p:cNvPr id="19" name="Obdélník 18"/>
          <p:cNvSpPr/>
          <p:nvPr/>
        </p:nvSpPr>
        <p:spPr>
          <a:xfrm>
            <a:off x="4508136" y="5387764"/>
            <a:ext cx="1391984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Lowijs</a:t>
            </a:r>
            <a:r>
              <a:rPr lang="cs-CZ" sz="1600" dirty="0"/>
              <a:t> </a:t>
            </a:r>
            <a:r>
              <a:rPr lang="cs-CZ" sz="1600" dirty="0" err="1"/>
              <a:t>Perquin</a:t>
            </a:r>
            <a:endParaRPr lang="cs-CZ" sz="1600" dirty="0"/>
          </a:p>
        </p:txBody>
      </p:sp>
      <p:sp>
        <p:nvSpPr>
          <p:cNvPr id="20" name="Obdélník 19"/>
          <p:cNvSpPr/>
          <p:nvPr/>
        </p:nvSpPr>
        <p:spPr>
          <a:xfrm>
            <a:off x="6207110" y="5041104"/>
            <a:ext cx="2557110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Barbara Fischer-</a:t>
            </a:r>
            <a:r>
              <a:rPr lang="cs-CZ" sz="1600" dirty="0" err="1"/>
              <a:t>Bartelmann</a:t>
            </a:r>
            <a:r>
              <a:rPr lang="cs-CZ" sz="1600" dirty="0"/>
              <a:t> 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098992" y="5259251"/>
            <a:ext cx="1304011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Yvonna Lucká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709535" y="5041104"/>
            <a:ext cx="1111202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Jan </a:t>
            </a:r>
            <a:r>
              <a:rPr lang="cs-CZ" sz="1600" dirty="0" err="1"/>
              <a:t>Siřínek</a:t>
            </a:r>
            <a:r>
              <a:rPr lang="cs-CZ" sz="1600" dirty="0"/>
              <a:t> 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1710866" y="5954960"/>
            <a:ext cx="2979598" cy="3385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Česká asociace PBSP + </a:t>
            </a:r>
            <a:r>
              <a:rPr lang="cs-CZ" sz="1600" dirty="0" err="1"/>
              <a:t>Remedium</a:t>
            </a:r>
            <a:endParaRPr lang="cs-CZ" sz="1600" dirty="0"/>
          </a:p>
        </p:txBody>
      </p:sp>
      <p:sp>
        <p:nvSpPr>
          <p:cNvPr id="24" name="Obdélník 23"/>
          <p:cNvSpPr/>
          <p:nvPr/>
        </p:nvSpPr>
        <p:spPr>
          <a:xfrm>
            <a:off x="488045" y="6240488"/>
            <a:ext cx="1925848" cy="33855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http://www.pbsp.cz/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641015" y="6124237"/>
            <a:ext cx="3704106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/>
              <a:t>http://www.remedium.cz/pesso-boyden-psychomotoricky-system.php</a:t>
            </a:r>
          </a:p>
        </p:txBody>
      </p:sp>
      <p:sp>
        <p:nvSpPr>
          <p:cNvPr id="27" name="TextovéPole 26"/>
          <p:cNvSpPr txBox="1"/>
          <p:nvPr/>
        </p:nvSpPr>
        <p:spPr>
          <a:xfrm rot="21164745">
            <a:off x="434946" y="3032301"/>
            <a:ext cx="1708236" cy="338554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Výrazový tanec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ovéPole 27"/>
          <p:cNvSpPr txBox="1"/>
          <p:nvPr/>
        </p:nvSpPr>
        <p:spPr>
          <a:xfrm rot="278982">
            <a:off x="3708389" y="3155892"/>
            <a:ext cx="3152771" cy="338554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Tělesné pocity a vyjadřování emocí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Šipka doprava 28"/>
          <p:cNvSpPr/>
          <p:nvPr/>
        </p:nvSpPr>
        <p:spPr>
          <a:xfrm rot="4631649">
            <a:off x="1709592" y="3520619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Šipka doprava 29"/>
          <p:cNvSpPr/>
          <p:nvPr/>
        </p:nvSpPr>
        <p:spPr>
          <a:xfrm rot="8667489">
            <a:off x="5266947" y="3725871"/>
            <a:ext cx="497451" cy="269015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03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27374" y="1422825"/>
            <a:ext cx="38099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b="1" dirty="0"/>
              <a:t>Procesově orientovaná psychoterapie </a:t>
            </a:r>
          </a:p>
        </p:txBody>
      </p:sp>
      <p:sp>
        <p:nvSpPr>
          <p:cNvPr id="5" name="Obdélník 4"/>
          <p:cNvSpPr/>
          <p:nvPr/>
        </p:nvSpPr>
        <p:spPr>
          <a:xfrm>
            <a:off x="4664221" y="1422825"/>
            <a:ext cx="1423788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Arnold </a:t>
            </a:r>
            <a:r>
              <a:rPr lang="cs-CZ" sz="1600" dirty="0" err="1"/>
              <a:t>Mindell</a:t>
            </a:r>
            <a:endParaRPr lang="cs-CZ" sz="1600" dirty="0"/>
          </a:p>
        </p:txBody>
      </p:sp>
      <p:sp>
        <p:nvSpPr>
          <p:cNvPr id="6" name="Obdélník 5"/>
          <p:cNvSpPr/>
          <p:nvPr/>
        </p:nvSpPr>
        <p:spPr>
          <a:xfrm>
            <a:off x="6430185" y="1607491"/>
            <a:ext cx="1055738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Ivan </a:t>
            </a:r>
            <a:r>
              <a:rPr lang="cs-CZ" sz="1600" dirty="0" err="1"/>
              <a:t>Verný</a:t>
            </a:r>
            <a:endParaRPr lang="cs-CZ" sz="1600" dirty="0"/>
          </a:p>
        </p:txBody>
      </p:sp>
      <p:sp>
        <p:nvSpPr>
          <p:cNvPr id="7" name="Obdélník 6"/>
          <p:cNvSpPr/>
          <p:nvPr/>
        </p:nvSpPr>
        <p:spPr>
          <a:xfrm>
            <a:off x="1115141" y="2056530"/>
            <a:ext cx="5004958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/>
              <a:t>Občanské sdružení Institut procesově orientované práce</a:t>
            </a:r>
          </a:p>
        </p:txBody>
      </p:sp>
      <p:sp>
        <p:nvSpPr>
          <p:cNvPr id="8" name="Obdélník 7"/>
          <p:cNvSpPr/>
          <p:nvPr/>
        </p:nvSpPr>
        <p:spPr>
          <a:xfrm>
            <a:off x="5971991" y="2225934"/>
            <a:ext cx="2499274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http://www.processwork.cz</a:t>
            </a:r>
          </a:p>
        </p:txBody>
      </p:sp>
      <p:sp>
        <p:nvSpPr>
          <p:cNvPr id="9" name="Obdélník 8"/>
          <p:cNvSpPr/>
          <p:nvPr/>
        </p:nvSpPr>
        <p:spPr>
          <a:xfrm>
            <a:off x="1115141" y="2727631"/>
            <a:ext cx="4067139" cy="33855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Inštitút</a:t>
            </a:r>
            <a:r>
              <a:rPr lang="cs-CZ" sz="1600" dirty="0"/>
              <a:t> </a:t>
            </a:r>
            <a:r>
              <a:rPr lang="cs-CZ" sz="1600" dirty="0" err="1"/>
              <a:t>procesorientovanej</a:t>
            </a:r>
            <a:r>
              <a:rPr lang="cs-CZ" sz="1600" dirty="0"/>
              <a:t> </a:t>
            </a:r>
            <a:r>
              <a:rPr lang="cs-CZ" sz="1600" dirty="0" err="1"/>
              <a:t>psychológie</a:t>
            </a:r>
            <a:r>
              <a:rPr lang="cs-CZ" sz="1600" dirty="0"/>
              <a:t> POPI-S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152227" y="2899487"/>
            <a:ext cx="2504083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http://www.processwork.sk</a:t>
            </a:r>
          </a:p>
        </p:txBody>
      </p:sp>
      <p:sp>
        <p:nvSpPr>
          <p:cNvPr id="11" name="Obdélník 10"/>
          <p:cNvSpPr/>
          <p:nvPr/>
        </p:nvSpPr>
        <p:spPr>
          <a:xfrm rot="19719083">
            <a:off x="163275" y="4022103"/>
            <a:ext cx="2560381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b="1" dirty="0"/>
              <a:t>Skupinová psychoterapie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847047" y="3544311"/>
            <a:ext cx="1557221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 smtClean="0"/>
              <a:t>Jacob</a:t>
            </a:r>
            <a:r>
              <a:rPr lang="cs-CZ" sz="1600" dirty="0" smtClean="0"/>
              <a:t> L</a:t>
            </a:r>
            <a:r>
              <a:rPr lang="cs-CZ" sz="1600" dirty="0"/>
              <a:t>. </a:t>
            </a:r>
            <a:r>
              <a:rPr lang="cs-CZ" sz="1600" dirty="0" err="1"/>
              <a:t>Moreno</a:t>
            </a:r>
            <a:endParaRPr lang="cs-CZ" sz="1600" dirty="0"/>
          </a:p>
        </p:txBody>
      </p:sp>
      <p:sp>
        <p:nvSpPr>
          <p:cNvPr id="13" name="Obdélník 12"/>
          <p:cNvSpPr/>
          <p:nvPr/>
        </p:nvSpPr>
        <p:spPr>
          <a:xfrm>
            <a:off x="2207951" y="4382837"/>
            <a:ext cx="1501758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Analytický </a:t>
            </a:r>
            <a:r>
              <a:rPr lang="cs-CZ" sz="1600" dirty="0"/>
              <a:t>směr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4251919" y="4213560"/>
            <a:ext cx="1678601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Samuel R. </a:t>
            </a:r>
            <a:r>
              <a:rPr lang="cs-CZ" sz="1600" dirty="0" err="1" smtClean="0"/>
              <a:t>Slavson</a:t>
            </a:r>
            <a:endParaRPr lang="cs-CZ" sz="1600" dirty="0"/>
          </a:p>
        </p:txBody>
      </p:sp>
      <p:sp>
        <p:nvSpPr>
          <p:cNvPr id="15" name="Obdélník 14"/>
          <p:cNvSpPr/>
          <p:nvPr/>
        </p:nvSpPr>
        <p:spPr>
          <a:xfrm>
            <a:off x="3953960" y="4637140"/>
            <a:ext cx="1226811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S. H. </a:t>
            </a:r>
            <a:r>
              <a:rPr lang="cs-CZ" sz="1600" dirty="0" err="1" smtClean="0"/>
              <a:t>Foulkes</a:t>
            </a:r>
            <a:endParaRPr lang="cs-CZ" sz="1600" dirty="0"/>
          </a:p>
        </p:txBody>
      </p:sp>
      <p:sp>
        <p:nvSpPr>
          <p:cNvPr id="16" name="Obdélník 15"/>
          <p:cNvSpPr/>
          <p:nvPr/>
        </p:nvSpPr>
        <p:spPr>
          <a:xfrm>
            <a:off x="5513959" y="4637140"/>
            <a:ext cx="1030667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R. W. </a:t>
            </a:r>
            <a:r>
              <a:rPr lang="cs-CZ" sz="1600" dirty="0" err="1" smtClean="0"/>
              <a:t>Bion</a:t>
            </a:r>
            <a:endParaRPr lang="cs-CZ" sz="1600" dirty="0"/>
          </a:p>
        </p:txBody>
      </p:sp>
      <p:sp>
        <p:nvSpPr>
          <p:cNvPr id="17" name="Obdélník 16"/>
          <p:cNvSpPr/>
          <p:nvPr/>
        </p:nvSpPr>
        <p:spPr>
          <a:xfrm>
            <a:off x="2247494" y="5859126"/>
            <a:ext cx="1056123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I. D. </a:t>
            </a:r>
            <a:r>
              <a:rPr lang="cs-CZ" sz="1600" dirty="0" err="1" smtClean="0"/>
              <a:t>Yalom</a:t>
            </a:r>
            <a:endParaRPr lang="cs-CZ" sz="1600" dirty="0"/>
          </a:p>
        </p:txBody>
      </p:sp>
      <p:sp>
        <p:nvSpPr>
          <p:cNvPr id="18" name="Obdélník 17"/>
          <p:cNvSpPr/>
          <p:nvPr/>
        </p:nvSpPr>
        <p:spPr>
          <a:xfrm>
            <a:off x="6887628" y="4637140"/>
            <a:ext cx="1088247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MacKenzie</a:t>
            </a:r>
            <a:endParaRPr lang="cs-CZ" sz="1600" dirty="0"/>
          </a:p>
        </p:txBody>
      </p:sp>
      <p:sp>
        <p:nvSpPr>
          <p:cNvPr id="19" name="Obdélník 18"/>
          <p:cNvSpPr/>
          <p:nvPr/>
        </p:nvSpPr>
        <p:spPr>
          <a:xfrm>
            <a:off x="6231047" y="4206769"/>
            <a:ext cx="627159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Parks</a:t>
            </a:r>
            <a:endParaRPr lang="cs-CZ" sz="1600" dirty="0"/>
          </a:p>
        </p:txBody>
      </p:sp>
      <p:sp>
        <p:nvSpPr>
          <p:cNvPr id="20" name="Obdélník 19"/>
          <p:cNvSpPr/>
          <p:nvPr/>
        </p:nvSpPr>
        <p:spPr>
          <a:xfrm>
            <a:off x="7221628" y="4213560"/>
            <a:ext cx="991875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/>
              <a:t>Weinberg</a:t>
            </a:r>
            <a:endParaRPr lang="cs-CZ" sz="1600" dirty="0"/>
          </a:p>
        </p:txBody>
      </p:sp>
      <p:sp>
        <p:nvSpPr>
          <p:cNvPr id="21" name="Obdélník 20"/>
          <p:cNvSpPr/>
          <p:nvPr/>
        </p:nvSpPr>
        <p:spPr>
          <a:xfrm>
            <a:off x="6124340" y="6297611"/>
            <a:ext cx="772456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J. Skála</a:t>
            </a:r>
            <a:endParaRPr lang="cs-CZ" sz="1600" dirty="0"/>
          </a:p>
        </p:txBody>
      </p:sp>
      <p:sp>
        <p:nvSpPr>
          <p:cNvPr id="22" name="Obdélník 21"/>
          <p:cNvSpPr/>
          <p:nvPr/>
        </p:nvSpPr>
        <p:spPr>
          <a:xfrm>
            <a:off x="7076270" y="6340523"/>
            <a:ext cx="899605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E. Urban</a:t>
            </a:r>
            <a:endParaRPr lang="cs-CZ" sz="1600" dirty="0"/>
          </a:p>
        </p:txBody>
      </p:sp>
      <p:sp>
        <p:nvSpPr>
          <p:cNvPr id="23" name="Obdélník 22"/>
          <p:cNvSpPr/>
          <p:nvPr/>
        </p:nvSpPr>
        <p:spPr>
          <a:xfrm>
            <a:off x="8089249" y="6153421"/>
            <a:ext cx="856132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J. Rubeš</a:t>
            </a:r>
            <a:endParaRPr lang="cs-CZ" sz="1600" dirty="0"/>
          </a:p>
        </p:txBody>
      </p:sp>
      <p:sp>
        <p:nvSpPr>
          <p:cNvPr id="24" name="Obdélník 23"/>
          <p:cNvSpPr/>
          <p:nvPr/>
        </p:nvSpPr>
        <p:spPr>
          <a:xfrm>
            <a:off x="5407620" y="6028403"/>
            <a:ext cx="522900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1600" dirty="0"/>
              <a:t>SUR</a:t>
            </a:r>
          </a:p>
        </p:txBody>
      </p:sp>
      <p:sp>
        <p:nvSpPr>
          <p:cNvPr id="25" name="TextovéPole 24"/>
          <p:cNvSpPr txBox="1"/>
          <p:nvPr/>
        </p:nvSpPr>
        <p:spPr>
          <a:xfrm rot="20765114">
            <a:off x="77635" y="364519"/>
            <a:ext cx="1781132" cy="369332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Fenomenologie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207951" y="117876"/>
            <a:ext cx="2269864" cy="369332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Psychologie </a:t>
            </a:r>
            <a:r>
              <a:rPr lang="cs-CZ" sz="1600" b="1" dirty="0" err="1" smtClean="0"/>
              <a:t>C.G.Junga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ovéPole 26"/>
          <p:cNvSpPr txBox="1"/>
          <p:nvPr/>
        </p:nvSpPr>
        <p:spPr>
          <a:xfrm rot="821053">
            <a:off x="4792487" y="352359"/>
            <a:ext cx="1306712" cy="369332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Taoismus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ovéPole 27"/>
          <p:cNvSpPr txBox="1"/>
          <p:nvPr/>
        </p:nvSpPr>
        <p:spPr>
          <a:xfrm rot="251124">
            <a:off x="6630679" y="202018"/>
            <a:ext cx="1602146" cy="369332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Šamanismus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TextovéPole 28"/>
          <p:cNvSpPr txBox="1"/>
          <p:nvPr/>
        </p:nvSpPr>
        <p:spPr>
          <a:xfrm rot="1695258">
            <a:off x="7503728" y="1116169"/>
            <a:ext cx="1447766" cy="338554"/>
          </a:xfrm>
          <a:prstGeom prst="rect">
            <a:avLst/>
          </a:prstGeom>
          <a:gradFill flip="none" rotWithShape="1"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  <a:tileRect/>
          </a:gradFill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600" b="1" dirty="0" smtClean="0"/>
              <a:t>Fyzika</a:t>
            </a:r>
            <a:endParaRPr 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Šipka doprava 29"/>
          <p:cNvSpPr/>
          <p:nvPr/>
        </p:nvSpPr>
        <p:spPr>
          <a:xfrm rot="4196881">
            <a:off x="1227790" y="877705"/>
            <a:ext cx="431352" cy="182404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Šipka doprava 30"/>
          <p:cNvSpPr/>
          <p:nvPr/>
        </p:nvSpPr>
        <p:spPr>
          <a:xfrm rot="5111151">
            <a:off x="2864222" y="760691"/>
            <a:ext cx="431352" cy="182404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Šipka doprava 31"/>
          <p:cNvSpPr/>
          <p:nvPr/>
        </p:nvSpPr>
        <p:spPr>
          <a:xfrm rot="7321830">
            <a:off x="4488714" y="851391"/>
            <a:ext cx="431352" cy="182404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Šipka doprava 32"/>
          <p:cNvSpPr/>
          <p:nvPr/>
        </p:nvSpPr>
        <p:spPr>
          <a:xfrm rot="6278549">
            <a:off x="6483919" y="799283"/>
            <a:ext cx="431352" cy="182404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/>
          </a:p>
        </p:txBody>
      </p:sp>
      <p:sp>
        <p:nvSpPr>
          <p:cNvPr id="34" name="Šipka doprava 33"/>
          <p:cNvSpPr/>
          <p:nvPr/>
        </p:nvSpPr>
        <p:spPr>
          <a:xfrm rot="10800000">
            <a:off x="7094740" y="1267010"/>
            <a:ext cx="431352" cy="182404"/>
          </a:xfrm>
          <a:prstGeom prst="rightArrow">
            <a:avLst/>
          </a:prstGeom>
          <a:gradFill>
            <a:gsLst>
              <a:gs pos="0">
                <a:srgbClr val="000000"/>
              </a:gs>
              <a:gs pos="32000">
                <a:srgbClr val="0A128C"/>
              </a:gs>
              <a:gs pos="100000">
                <a:schemeClr val="tx1"/>
              </a:gs>
              <a:gs pos="100000">
                <a:srgbClr val="7005D4"/>
              </a:gs>
              <a:gs pos="100000">
                <a:srgbClr val="8C3D91"/>
              </a:gs>
            </a:gsLst>
            <a:lin ang="8100000" scaled="1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/>
          <p:cNvSpPr/>
          <p:nvPr/>
        </p:nvSpPr>
        <p:spPr>
          <a:xfrm>
            <a:off x="3186559" y="3583232"/>
            <a:ext cx="1291379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Psychodrama</a:t>
            </a:r>
            <a:endParaRPr lang="cs-CZ" sz="1600" dirty="0"/>
          </a:p>
        </p:txBody>
      </p:sp>
      <p:sp>
        <p:nvSpPr>
          <p:cNvPr id="36" name="Obdélník 35"/>
          <p:cNvSpPr/>
          <p:nvPr/>
        </p:nvSpPr>
        <p:spPr>
          <a:xfrm>
            <a:off x="1283843" y="5144971"/>
            <a:ext cx="1714315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Transakční analýza</a:t>
            </a:r>
            <a:endParaRPr lang="cs-CZ" sz="1600" dirty="0"/>
          </a:p>
        </p:txBody>
      </p:sp>
      <p:sp>
        <p:nvSpPr>
          <p:cNvPr id="37" name="Obdélník 36"/>
          <p:cNvSpPr/>
          <p:nvPr/>
        </p:nvSpPr>
        <p:spPr>
          <a:xfrm>
            <a:off x="641304" y="5736508"/>
            <a:ext cx="1472455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/>
            <a:r>
              <a:rPr lang="cs-CZ" sz="1600" dirty="0" smtClean="0"/>
              <a:t>Eklektický </a:t>
            </a:r>
            <a:r>
              <a:rPr lang="cs-CZ" sz="1600" dirty="0"/>
              <a:t>směr</a:t>
            </a:r>
          </a:p>
        </p:txBody>
      </p:sp>
      <p:sp>
        <p:nvSpPr>
          <p:cNvPr id="38" name="Obdélník 37"/>
          <p:cNvSpPr/>
          <p:nvPr/>
        </p:nvSpPr>
        <p:spPr>
          <a:xfrm>
            <a:off x="194388" y="6367426"/>
            <a:ext cx="1626792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Topologický </a:t>
            </a:r>
            <a:r>
              <a:rPr lang="cs-CZ" sz="1600" dirty="0"/>
              <a:t>směr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6698936" y="3544121"/>
            <a:ext cx="1545231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 smtClean="0"/>
              <a:t>Zerka</a:t>
            </a:r>
            <a:r>
              <a:rPr lang="cs-CZ" sz="1600" dirty="0" smtClean="0"/>
              <a:t> </a:t>
            </a:r>
            <a:r>
              <a:rPr lang="cs-CZ" sz="1600" dirty="0" err="1" smtClean="0"/>
              <a:t>Morenová</a:t>
            </a:r>
            <a:endParaRPr lang="cs-CZ" sz="1600" dirty="0"/>
          </a:p>
        </p:txBody>
      </p:sp>
      <p:sp>
        <p:nvSpPr>
          <p:cNvPr id="40" name="Obdélník 39"/>
          <p:cNvSpPr/>
          <p:nvPr/>
        </p:nvSpPr>
        <p:spPr>
          <a:xfrm>
            <a:off x="3100491" y="5288505"/>
            <a:ext cx="1034257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 smtClean="0"/>
              <a:t>Eric</a:t>
            </a:r>
            <a:r>
              <a:rPr lang="cs-CZ" sz="1600" dirty="0" smtClean="0"/>
              <a:t> Berne</a:t>
            </a:r>
            <a:endParaRPr lang="cs-CZ" sz="1600" dirty="0"/>
          </a:p>
        </p:txBody>
      </p:sp>
      <p:sp>
        <p:nvSpPr>
          <p:cNvPr id="41" name="Obdélník 40"/>
          <p:cNvSpPr/>
          <p:nvPr/>
        </p:nvSpPr>
        <p:spPr>
          <a:xfrm>
            <a:off x="4276357" y="5294496"/>
            <a:ext cx="1808829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M. a R. </a:t>
            </a:r>
            <a:r>
              <a:rPr lang="cs-CZ" sz="1600" dirty="0" err="1" smtClean="0"/>
              <a:t>Gouldingovi</a:t>
            </a:r>
            <a:endParaRPr lang="cs-CZ" sz="1600" dirty="0"/>
          </a:p>
        </p:txBody>
      </p:sp>
      <p:sp>
        <p:nvSpPr>
          <p:cNvPr id="42" name="Obdélník 41"/>
          <p:cNvSpPr/>
          <p:nvPr/>
        </p:nvSpPr>
        <p:spPr>
          <a:xfrm>
            <a:off x="3048210" y="6425247"/>
            <a:ext cx="934295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err="1" smtClean="0"/>
              <a:t>G.R.Bach</a:t>
            </a:r>
            <a:endParaRPr lang="cs-CZ" sz="1600" dirty="0"/>
          </a:p>
        </p:txBody>
      </p:sp>
      <p:sp>
        <p:nvSpPr>
          <p:cNvPr id="43" name="Obdélník 42"/>
          <p:cNvSpPr/>
          <p:nvPr/>
        </p:nvSpPr>
        <p:spPr>
          <a:xfrm>
            <a:off x="1958159" y="6425247"/>
            <a:ext cx="879343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K. </a:t>
            </a:r>
            <a:r>
              <a:rPr lang="cs-CZ" sz="1600" dirty="0" err="1" smtClean="0"/>
              <a:t>Lewin</a:t>
            </a:r>
            <a:endParaRPr lang="cs-CZ" sz="1600" dirty="0"/>
          </a:p>
        </p:txBody>
      </p:sp>
      <p:sp>
        <p:nvSpPr>
          <p:cNvPr id="44" name="Obdélník 43"/>
          <p:cNvSpPr/>
          <p:nvPr/>
        </p:nvSpPr>
        <p:spPr>
          <a:xfrm>
            <a:off x="6582025" y="5792213"/>
            <a:ext cx="1125565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dirty="0" smtClean="0"/>
              <a:t>www.sur.cz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4456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cs-CZ" dirty="0" smtClean="0"/>
              <a:t>Děkujeme za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77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</a:t>
            </a:r>
            <a:r>
              <a:rPr lang="cs-CZ" dirty="0" smtClean="0"/>
              <a:t> </a:t>
            </a:r>
            <a:r>
              <a:rPr lang="cs-CZ" b="1" dirty="0" smtClean="0"/>
              <a:t>předmětu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r>
              <a:rPr lang="cs-CZ" b="1" dirty="0" smtClean="0"/>
              <a:t>Přednášky</a:t>
            </a:r>
          </a:p>
          <a:p>
            <a:pPr lvl="1"/>
            <a:r>
              <a:rPr lang="cs-CZ" dirty="0" smtClean="0"/>
              <a:t>zvaní odborníci</a:t>
            </a:r>
            <a:endParaRPr lang="cs-CZ" dirty="0"/>
          </a:p>
          <a:p>
            <a:pPr lvl="1"/>
            <a:r>
              <a:rPr lang="cs-CZ" dirty="0" smtClean="0"/>
              <a:t>nebude prezence</a:t>
            </a:r>
          </a:p>
          <a:p>
            <a:pPr lvl="1"/>
            <a:r>
              <a:rPr lang="cs-CZ" dirty="0" smtClean="0"/>
              <a:t>prezentace nebudou ukládány do studijních materiálů (s výjimkou této prezentace)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b="1" dirty="0" smtClean="0"/>
              <a:t>Semináře</a:t>
            </a:r>
          </a:p>
          <a:p>
            <a:pPr lvl="1"/>
            <a:r>
              <a:rPr lang="cs-CZ" dirty="0" smtClean="0"/>
              <a:t>celkem </a:t>
            </a:r>
            <a:r>
              <a:rPr lang="cs-CZ" dirty="0" smtClean="0"/>
              <a:t>2x za semestr, vždy půl den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roč bude důležité přijít a odejít na čas?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6513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Přednášky 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2.3 úvodní hodina Kateřina Bartošová</a:t>
            </a:r>
          </a:p>
          <a:p>
            <a:r>
              <a:rPr lang="cs-CZ" dirty="0"/>
              <a:t>9.3 Hypnóza – prof. Mojmír Svoboda  </a:t>
            </a:r>
          </a:p>
          <a:p>
            <a:r>
              <a:rPr lang="cs-CZ" dirty="0"/>
              <a:t>16.3 KBT – Kateřina Bartošová</a:t>
            </a:r>
          </a:p>
          <a:p>
            <a:r>
              <a:rPr lang="cs-CZ" dirty="0"/>
              <a:t>23.3 Psychoanalýza Jiří Jakubů</a:t>
            </a:r>
          </a:p>
          <a:p>
            <a:r>
              <a:rPr lang="cs-CZ" dirty="0"/>
              <a:t>30.3 Analytická psychoterapie Tomáš Kohoutek</a:t>
            </a:r>
          </a:p>
          <a:p>
            <a:r>
              <a:rPr lang="cs-CZ" dirty="0"/>
              <a:t>6.4 </a:t>
            </a:r>
            <a:r>
              <a:rPr lang="cs-CZ" dirty="0" err="1"/>
              <a:t>Gestalt</a:t>
            </a:r>
            <a:r>
              <a:rPr lang="cs-CZ" dirty="0"/>
              <a:t> psychoterapie  Anton Polák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04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Přednášky 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13.4 </a:t>
            </a:r>
            <a:r>
              <a:rPr lang="cs-CZ" dirty="0" smtClean="0"/>
              <a:t>Ján Pavlov </a:t>
            </a:r>
            <a:r>
              <a:rPr lang="cs-CZ" dirty="0" err="1"/>
              <a:t>Praško</a:t>
            </a:r>
            <a:r>
              <a:rPr lang="cs-CZ" dirty="0"/>
              <a:t> – Psychoterapie v kontextu doby.  </a:t>
            </a:r>
            <a:endParaRPr lang="cs-CZ" dirty="0" smtClean="0"/>
          </a:p>
          <a:p>
            <a:pPr marL="0" indent="0">
              <a:buNone/>
            </a:pPr>
            <a:r>
              <a:rPr lang="cs-CZ" sz="2200" dirty="0"/>
              <a:t>(</a:t>
            </a:r>
            <a:r>
              <a:rPr lang="cs-CZ" sz="2200" dirty="0" smtClean="0"/>
              <a:t>+ </a:t>
            </a:r>
            <a:r>
              <a:rPr lang="cs-CZ" sz="2200" dirty="0"/>
              <a:t>bonus přednáška o </a:t>
            </a:r>
            <a:r>
              <a:rPr lang="cs-CZ" sz="2200" dirty="0" err="1"/>
              <a:t>schématerapii</a:t>
            </a:r>
            <a:r>
              <a:rPr lang="cs-CZ" sz="2200" dirty="0"/>
              <a:t> – místo a čas budou upřesněny </a:t>
            </a:r>
            <a:r>
              <a:rPr lang="cs-CZ" sz="2200" dirty="0" smtClean="0"/>
              <a:t>e-mailem) </a:t>
            </a:r>
            <a:endParaRPr lang="cs-CZ" sz="2200" dirty="0"/>
          </a:p>
          <a:p>
            <a:pPr marL="0" indent="0">
              <a:buNone/>
            </a:pPr>
            <a:r>
              <a:rPr lang="cs-CZ" dirty="0"/>
              <a:t>20.4 </a:t>
            </a:r>
            <a:r>
              <a:rPr lang="cs-CZ" dirty="0" err="1"/>
              <a:t>Rogeriánská</a:t>
            </a:r>
            <a:r>
              <a:rPr lang="cs-CZ" dirty="0"/>
              <a:t> psychoterapie – Michal </a:t>
            </a:r>
            <a:r>
              <a:rPr lang="cs-CZ" dirty="0" err="1"/>
              <a:t>Čerňák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27.4 </a:t>
            </a:r>
            <a:r>
              <a:rPr lang="cs-CZ" dirty="0" err="1"/>
              <a:t>Acceptance</a:t>
            </a:r>
            <a:r>
              <a:rPr lang="cs-CZ" dirty="0"/>
              <a:t> </a:t>
            </a:r>
            <a:r>
              <a:rPr lang="cs-CZ" dirty="0" err="1"/>
              <a:t>Commitment</a:t>
            </a:r>
            <a:r>
              <a:rPr lang="cs-CZ" dirty="0"/>
              <a:t> </a:t>
            </a:r>
            <a:r>
              <a:rPr lang="cs-CZ" dirty="0" err="1"/>
              <a:t>Therapy</a:t>
            </a:r>
            <a:r>
              <a:rPr lang="cs-CZ" dirty="0"/>
              <a:t> – Miloš </a:t>
            </a:r>
            <a:r>
              <a:rPr lang="cs-CZ" dirty="0" err="1"/>
              <a:t>Šlepecký</a:t>
            </a:r>
            <a:r>
              <a:rPr lang="cs-CZ" dirty="0"/>
              <a:t> </a:t>
            </a:r>
            <a:r>
              <a:rPr lang="cs-CZ" dirty="0" smtClean="0"/>
              <a:t>(v </a:t>
            </a:r>
            <a:r>
              <a:rPr lang="cs-CZ" dirty="0"/>
              <a:t>jednání)</a:t>
            </a:r>
          </a:p>
          <a:p>
            <a:pPr marL="0" indent="0">
              <a:buNone/>
            </a:pPr>
            <a:r>
              <a:rPr lang="cs-CZ" dirty="0"/>
              <a:t>4.5 </a:t>
            </a:r>
            <a:r>
              <a:rPr lang="cs-CZ" dirty="0" err="1"/>
              <a:t>Pesso</a:t>
            </a:r>
            <a:r>
              <a:rPr lang="cs-CZ" dirty="0"/>
              <a:t> </a:t>
            </a:r>
            <a:r>
              <a:rPr lang="cs-CZ" dirty="0" err="1"/>
              <a:t>Boyden</a:t>
            </a:r>
            <a:r>
              <a:rPr lang="cs-CZ" dirty="0"/>
              <a:t> Gabriela Slaninová</a:t>
            </a:r>
          </a:p>
          <a:p>
            <a:pPr marL="0" indent="0">
              <a:buNone/>
            </a:pPr>
            <a:r>
              <a:rPr lang="cs-CZ" dirty="0"/>
              <a:t>11.5 </a:t>
            </a:r>
            <a:r>
              <a:rPr lang="cs-CZ" dirty="0" smtClean="0"/>
              <a:t>Biosyntéza </a:t>
            </a:r>
            <a:r>
              <a:rPr lang="cs-CZ" dirty="0"/>
              <a:t>– Martin Hofman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59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Semináře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Popis </a:t>
            </a:r>
            <a:r>
              <a:rPr lang="cs-CZ" dirty="0"/>
              <a:t>aktuálního problému </a:t>
            </a:r>
            <a:r>
              <a:rPr lang="cs-CZ" dirty="0" smtClean="0"/>
              <a:t>– mapování situace</a:t>
            </a:r>
            <a:r>
              <a:rPr lang="cs-CZ" dirty="0"/>
              <a:t>	</a:t>
            </a:r>
          </a:p>
          <a:p>
            <a:r>
              <a:rPr lang="cs-CZ" dirty="0" smtClean="0"/>
              <a:t>Aktivní naslouchání – rozšíření kompetence  </a:t>
            </a:r>
          </a:p>
          <a:p>
            <a:r>
              <a:rPr lang="cs-CZ" dirty="0" smtClean="0"/>
              <a:t>Konceptualizace – práce na kazuistikách</a:t>
            </a:r>
          </a:p>
          <a:p>
            <a:r>
              <a:rPr lang="cs-CZ" dirty="0" smtClean="0"/>
              <a:t>Ukázky psychoterapeutické práce (dle času) </a:t>
            </a:r>
          </a:p>
        </p:txBody>
      </p:sp>
    </p:spTree>
    <p:extLst>
      <p:ext uri="{BB962C8B-B14F-4D97-AF65-F5344CB8AC3E}">
        <p14:creationId xmlns:p14="http://schemas.microsoft.com/office/powerpoint/2010/main" val="16579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Ukončení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účast na seminářích (80 % účast)</a:t>
            </a:r>
          </a:p>
          <a:p>
            <a:r>
              <a:rPr lang="cs-CZ" dirty="0" smtClean="0"/>
              <a:t>závěrečný test</a:t>
            </a:r>
          </a:p>
          <a:p>
            <a:pPr lvl="1"/>
            <a:r>
              <a:rPr lang="cs-CZ" dirty="0" smtClean="0"/>
              <a:t>potřeba 75 % bodů k připuštění ke zkoušce</a:t>
            </a:r>
          </a:p>
          <a:p>
            <a:pPr lvl="1"/>
            <a:r>
              <a:rPr lang="cs-CZ" dirty="0" smtClean="0"/>
              <a:t>18.5.2016</a:t>
            </a:r>
          </a:p>
          <a:p>
            <a:pPr lvl="1"/>
            <a:r>
              <a:rPr lang="cs-CZ" dirty="0" err="1" smtClean="0"/>
              <a:t>A,b,c,d,e</a:t>
            </a:r>
            <a:r>
              <a:rPr lang="cs-CZ" dirty="0" smtClean="0"/>
              <a:t> (jedna – všechny správně)</a:t>
            </a:r>
            <a:endParaRPr lang="cs-CZ" dirty="0" smtClean="0"/>
          </a:p>
          <a:p>
            <a:r>
              <a:rPr lang="cs-CZ" dirty="0" smtClean="0"/>
              <a:t>ústní zkouška</a:t>
            </a:r>
          </a:p>
          <a:p>
            <a:endParaRPr lang="cs-CZ" dirty="0"/>
          </a:p>
          <a:p>
            <a:r>
              <a:rPr lang="cs-CZ" dirty="0" smtClean="0"/>
              <a:t>povinná literatura:</a:t>
            </a:r>
          </a:p>
          <a:p>
            <a:pPr marL="0" indent="0">
              <a:buNone/>
            </a:pPr>
            <a:r>
              <a:rPr lang="cs-CZ" dirty="0" smtClean="0"/>
              <a:t>Vybíral, Z., Roubal, J. et al. (2010): Současná psychoterapie. Praha: Portál.</a:t>
            </a:r>
          </a:p>
        </p:txBody>
      </p:sp>
    </p:spTree>
    <p:extLst>
      <p:ext uri="{BB962C8B-B14F-4D97-AF65-F5344CB8AC3E}">
        <p14:creationId xmlns:p14="http://schemas.microsoft.com/office/powerpoint/2010/main" val="335227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Psychoterapie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„léčebná činnost, při které terapeut využívá své osobnosti a svých dovedností k tomu, aby u klienta došlo k žádoucí změně směrem k uspokojivějšímu prožívání, chování ve vztazích a sociálnímu začlenění“ (Vybíral et al., str. 30)</a:t>
            </a:r>
          </a:p>
          <a:p>
            <a:endParaRPr lang="cs-CZ" dirty="0" smtClean="0"/>
          </a:p>
          <a:p>
            <a:r>
              <a:rPr lang="cs-CZ" dirty="0" smtClean="0"/>
              <a:t>individuální psychoterapie</a:t>
            </a:r>
          </a:p>
          <a:p>
            <a:r>
              <a:rPr lang="cs-CZ" dirty="0" smtClean="0"/>
              <a:t>rodinná psychoterapie</a:t>
            </a:r>
          </a:p>
          <a:p>
            <a:r>
              <a:rPr lang="cs-CZ" dirty="0" smtClean="0"/>
              <a:t>skupinová psychoterapie</a:t>
            </a:r>
          </a:p>
        </p:txBody>
      </p:sp>
    </p:spTree>
    <p:extLst>
      <p:ext uri="{BB962C8B-B14F-4D97-AF65-F5344CB8AC3E}">
        <p14:creationId xmlns:p14="http://schemas.microsoft.com/office/powerpoint/2010/main" val="50254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poradenství x psychoterapie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 smtClean="0"/>
              <a:t>Poradenství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134445"/>
          </a:xfrm>
        </p:spPr>
        <p:txBody>
          <a:bodyPr/>
          <a:lstStyle/>
          <a:p>
            <a:r>
              <a:rPr lang="cs-CZ" dirty="0" smtClean="0"/>
              <a:t>kratší, jednorázová</a:t>
            </a:r>
          </a:p>
          <a:p>
            <a:r>
              <a:rPr lang="cs-CZ" dirty="0" smtClean="0"/>
              <a:t>zaměřená na problém</a:t>
            </a:r>
          </a:p>
          <a:p>
            <a:r>
              <a:rPr lang="cs-CZ" dirty="0" smtClean="0"/>
              <a:t>poskytuje informace, rady a návody</a:t>
            </a:r>
          </a:p>
          <a:p>
            <a:r>
              <a:rPr lang="cs-CZ" dirty="0" smtClean="0"/>
              <a:t>je speciálně zaměřené (např. na manželskou problematiku)</a:t>
            </a:r>
          </a:p>
          <a:p>
            <a:r>
              <a:rPr lang="cs-CZ" dirty="0" smtClean="0"/>
              <a:t>poradce je vnímán jako „expert“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 smtClean="0"/>
              <a:t>Psychoterapie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103439" cy="4278461"/>
          </a:xfrm>
        </p:spPr>
        <p:txBody>
          <a:bodyPr>
            <a:normAutofit/>
          </a:bodyPr>
          <a:lstStyle/>
          <a:p>
            <a:r>
              <a:rPr lang="cs-CZ" dirty="0" smtClean="0"/>
              <a:t>zaměřena na člověka</a:t>
            </a:r>
          </a:p>
          <a:p>
            <a:r>
              <a:rPr lang="cs-CZ" dirty="0" smtClean="0"/>
              <a:t>pomáhá lidem objevit, jak myslí, cítí a jednají tak, že jsou s tím nespokojeni</a:t>
            </a:r>
          </a:p>
          <a:p>
            <a:r>
              <a:rPr lang="cs-CZ" dirty="0" smtClean="0"/>
              <a:t>psychoterapeut je „detektiv“</a:t>
            </a:r>
          </a:p>
          <a:p>
            <a:r>
              <a:rPr lang="cs-CZ" dirty="0" smtClean="0"/>
              <a:t>zachází „hlouběji“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sz="2000" dirty="0" smtClean="0"/>
              <a:t>podle </a:t>
            </a:r>
            <a:r>
              <a:rPr lang="cs-CZ" sz="2000" dirty="0" err="1" smtClean="0"/>
              <a:t>Corsini</a:t>
            </a:r>
            <a:r>
              <a:rPr lang="cs-CZ" sz="2000" dirty="0" smtClean="0"/>
              <a:t>, </a:t>
            </a:r>
            <a:r>
              <a:rPr lang="cs-CZ" sz="2000" dirty="0" err="1" smtClean="0"/>
              <a:t>Wedding</a:t>
            </a:r>
            <a:r>
              <a:rPr lang="cs-CZ" sz="2000" dirty="0" smtClean="0"/>
              <a:t> (2008) a </a:t>
            </a:r>
            <a:r>
              <a:rPr lang="cs-CZ" sz="2000" dirty="0" err="1" smtClean="0"/>
              <a:t>McLeod</a:t>
            </a:r>
            <a:r>
              <a:rPr lang="cs-CZ" sz="2000" dirty="0" smtClean="0"/>
              <a:t> (2007) in Vybíral et al. (2010)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313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Klinický psycholog</a:t>
            </a:r>
          </a:p>
          <a:p>
            <a:r>
              <a:rPr lang="cs-CZ" dirty="0" smtClean="0"/>
              <a:t>Psychoterapeut</a:t>
            </a:r>
          </a:p>
          <a:p>
            <a:r>
              <a:rPr lang="cs-CZ" dirty="0" smtClean="0"/>
              <a:t>Poradenský psycholog</a:t>
            </a:r>
          </a:p>
          <a:p>
            <a:endParaRPr lang="cs-CZ" dirty="0"/>
          </a:p>
          <a:p>
            <a:r>
              <a:rPr lang="cs-CZ" dirty="0" smtClean="0"/>
              <a:t>Kurzy, výcviky</a:t>
            </a:r>
            <a:endParaRPr lang="cs-CZ" dirty="0"/>
          </a:p>
        </p:txBody>
      </p:sp>
      <p:pic>
        <p:nvPicPr>
          <p:cNvPr id="2050" name="Picture 2" descr="C:\Users\Markét\Desktop\Psychothera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564904"/>
            <a:ext cx="4157192" cy="41571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17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</TotalTime>
  <Words>973</Words>
  <Application>Microsoft Office PowerPoint</Application>
  <PresentationFormat>Předvádění na obrazovce (4:3)</PresentationFormat>
  <Paragraphs>300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Psychoterapie PSA_051 Jaro 2016</vt:lpstr>
      <vt:lpstr>Struktura předmětu</vt:lpstr>
      <vt:lpstr>Přednášky I</vt:lpstr>
      <vt:lpstr>Přednášky II</vt:lpstr>
      <vt:lpstr>Semináře</vt:lpstr>
      <vt:lpstr>Ukončení</vt:lpstr>
      <vt:lpstr>Psychoterapie</vt:lpstr>
      <vt:lpstr>poradenství x psychoterapie</vt:lpstr>
      <vt:lpstr>?</vt:lpstr>
      <vt:lpstr>Hlavní proudy v psychoterapii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Psychoterapie Jaro 2015</dc:title>
  <dc:creator>home</dc:creator>
  <cp:lastModifiedBy>uzivatel</cp:lastModifiedBy>
  <cp:revision>49</cp:revision>
  <dcterms:created xsi:type="dcterms:W3CDTF">2015-02-24T10:53:02Z</dcterms:created>
  <dcterms:modified xsi:type="dcterms:W3CDTF">2016-03-01T21:14:29Z</dcterms:modified>
</cp:coreProperties>
</file>