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69" r:id="rId19"/>
    <p:sldId id="275" r:id="rId20"/>
    <p:sldId id="276" r:id="rId21"/>
    <p:sldId id="277" r:id="rId22"/>
    <p:sldId id="278" r:id="rId23"/>
    <p:sldId id="27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3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3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BC58-9DC2-4229-A83A-3CE5110AE51B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DBD2-19FE-450F-8CBB-0D12B065C5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86EB-5D35-4732-B912-9372E0339A8C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9F47-6042-485C-B1F3-AB17DB95BB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3F46-C401-4917-A92F-6CDB6CEA6F20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3459-6366-4F62-8CE6-0118346D6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5707-EA78-4959-90EA-4F4787A2E1F9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0460-D9DD-4CD8-959C-21A02D8F71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2B76-2459-4E1D-8522-9FABEE48A623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38E1-6698-4EE3-B840-653DE794FA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5CD3-AAD8-40C8-889E-2D5E4EF1C210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433D-8AB9-4838-B294-7DB0CBF33C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CCC4-32B9-4E2A-AC74-46C78AE9CC21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6DF9-F778-496E-94A0-B45F233635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F1DE-3F9B-4C95-8006-481C4B8BC516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8712-1B29-4675-876F-0082573D8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DCDF-01D1-42E5-9B3C-65D88E9F60E0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5A8F-D483-49E8-A8BD-5AC2D335E1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1B68-4871-4AB3-8233-83415E5148B1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CF2-7359-4AB3-AF20-05D1A1876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03B8-97D6-4666-9BCC-A40D97C4BD88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9344-23DE-4849-82C7-FDCC9F34C9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C6DE6-E793-4D11-A10B-86C27EC4E93E}" type="datetimeFigureOut">
              <a:rPr lang="cs-CZ"/>
              <a:pPr>
                <a:defRPr/>
              </a:pPr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4C7B31-4337-400B-B7A6-F26649150C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riverpub.com/products/AdolescentCards/index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Projektivní metody</a:t>
            </a:r>
            <a:br>
              <a:rPr lang="cs-CZ" smtClean="0"/>
            </a:br>
            <a:r>
              <a:rPr lang="cs-CZ" smtClean="0"/>
              <a:t>Kresebné techniky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8.4.2016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Holtzman Inkblot Technique </a:t>
            </a:r>
            <a:r>
              <a:rPr lang="cs-CZ" smtClean="0"/>
              <a:t>(1961)</a:t>
            </a:r>
          </a:p>
          <a:p>
            <a:pPr lvl="1"/>
            <a:r>
              <a:rPr lang="cs-CZ" smtClean="0"/>
              <a:t>vychází také z interpretace skvrn, má normy od 5-14 let. </a:t>
            </a:r>
          </a:p>
          <a:p>
            <a:pPr lvl="1"/>
            <a:r>
              <a:rPr lang="pl-PL" smtClean="0"/>
              <a:t>Obsahuje dvě série po 45 tabulích.</a:t>
            </a:r>
          </a:p>
          <a:p>
            <a:pPr lvl="1"/>
            <a:r>
              <a:rPr lang="cs-CZ" smtClean="0"/>
              <a:t>Ke každé tabuli má vyšetřovaná osoba jen jednu interpretaci (tím se ale ztrácí důležité proměnné). </a:t>
            </a:r>
          </a:p>
          <a:p>
            <a:pPr lvl="1"/>
            <a:r>
              <a:rPr lang="cs-CZ" smtClean="0"/>
              <a:t>Dle autora je možno metodou identifikovat 89 % schizofreniků. </a:t>
            </a:r>
          </a:p>
          <a:p>
            <a:pPr lvl="1"/>
            <a:r>
              <a:rPr lang="pl-PL" i="1" smtClean="0"/>
              <a:t>Metoda u nás nebyla publikována. </a:t>
            </a:r>
            <a:endParaRPr 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906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 smtClean="0"/>
              <a:t>Hand test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Wagner (1961)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Od 6 let výše, plnohodnotné použití interpretačních schémat ale až v dospívání.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Má potenciál multidimenzionálního klinického osobnostního testu.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V současné době je spíše užíván jako metoda predikce agresivního chování.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Obsahuje 10 karet, 9 s kresbou ruky, jedna je prázdná; ptáme se</a:t>
            </a:r>
            <a:r>
              <a:rPr lang="cs-CZ" dirty="0" smtClean="0"/>
              <a:t>: „</a:t>
            </a:r>
            <a:r>
              <a:rPr lang="cs-CZ" dirty="0"/>
              <a:t>Co asi může dělat tato ruka?“ </a:t>
            </a:r>
            <a:r>
              <a:rPr lang="cs-CZ" dirty="0" smtClean="0"/>
              <a:t>Předlohu může proband držet v jakékoli poloze.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U každé odpovědi zaznamenáváme iniciální reakční čas, odpovědi zapisujeme do záznamového archu. Administrace trvá asi 10 minut.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Hodnocení: </a:t>
            </a:r>
            <a:endParaRPr lang="cs-CZ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/>
              <a:t>podle skórovaných kategorií: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600" dirty="0" smtClean="0"/>
              <a:t>agrese </a:t>
            </a:r>
            <a:endParaRPr lang="cs-CZ" sz="2600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600" dirty="0" smtClean="0"/>
              <a:t>strach </a:t>
            </a:r>
            <a:endParaRPr lang="cs-CZ" sz="2600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600" dirty="0" smtClean="0"/>
              <a:t>náklonnost</a:t>
            </a:r>
            <a:r>
              <a:rPr lang="cs-CZ" sz="2600" dirty="0"/>
              <a:t>……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Výhodou je krátkost, ale úroveň </a:t>
            </a:r>
            <a:r>
              <a:rPr lang="cs-CZ" dirty="0" err="1" smtClean="0"/>
              <a:t>projektibility</a:t>
            </a:r>
            <a:r>
              <a:rPr lang="cs-CZ" dirty="0" smtClean="0"/>
              <a:t> je snižována větší strukturovaností. Test je citlivý na aktuální psychický stav pacienta.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953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549525"/>
            <a:ext cx="3744912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dirty="0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376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800" b="1" dirty="0" smtClean="0"/>
              <a:t>TAT</a:t>
            </a:r>
            <a:r>
              <a:rPr lang="cs-CZ" dirty="0" smtClean="0"/>
              <a:t> (Tematický apercepční test)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Morganová, Murray (1935), manuál je z roku </a:t>
            </a:r>
            <a:r>
              <a:rPr lang="pl-PL" dirty="0" smtClean="0"/>
              <a:t>1943.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Obsahuje </a:t>
            </a:r>
            <a:r>
              <a:rPr lang="cs-CZ" b="1" dirty="0" smtClean="0"/>
              <a:t>31 obrázků </a:t>
            </a:r>
            <a:r>
              <a:rPr lang="cs-CZ" dirty="0" smtClean="0"/>
              <a:t>(4 série pro muže, ženy, chlapce, dívky – M, F, B, G) na kterých jsou méně strukturované (nejednoznačné) situace, dítě má vyprávět co nejdramatičtější příběh. Obr. č. 16 jen bílá plocha – projekce vlastního obrázku.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/>
              <a:t>Administrace</a:t>
            </a:r>
            <a:r>
              <a:rPr lang="pl-PL" dirty="0" smtClean="0"/>
              <a:t>: 2 série po 10 obrázcích, ve dvou sezeních. Aktuálně ale většinou 10 obrázků v jednom sezení. Vyprávět co nejdramatičtější příběh, popsat, co postavy cítí a co si myslí, jak celý příběh skončí. </a:t>
            </a:r>
            <a:endParaRPr lang="pl-P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Metodu je možno zadat již od 4 let, nelépe však </a:t>
            </a:r>
            <a:r>
              <a:rPr lang="pl-PL" b="1" dirty="0"/>
              <a:t>od 8 </a:t>
            </a:r>
            <a:r>
              <a:rPr lang="pl-PL" b="1" dirty="0" smtClean="0"/>
              <a:t>let</a:t>
            </a:r>
            <a:r>
              <a:rPr lang="pl-PL" dirty="0" smtClean="0"/>
              <a:t>. Od 14-15 let možno používat obrázky pro dospělé.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TAT má široký záběr, umožňuje hloubkovou analýzu zejm. sociálně relevantních vlastností pacienta, má dobré dif. dg. možnosti.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Převážně v klinické psychologii.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/>
              <a:t>Vyhodnocování</a:t>
            </a:r>
            <a:r>
              <a:rPr lang="pl-PL" dirty="0" smtClean="0"/>
              <a:t>: mnoho škol a přístupů, dominují spíše intuitivní klinické kvalitativní postupy. </a:t>
            </a:r>
            <a:r>
              <a:rPr lang="cs-CZ" dirty="0" smtClean="0"/>
              <a:t>Ukáže </a:t>
            </a:r>
            <a:r>
              <a:rPr lang="cs-CZ" dirty="0"/>
              <a:t>vyškolenému interpretovi některé z dominantních pudů, emocí, komplexů, konfliktů osobnosti.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i="1" dirty="0" smtClean="0"/>
              <a:t>Zvláštnosti </a:t>
            </a:r>
            <a:r>
              <a:rPr lang="cs-CZ" b="1" i="1" dirty="0"/>
              <a:t>použití u </a:t>
            </a:r>
            <a:r>
              <a:rPr lang="cs-CZ" b="1" i="1" dirty="0" smtClean="0"/>
              <a:t>dětí</a:t>
            </a:r>
            <a:r>
              <a:rPr lang="cs-CZ" dirty="0" smtClean="0"/>
              <a:t>: Po </a:t>
            </a:r>
            <a:r>
              <a:rPr lang="cs-CZ" dirty="0"/>
              <a:t>presentaci tabule dítě vypráví pohádku, pak následuje </a:t>
            </a:r>
            <a:r>
              <a:rPr lang="cs-CZ" dirty="0" err="1" smtClean="0"/>
              <a:t>iquiry</a:t>
            </a:r>
            <a:r>
              <a:rPr lang="cs-CZ" dirty="0" smtClean="0"/>
              <a:t> (Co se dělo předtím? Co se dělo potom? Jaká je jeho matka? Co si přeje ze všeho nejvíc?).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komenire\Plocha\TAT\Pict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685800"/>
            <a:ext cx="4651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komenire\Plocha\TAT\Pictur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914400"/>
            <a:ext cx="4651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komenire\Plocha\TAT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877888"/>
            <a:ext cx="72421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komenire\Plocha\TAT\Pictur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77888"/>
            <a:ext cx="47244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Modifikace TAT pro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b="1" dirty="0" smtClean="0"/>
              <a:t>CAT</a:t>
            </a:r>
            <a:r>
              <a:rPr lang="en-US" b="1" dirty="0"/>
              <a:t>, Children´s Apperception Test, </a:t>
            </a:r>
            <a:r>
              <a:rPr lang="en-US" dirty="0" err="1"/>
              <a:t>Bellak</a:t>
            </a:r>
            <a:r>
              <a:rPr lang="en-US" dirty="0"/>
              <a:t>, </a:t>
            </a:r>
            <a:r>
              <a:rPr lang="en-US" dirty="0" err="1"/>
              <a:t>Bellak</a:t>
            </a:r>
            <a:r>
              <a:rPr lang="en-US" dirty="0"/>
              <a:t> (1949)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Určená pro děti od 3 do10 let 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Nejznámější dětská verse testu.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Obsahuje: 10 obrázků antropomorfizovaných zvířat v nejrůznějších situacích ( běžné situace rodinného života).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Vychází z předpokladu, že pro dítě je identifikace se zvířetem </a:t>
            </a:r>
            <a:r>
              <a:rPr lang="cs-CZ" dirty="0" smtClean="0"/>
              <a:t>snazší.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Instrukce</a:t>
            </a:r>
            <a:r>
              <a:rPr lang="cs-CZ" dirty="0" smtClean="0"/>
              <a:t>: Vyprávěj pohádku „Byl jednou…“, na konci můžeme klást otázky k objasnění.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Není časově omezen, trvá většinou 15-30 minut.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925"/>
            <a:ext cx="834707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Použití projektivních metod u dětí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r>
              <a:rPr lang="cs-CZ" sz="2400" smtClean="0"/>
              <a:t>Já dítěte se teprve vyvíjí, struktura a rysy osobnosti jsou ještě nestabilní. Při interpretaci je obtížné odlišit vývojové faktory od osobností dynamiky, nezralost od patologické úchylky.</a:t>
            </a:r>
          </a:p>
          <a:p>
            <a:r>
              <a:rPr lang="cs-CZ" sz="2400" smtClean="0"/>
              <a:t>Hranice mezi vědomými a nevědomými procesy – jiný charakter u dětí než u dospělých.</a:t>
            </a:r>
          </a:p>
          <a:p>
            <a:r>
              <a:rPr lang="cs-CZ" sz="2400" smtClean="0"/>
              <a:t>Dítě je citlivé (více než dospělý) při vytváření projektivních odpovědí na prostředí, na interakci s vyšetřujícím, na průběh a délku sezení.</a:t>
            </a:r>
          </a:p>
          <a:p>
            <a:r>
              <a:rPr lang="cs-CZ" sz="2400" smtClean="0"/>
              <a:t>Mladší dítě neprožívá  vnitřní konflikty stejně jako dospělý – rozhovor poskytne mnoho údajů přímo, bez použití projekce.</a:t>
            </a:r>
          </a:p>
          <a:p>
            <a:r>
              <a:rPr lang="cs-CZ" sz="2400" smtClean="0"/>
              <a:t>Děti interpretují podněty z projektivních technik ve shodě se svojí úrovní vývoje (zejm. u dětí předškolního věku) – POZOR NA INTERPRETACI ROR!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88773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2197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588"/>
            <a:ext cx="9107487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CAT – H </a:t>
            </a:r>
            <a:r>
              <a:rPr lang="cs-CZ" dirty="0" smtClean="0"/>
              <a:t>(</a:t>
            </a:r>
            <a:r>
              <a:rPr lang="cs-CZ" dirty="0" err="1" smtClean="0"/>
              <a:t>Human</a:t>
            </a:r>
            <a:r>
              <a:rPr lang="cs-CZ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(pro děti v horní části věkového pásma)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Obsahuje předlohy s lidskými figurami.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Témata CAT</a:t>
            </a:r>
            <a:r>
              <a:rPr lang="cs-CZ" dirty="0" smtClean="0"/>
              <a:t>: vztahy mezi sourozenci, vztah k rodičům, udržování čistoty 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CATO</a:t>
            </a:r>
            <a:r>
              <a:rPr lang="cs-CZ" b="1" dirty="0"/>
              <a:t>, </a:t>
            </a:r>
            <a:r>
              <a:rPr lang="cs-CZ" dirty="0" err="1"/>
              <a:t>Boš</a:t>
            </a:r>
            <a:r>
              <a:rPr lang="cs-CZ" dirty="0"/>
              <a:t>, Strnadová (1975)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/>
              <a:t>Je česká </a:t>
            </a:r>
            <a:r>
              <a:rPr lang="nl-NL" dirty="0" smtClean="0"/>
              <a:t>ver</a:t>
            </a:r>
            <a:r>
              <a:rPr lang="cs-CZ" dirty="0" smtClean="0"/>
              <a:t>z</a:t>
            </a:r>
            <a:r>
              <a:rPr lang="nl-NL" dirty="0" smtClean="0"/>
              <a:t>e Bellakov</a:t>
            </a:r>
            <a:r>
              <a:rPr lang="cs-CZ" dirty="0" smtClean="0"/>
              <a:t>a</a:t>
            </a:r>
            <a:r>
              <a:rPr lang="nl-NL" dirty="0" smtClean="0"/>
              <a:t> testu</a:t>
            </a:r>
            <a:r>
              <a:rPr lang="cs-CZ" dirty="0" smtClean="0"/>
              <a:t> CAT.</a:t>
            </a:r>
            <a:r>
              <a:rPr lang="nl-NL" dirty="0" smtClean="0"/>
              <a:t> </a:t>
            </a:r>
            <a:endParaRPr lang="nl-N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Obsahuje: </a:t>
            </a:r>
            <a:r>
              <a:rPr lang="cs-CZ" dirty="0" smtClean="0"/>
              <a:t>14 </a:t>
            </a:r>
            <a:r>
              <a:rPr lang="cs-CZ" dirty="0"/>
              <a:t>tematických obrázků s lidskými postavami a prázdnou siluetu dítěte (identifikační postava).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Cílem je získat co nejvíce informací o mezilidských vztazích v rodině i mimo </a:t>
            </a:r>
            <a:r>
              <a:rPr lang="cs-CZ" dirty="0" smtClean="0"/>
              <a:t>rodinu.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Pro děti od 6 do 12 let, s IQ v </a:t>
            </a:r>
            <a:r>
              <a:rPr lang="cs-CZ" smtClean="0"/>
              <a:t>pásmu širší normy.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cs-CZ" b="1" smtClean="0"/>
              <a:t>Apercepční karty pro adolescenty </a:t>
            </a:r>
            <a:r>
              <a:rPr lang="cs-CZ" smtClean="0"/>
              <a:t>(Adolescent Apperception Cards – AAC)</a:t>
            </a:r>
          </a:p>
          <a:p>
            <a:pPr lvl="1"/>
            <a:r>
              <a:rPr lang="cs-CZ" smtClean="0"/>
              <a:t>L. Silverton (1993)</a:t>
            </a:r>
          </a:p>
          <a:p>
            <a:pPr lvl="1"/>
            <a:r>
              <a:rPr lang="cs-CZ" smtClean="0"/>
              <a:t>U nás vydáno úprava Goldmann, 2006 (Testcentrum)</a:t>
            </a:r>
          </a:p>
          <a:p>
            <a:pPr lvl="1"/>
            <a:r>
              <a:rPr lang="cs-CZ" smtClean="0"/>
              <a:t>11 karet, témata důležitá pro věk 12-19 let (zejm. zneužívání a zanedbávání, vztahy v rodině, k rodičům, k sourozencům, k vrstevníkům). Témata evokují domácí a sexuální násilí, zanedbávání, odmítání, problematika drogové závislosti.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1" descr="C:\Users\Michal Chalupa\Desktop\PETRA ŠKOLA\4.Psychologická diagnostika dospělých\stažený soubo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36004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obrázek 2" descr="C:\Users\Michal Chalupa\Desktop\PETRA ŠKOLA\4.Psychologická diagnostika dospělých\stažený soubor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765175"/>
            <a:ext cx="30241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Adolescent Apperception Card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438650"/>
            <a:ext cx="15652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PST, Picture Story Test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/>
              <a:t>Symmonds, (1948), určený pro adolescenty 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Obsahuje 20 obrázků zaměřených na diagnostiku mezilidských vztahů této věkové skupiny.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The</a:t>
            </a:r>
            <a:r>
              <a:rPr lang="cs-CZ" b="1" dirty="0"/>
              <a:t> Blacky Picture Test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Blum (1949), určený pro děti od 4 let; i pro dospělé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Obsahuje 11 obrázků s osudy psa </a:t>
            </a:r>
            <a:r>
              <a:rPr lang="cs-CZ" dirty="0" err="1"/>
              <a:t>Blackyho</a:t>
            </a:r>
            <a:r>
              <a:rPr lang="cs-CZ" dirty="0"/>
              <a:t>, metoda je zaměřená na mapování psychosexuálního vývoje.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Le</a:t>
            </a:r>
            <a:r>
              <a:rPr lang="cs-CZ" b="1" dirty="0"/>
              <a:t> Test </a:t>
            </a:r>
            <a:r>
              <a:rPr lang="cs-CZ" b="1" dirty="0" err="1"/>
              <a:t>Patte</a:t>
            </a:r>
            <a:r>
              <a:rPr lang="cs-CZ" b="1" dirty="0"/>
              <a:t> </a:t>
            </a:r>
            <a:r>
              <a:rPr lang="cs-CZ" b="1" dirty="0" err="1"/>
              <a:t>Noire</a:t>
            </a:r>
            <a:r>
              <a:rPr lang="cs-CZ" b="1" dirty="0"/>
              <a:t>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použitelný od 5 let, je obdobou výše uvedených testů.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Four Picture Test, </a:t>
            </a:r>
            <a:r>
              <a:rPr lang="en-US" dirty="0"/>
              <a:t>Van </a:t>
            </a:r>
            <a:r>
              <a:rPr lang="en-US" dirty="0" err="1" smtClean="0"/>
              <a:t>Lennep</a:t>
            </a:r>
            <a:endParaRPr lang="cs-CZ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použitelný</a:t>
            </a:r>
            <a:r>
              <a:rPr lang="en-US" dirty="0" smtClean="0"/>
              <a:t> </a:t>
            </a:r>
            <a:r>
              <a:rPr lang="en-US" dirty="0"/>
              <a:t>od 12 let.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Vyprávění příběhu na základě 4 barevných obrázků.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MAPS, Make a Picture Story Test, </a:t>
            </a:r>
            <a:r>
              <a:rPr lang="en-US" dirty="0" err="1" smtClean="0"/>
              <a:t>Schneidman</a:t>
            </a:r>
            <a:endParaRPr lang="cs-CZ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využitelný</a:t>
            </a:r>
            <a:r>
              <a:rPr lang="en-US" dirty="0" smtClean="0"/>
              <a:t> </a:t>
            </a:r>
            <a:r>
              <a:rPr lang="en-US" dirty="0"/>
              <a:t>od 6 let do </a:t>
            </a:r>
            <a:r>
              <a:rPr lang="en-US" dirty="0" err="1"/>
              <a:t>dospělosti</a:t>
            </a:r>
            <a:r>
              <a:rPr lang="en-US" dirty="0"/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Je presentován jako test obrazotvornosti a tvůrčích schopností.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dirty="0"/>
              <a:t>Obsahuje: 67 figurek a 22 druhů pozadí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Úkolem je vytvořit dramatickou situaci a pak o ní vyprávět příběh.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Test má vypracovaný </a:t>
            </a:r>
            <a:r>
              <a:rPr lang="cs-CZ" dirty="0" smtClean="0"/>
              <a:t>skórovací </a:t>
            </a:r>
            <a:r>
              <a:rPr lang="cs-CZ" dirty="0"/>
              <a:t>systém, ale často se užívá interpretační schéma TAT.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Verbální projektivní metody: testy doplňování vět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Doplňování vět patří k nejpoužívanějším metodám, jedná se o standardizované soubory i soubory sestavené podle potřeby (testy doplňování vět, testy nedokončených vět 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Tohoto postupu použil v roce 1897 </a:t>
            </a:r>
            <a:r>
              <a:rPr lang="cs-CZ" dirty="0" err="1"/>
              <a:t>Ebbinghaus</a:t>
            </a:r>
            <a:r>
              <a:rPr lang="cs-CZ" dirty="0"/>
              <a:t> při zkoumání inteligence (inteligenci chápe jako schopnost kombinace a integrace).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Pro diagnostiku osobnosti </a:t>
            </a:r>
            <a:r>
              <a:rPr lang="cs-CZ" dirty="0"/>
              <a:t>je průkopníkem této metody </a:t>
            </a:r>
            <a:r>
              <a:rPr lang="cs-CZ" dirty="0" err="1"/>
              <a:t>Tendler</a:t>
            </a:r>
            <a:r>
              <a:rPr lang="cs-CZ" dirty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Vyšetřovaná osoba má doplnit začaté věty a přitom má napsat první myšlenku, která ji napadne.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cs-CZ" smtClean="0"/>
              <a:t>Naši si o mě myslí, že……………..</a:t>
            </a:r>
          </a:p>
          <a:p>
            <a:r>
              <a:rPr lang="cs-CZ" smtClean="0"/>
              <a:t>Dítě je v rodině…………………</a:t>
            </a:r>
          </a:p>
          <a:p>
            <a:r>
              <a:rPr lang="cs-CZ" smtClean="0"/>
              <a:t>Myslím, že maminka většinou…………………..</a:t>
            </a:r>
          </a:p>
          <a:p>
            <a:r>
              <a:rPr lang="cs-CZ" smtClean="0"/>
              <a:t>Děti s nimiž si hrávám…………………</a:t>
            </a:r>
          </a:p>
          <a:p>
            <a:r>
              <a:rPr lang="cs-CZ" smtClean="0"/>
              <a:t>Kdyby tak děti věděly jak se bojím………..</a:t>
            </a:r>
          </a:p>
          <a:p>
            <a:r>
              <a:rPr lang="cs-CZ" smtClean="0"/>
              <a:t>Někdy se celý třesu když………………..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Dělení projektivních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Dělení dle: Svoboda (1999), Šípek (2000)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1. </a:t>
            </a:r>
            <a:r>
              <a:rPr lang="cs-CZ" b="1" dirty="0"/>
              <a:t>verbální techniky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Slovní asociační experiment, ROR</a:t>
            </a:r>
            <a:r>
              <a:rPr lang="cs-CZ" dirty="0"/>
              <a:t>, </a:t>
            </a:r>
            <a:r>
              <a:rPr lang="cs-CZ" dirty="0" err="1" smtClean="0"/>
              <a:t>Zullinger</a:t>
            </a:r>
            <a:r>
              <a:rPr lang="cs-CZ" dirty="0" smtClean="0"/>
              <a:t>, Hand </a:t>
            </a:r>
            <a:r>
              <a:rPr lang="cs-CZ" dirty="0"/>
              <a:t>test, TAT </a:t>
            </a:r>
            <a:r>
              <a:rPr lang="cs-CZ" dirty="0" smtClean="0"/>
              <a:t>	(</a:t>
            </a:r>
            <a:r>
              <a:rPr lang="cs-CZ" dirty="0"/>
              <a:t>CAT, CATO), Test </a:t>
            </a:r>
            <a:r>
              <a:rPr lang="cs-CZ" dirty="0" smtClean="0"/>
              <a:t>rodinných  </a:t>
            </a:r>
            <a:r>
              <a:rPr lang="cs-CZ" dirty="0"/>
              <a:t>vztahů (Antony-Bene), testy </a:t>
            </a:r>
            <a:r>
              <a:rPr lang="cs-CZ" dirty="0" smtClean="0"/>
              <a:t>	nedokončených vět</a:t>
            </a:r>
            <a:r>
              <a:rPr lang="cs-CZ" dirty="0"/>
              <a:t>, </a:t>
            </a:r>
            <a:r>
              <a:rPr lang="cs-CZ" dirty="0" err="1"/>
              <a:t>Rosenzweigův</a:t>
            </a:r>
            <a:r>
              <a:rPr lang="cs-CZ" dirty="0"/>
              <a:t> obrázkový frustrační test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2. </a:t>
            </a:r>
            <a:r>
              <a:rPr lang="cs-CZ" b="1" dirty="0"/>
              <a:t>grafické techniky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	Test kresby lidské postavy (DAP), Test stromu, Kresba 	rodiny, </a:t>
            </a:r>
            <a:r>
              <a:rPr lang="cs-CZ" dirty="0" smtClean="0"/>
              <a:t>Kinetická kresba rodiny, Kresba </a:t>
            </a:r>
            <a:r>
              <a:rPr lang="cs-CZ" dirty="0"/>
              <a:t>začarované rodiny, </a:t>
            </a:r>
            <a:r>
              <a:rPr lang="cs-CZ" dirty="0" smtClean="0"/>
              <a:t>	</a:t>
            </a:r>
            <a:r>
              <a:rPr lang="cs-CZ" dirty="0" err="1" smtClean="0"/>
              <a:t>Blochův</a:t>
            </a:r>
            <a:r>
              <a:rPr lang="cs-CZ" dirty="0" smtClean="0"/>
              <a:t> </a:t>
            </a:r>
            <a:r>
              <a:rPr lang="cs-CZ" dirty="0"/>
              <a:t>test MDZT, </a:t>
            </a:r>
            <a:r>
              <a:rPr lang="cs-CZ" dirty="0" smtClean="0"/>
              <a:t>Test </a:t>
            </a:r>
            <a:r>
              <a:rPr lang="cs-CZ" dirty="0"/>
              <a:t>tří stromů, </a:t>
            </a:r>
            <a:r>
              <a:rPr lang="cs-CZ" dirty="0" smtClean="0"/>
              <a:t>Dům-strom-člověk, 	</a:t>
            </a:r>
            <a:r>
              <a:rPr lang="cs-CZ" dirty="0" err="1" smtClean="0"/>
              <a:t>Warteggův</a:t>
            </a:r>
            <a:r>
              <a:rPr lang="cs-CZ" dirty="0" smtClean="0"/>
              <a:t> kresebný test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3. </a:t>
            </a:r>
            <a:r>
              <a:rPr lang="cs-CZ" b="1" dirty="0"/>
              <a:t>techniky volby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	Test barevného diferenciálu, </a:t>
            </a:r>
            <a:r>
              <a:rPr lang="cs-CZ" dirty="0" err="1"/>
              <a:t>Lüscherova</a:t>
            </a:r>
            <a:r>
              <a:rPr lang="cs-CZ" dirty="0"/>
              <a:t> klinická 	diagnostika, Barevný pyramidový test, </a:t>
            </a:r>
            <a:r>
              <a:rPr lang="cs-CZ" dirty="0" err="1"/>
              <a:t>Sceno</a:t>
            </a:r>
            <a:r>
              <a:rPr lang="cs-CZ" dirty="0"/>
              <a:t> test, Test </a:t>
            </a:r>
            <a:r>
              <a:rPr lang="cs-CZ" dirty="0" smtClean="0"/>
              <a:t>světa</a:t>
            </a:r>
            <a:r>
              <a:rPr lang="cs-CZ" dirty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Rotterův test (Rotter </a:t>
            </a:r>
            <a:r>
              <a:rPr lang="cs-CZ" b="1" dirty="0" err="1"/>
              <a:t>Incomplete</a:t>
            </a:r>
            <a:r>
              <a:rPr lang="cs-CZ" b="1" dirty="0"/>
              <a:t> </a:t>
            </a:r>
            <a:r>
              <a:rPr lang="cs-CZ" b="1" dirty="0" err="1"/>
              <a:t>Sentences</a:t>
            </a:r>
            <a:r>
              <a:rPr lang="cs-CZ" b="1" dirty="0"/>
              <a:t> </a:t>
            </a:r>
            <a:r>
              <a:rPr lang="cs-CZ" b="1" dirty="0" err="1" smtClean="0"/>
              <a:t>Blank</a:t>
            </a:r>
            <a:r>
              <a:rPr lang="cs-CZ" b="1" dirty="0" smtClean="0"/>
              <a:t>, 1950)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Měří </a:t>
            </a:r>
            <a:r>
              <a:rPr lang="cs-CZ" dirty="0"/>
              <a:t>úroveň adaptace středoškoláků, vysokoškoláků, dospělých</a:t>
            </a:r>
            <a:r>
              <a:rPr lang="cs-CZ" dirty="0" smtClean="0"/>
              <a:t>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Curtis</a:t>
            </a:r>
            <a:r>
              <a:rPr lang="cs-CZ" b="1" dirty="0"/>
              <a:t> </a:t>
            </a:r>
            <a:r>
              <a:rPr lang="cs-CZ" b="1" dirty="0" err="1"/>
              <a:t>Completion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Curtis</a:t>
            </a:r>
            <a:r>
              <a:rPr lang="cs-CZ" dirty="0"/>
              <a:t>, 1953),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Je zaměřený na testování emocionální zralosti a přizpůsobení</a:t>
            </a:r>
            <a:r>
              <a:rPr lang="cs-CZ" dirty="0" smtClean="0"/>
              <a:t>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Sentence Completion test </a:t>
            </a:r>
            <a:r>
              <a:rPr lang="en-US" dirty="0"/>
              <a:t>(Sacks, Levy 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Obsahuje 60 nedokončených vět, rozdělených po čtyřech do 15 kategorií </a:t>
            </a:r>
            <a:r>
              <a:rPr lang="cs-CZ" dirty="0" smtClean="0"/>
              <a:t>(</a:t>
            </a:r>
            <a:r>
              <a:rPr lang="cs-CZ" dirty="0"/>
              <a:t>např. : vztah k matce, vztah k otci, rodině, příbuzným, k pohlavnímu životu, k vlastním schopnostem, k minulosti, budoucnosti….).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 </a:t>
            </a:r>
            <a:r>
              <a:rPr lang="cs-CZ" dirty="0"/>
              <a:t>nás byl vydán v roce 1980 test </a:t>
            </a:r>
            <a:r>
              <a:rPr lang="cs-CZ" b="1" dirty="0"/>
              <a:t>Doplňování vět</a:t>
            </a:r>
            <a:r>
              <a:rPr lang="cs-CZ" dirty="0"/>
              <a:t>, jehož autorem je </a:t>
            </a:r>
            <a:r>
              <a:rPr lang="cs-CZ" dirty="0" err="1" smtClean="0"/>
              <a:t>Miglierini</a:t>
            </a:r>
            <a:r>
              <a:rPr lang="cs-CZ" dirty="0" smtClean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24 vět typu: Nejzdravější…………….je čistá………….; Každý… po tom, ……………… byl šťasten.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Je to v prvé řadě test rozumových schopností, obsahuje ale i projektivní materiál.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Verbální projektivní metody: </a:t>
            </a:r>
            <a:r>
              <a:rPr lang="cs-CZ" dirty="0" smtClean="0"/>
              <a:t>doplňování příběhů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Proband pokračuje v dějové linii.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Průkopnicemi jsou Švýcarky </a:t>
            </a:r>
            <a:r>
              <a:rPr lang="cs-CZ" b="1" dirty="0"/>
              <a:t>Thomasová, </a:t>
            </a:r>
            <a:r>
              <a:rPr lang="cs-CZ" b="1" dirty="0" err="1"/>
              <a:t>Düssová</a:t>
            </a:r>
            <a:r>
              <a:rPr lang="cs-CZ" b="1" dirty="0"/>
              <a:t> </a:t>
            </a:r>
            <a:r>
              <a:rPr lang="cs-CZ" dirty="0"/>
              <a:t>(40. léta minulého století), metoda je určena především pro diagnostiku dětí s poruchami zraku.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Thomasová, (1937</a:t>
            </a:r>
            <a:r>
              <a:rPr lang="cs-CZ" dirty="0"/>
              <a:t>), užívá 40 příběhů s tématy: přání, sny, konflikty..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Düssová</a:t>
            </a:r>
            <a:r>
              <a:rPr lang="cs-CZ" dirty="0"/>
              <a:t> sestavila 10 bajek, s částečnou standardizací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Sargentová</a:t>
            </a:r>
            <a:r>
              <a:rPr lang="cs-CZ" dirty="0"/>
              <a:t>, (1945) sestavila </a:t>
            </a:r>
            <a:r>
              <a:rPr lang="cs-CZ" dirty="0" smtClean="0"/>
              <a:t>15 </a:t>
            </a:r>
            <a:r>
              <a:rPr lang="cs-CZ" dirty="0"/>
              <a:t>příběhů (pro adolescenty).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Test u nás </a:t>
            </a:r>
            <a:r>
              <a:rPr lang="cs-CZ" dirty="0" smtClean="0"/>
              <a:t>není užíván</a:t>
            </a:r>
            <a:r>
              <a:rPr lang="cs-CZ" dirty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cs-CZ" dirty="0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900" b="1" dirty="0" err="1" smtClean="0"/>
              <a:t>Rosenzweigův</a:t>
            </a:r>
            <a:r>
              <a:rPr lang="cs-CZ" sz="3900" b="1" dirty="0" smtClean="0"/>
              <a:t> obrázkový frustrační test </a:t>
            </a:r>
            <a:r>
              <a:rPr lang="cs-CZ" dirty="0" smtClean="0"/>
              <a:t>(</a:t>
            </a:r>
            <a:r>
              <a:rPr lang="cs-CZ" dirty="0" err="1" smtClean="0"/>
              <a:t>Rosenzweig</a:t>
            </a:r>
            <a:r>
              <a:rPr lang="cs-CZ" dirty="0" smtClean="0"/>
              <a:t> Picture – </a:t>
            </a:r>
            <a:r>
              <a:rPr lang="cs-CZ" dirty="0" err="1" smtClean="0"/>
              <a:t>Frustration</a:t>
            </a:r>
            <a:r>
              <a:rPr lang="cs-CZ" dirty="0" smtClean="0"/>
              <a:t> Study, P-F Study/P-F Test)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Verbálně tematická projektivní metoda, odhaluje vzorce chování na běžnou zátěž – význam při normálním i abnormálním přizpůsobování. Evokuje latentní agresivní tendence </a:t>
            </a:r>
            <a:r>
              <a:rPr lang="cs-CZ" dirty="0" err="1" smtClean="0"/>
              <a:t>projikující</a:t>
            </a:r>
            <a:r>
              <a:rPr lang="cs-CZ" dirty="0" smtClean="0"/>
              <a:t> se do verbalizace.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Frustrace podle </a:t>
            </a:r>
            <a:r>
              <a:rPr lang="cs-CZ" dirty="0" err="1"/>
              <a:t>Rosenzweiga</a:t>
            </a:r>
            <a:r>
              <a:rPr lang="cs-CZ" dirty="0"/>
              <a:t> nastává vždy, když se organismus setká s nepřekonatelnou překážkou na cestě k ukojení jakékoliv potřeby.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cs-CZ" smtClean="0"/>
              <a:t>Diagnostika vlastností projevujících se zejm. v sociálním kontaktu, odhalování neurotických tendencí a psychopatické reaktibily.</a:t>
            </a:r>
          </a:p>
          <a:p>
            <a:r>
              <a:rPr lang="cs-CZ" smtClean="0"/>
              <a:t>Není standardizovaný na naši populaci.</a:t>
            </a:r>
          </a:p>
          <a:p>
            <a:r>
              <a:rPr lang="cs-CZ" smtClean="0"/>
              <a:t>Dětská forma: 4-13 let, u nás vydána 1998</a:t>
            </a:r>
          </a:p>
          <a:p>
            <a:pPr lvl="1"/>
            <a:r>
              <a:rPr lang="cs-CZ" smtClean="0"/>
              <a:t>24 schematicky nakreslených obrázků se dvěma postavami</a:t>
            </a:r>
          </a:p>
          <a:p>
            <a:pPr lvl="1"/>
            <a:r>
              <a:rPr lang="cs-CZ" smtClean="0"/>
              <a:t>Úkolem probanda je odpovědět na větu nad jednou z osob z každého obrázku, která jej napadne jako první.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309721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8" y="177800"/>
            <a:ext cx="27590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478213"/>
            <a:ext cx="259238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429000"/>
            <a:ext cx="2566988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Hodnocení: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3600" dirty="0"/>
              <a:t>Podle </a:t>
            </a:r>
            <a:r>
              <a:rPr lang="cs-CZ" sz="3600" dirty="0" smtClean="0"/>
              <a:t>kritérií: </a:t>
            </a:r>
            <a:endParaRPr lang="cs-CZ" sz="3600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/>
              <a:t>směru</a:t>
            </a:r>
            <a:r>
              <a:rPr lang="cs-CZ" sz="3200" dirty="0"/>
              <a:t>: </a:t>
            </a:r>
            <a:r>
              <a:rPr lang="cs-CZ" sz="3200" dirty="0" err="1"/>
              <a:t>extrapunitivita</a:t>
            </a:r>
            <a:r>
              <a:rPr lang="cs-CZ" sz="3200" dirty="0"/>
              <a:t>, </a:t>
            </a:r>
            <a:r>
              <a:rPr lang="cs-CZ" sz="3200" dirty="0" err="1"/>
              <a:t>intropunitivita</a:t>
            </a:r>
            <a:r>
              <a:rPr lang="cs-CZ" sz="3200" dirty="0"/>
              <a:t>, </a:t>
            </a:r>
            <a:r>
              <a:rPr lang="cs-CZ" sz="3200" dirty="0" err="1"/>
              <a:t>impunitivita</a:t>
            </a:r>
            <a:r>
              <a:rPr lang="cs-CZ" sz="3200" dirty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/>
              <a:t>a </a:t>
            </a:r>
            <a:r>
              <a:rPr lang="cs-CZ" sz="3200" dirty="0"/>
              <a:t>typu agrese: převládání překážky, obrana „já“, trvání potřeby. </a:t>
            </a:r>
            <a:endParaRPr lang="cs-CZ" sz="3200" dirty="0" smtClean="0"/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dirty="0"/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 smtClean="0"/>
              <a:t>Obrázková metoda na zjišťování frustrace u dospívajících dětí </a:t>
            </a:r>
            <a:r>
              <a:rPr lang="cs-CZ" sz="3200" dirty="0" err="1" smtClean="0"/>
              <a:t>Coetsier</a:t>
            </a:r>
            <a:r>
              <a:rPr lang="cs-CZ" sz="3200" dirty="0" smtClean="0"/>
              <a:t> (viz Svoboda – Psychodiagnostika dospělých).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Eidetický rodičovský test </a:t>
            </a:r>
            <a:r>
              <a:rPr lang="cs-CZ" smtClean="0"/>
              <a:t>(Ahsen, 1972) </a:t>
            </a:r>
          </a:p>
          <a:p>
            <a:pPr lvl="1"/>
            <a:r>
              <a:rPr lang="cs-CZ" i="1" smtClean="0"/>
              <a:t>Slouží k vyvolání fantazií </a:t>
            </a:r>
            <a:r>
              <a:rPr lang="cs-CZ" smtClean="0"/>
              <a:t>např.: představy rodičů v domě, kde se klient v dětství cítil dobře; následuje dotazování na chování rodičů v jeho dětství. </a:t>
            </a:r>
          </a:p>
          <a:p>
            <a:r>
              <a:rPr lang="cs-CZ" b="1" smtClean="0"/>
              <a:t>Projektivní interview </a:t>
            </a:r>
            <a:endParaRPr lang="cs-CZ" smtClean="0"/>
          </a:p>
          <a:p>
            <a:pPr lvl="1"/>
            <a:r>
              <a:rPr lang="cs-CZ" smtClean="0"/>
              <a:t>Jde o metodu užívající projektivní prvky v diagnostickém rozhovoru (Michal, 1974).</a:t>
            </a:r>
          </a:p>
          <a:p>
            <a:pPr lvl="1"/>
            <a:r>
              <a:rPr lang="cs-CZ" b="1" smtClean="0"/>
              <a:t>Více o metodě na semináři – referát.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500" b="1" dirty="0" smtClean="0"/>
              <a:t>Test rodinných vztahů (Antony – Bene)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Obtížně zařaditelná metoda: něco mezi dotazníkem a projektivní metodou (a to jak verbální tak test volby); </a:t>
            </a:r>
            <a:r>
              <a:rPr lang="cs-CZ" dirty="0" err="1" smtClean="0"/>
              <a:t>projektibilita</a:t>
            </a:r>
            <a:r>
              <a:rPr lang="cs-CZ" dirty="0" smtClean="0"/>
              <a:t> je nízká.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Děti považují test za hru, u mladších dětí minimální vědomá kontrola.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Antony, Bene (1957) – rodinná, klinická a poradenská psychologie.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materiál: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20 dvojrozměrných figurek </a:t>
            </a:r>
            <a:r>
              <a:rPr lang="cs-CZ" dirty="0"/>
              <a:t>připevněné na krabičce (poštovní schránce),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představující osoby z rodinného prostředí a pána </a:t>
            </a:r>
            <a:r>
              <a:rPr lang="cs-CZ" dirty="0" smtClean="0"/>
              <a:t>Nikdo,</a:t>
            </a:r>
            <a:endParaRPr lang="cs-CZ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2 sady kartiček po 100 ks </a:t>
            </a:r>
            <a:r>
              <a:rPr lang="cs-CZ" dirty="0"/>
              <a:t>s výroky vyjadřující kladné i záporné citové </a:t>
            </a:r>
            <a:r>
              <a:rPr lang="cs-CZ" dirty="0" smtClean="0"/>
              <a:t>vazby (první sada 5-7 let</a:t>
            </a:r>
            <a:r>
              <a:rPr lang="cs-CZ" dirty="0" smtClean="0">
                <a:sym typeface="Symbol"/>
              </a:rPr>
              <a:t>, druhá sada 7-14 let).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Úkol</a:t>
            </a:r>
            <a:r>
              <a:rPr lang="cs-CZ" dirty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dítě </a:t>
            </a:r>
            <a:r>
              <a:rPr lang="cs-CZ" dirty="0"/>
              <a:t>si „hraje na poštu a dává kartičky s výroky do „schránek“ zvolených </a:t>
            </a:r>
            <a:r>
              <a:rPr lang="cs-CZ" dirty="0" smtClean="0"/>
              <a:t>postav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7 karet prázdných pro individuální výroky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20-30 minut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Metoda slouží k: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poznání </a:t>
            </a:r>
            <a:r>
              <a:rPr lang="cs-CZ" dirty="0"/>
              <a:t>citového klimatu v rodině, jak je dítě vnímá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odkrytí </a:t>
            </a:r>
            <a:r>
              <a:rPr lang="cs-CZ" dirty="0"/>
              <a:t>osoby nebo vztahů, které jsou jádrem konfliktu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určení </a:t>
            </a:r>
            <a:r>
              <a:rPr lang="cs-CZ" dirty="0"/>
              <a:t>etiologie vývojových zvláštností dítěte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stanovení </a:t>
            </a:r>
            <a:r>
              <a:rPr lang="cs-CZ" dirty="0"/>
              <a:t>postupu strategie v terapii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posouzení </a:t>
            </a:r>
            <a:r>
              <a:rPr lang="cs-CZ" dirty="0"/>
              <a:t>výsledků terapie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Může být východiskem k hlubšímu rozhovoru s dítětem.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TEMAS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Severoamerický test určený pro mapování problémů hispánských a černošských dětí z počátku 90. let, určený pro věk 5-18 let.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Má potenciál zachytit kognitivní, afektivní a osobnostní charakteristiky.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Obsahuje: dva paralelní soubory barevných obrázků: </a:t>
            </a:r>
            <a:r>
              <a:rPr lang="pt-BR" dirty="0" smtClean="0"/>
              <a:t>pro </a:t>
            </a:r>
            <a:r>
              <a:rPr lang="cs-CZ" dirty="0" smtClean="0"/>
              <a:t>minority</a:t>
            </a:r>
            <a:r>
              <a:rPr lang="pt-BR" dirty="0" smtClean="0"/>
              <a:t> </a:t>
            </a:r>
            <a:r>
              <a:rPr lang="pt-BR" dirty="0"/>
              <a:t>a pro bílou populaci.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Columbus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Langeveld</a:t>
            </a:r>
            <a:r>
              <a:rPr lang="cs-CZ" dirty="0"/>
              <a:t>, 1969).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Obsahuje obrázky běžných sociálních situací, s následující analýzou sociálního zrání a jeho poruch.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Slovní asociační experiment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Patří k nejstarším psychodiagnostickým metodám.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Praktické užívání metody: Jung, 1911 – standardní soubor 100 slov.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U nás </a:t>
            </a:r>
            <a:r>
              <a:rPr lang="cs-CZ" dirty="0" err="1" smtClean="0"/>
              <a:t>Kondáš</a:t>
            </a:r>
            <a:r>
              <a:rPr lang="cs-CZ" dirty="0" smtClean="0"/>
              <a:t>, 1979.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Test prošel mnoha modifikacemi, způsobu administrace i interpretace.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Lze usuzovat na tempo, hloubku myšlení, na jiné poruchy, diagnostika zájmů a postojů.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Od dětského věku bez omezení, ale u dětí a dospívajících se tak často nepoužívá.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Seznam slov pro děti nejčastěji 20-30.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Použití: psychopatologie, forenzní psychologie, poradenství, výzkum.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Techniky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/>
              <a:t>TBSD, Test barevného diferenciálu </a:t>
            </a:r>
            <a:endParaRPr lang="cs-CZ" sz="40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dětská varianta </a:t>
            </a:r>
            <a:r>
              <a:rPr lang="cs-CZ" b="1" dirty="0"/>
              <a:t>CAE, Chromatického barevného experimentu </a:t>
            </a:r>
            <a:r>
              <a:rPr lang="cs-CZ" dirty="0"/>
              <a:t>(testu volby barev) českého psychologa </a:t>
            </a:r>
            <a:r>
              <a:rPr lang="cs-CZ" b="1" dirty="0"/>
              <a:t>V. </a:t>
            </a:r>
            <a:r>
              <a:rPr lang="cs-CZ" b="1" dirty="0" err="1"/>
              <a:t>Ščepichina</a:t>
            </a:r>
            <a:r>
              <a:rPr lang="cs-CZ" b="1" dirty="0"/>
              <a:t>, (1974).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Metoda je kompromisem mezi projektivní a objektivní metodou, založenou na projektivním principu neprůhlednosti.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Pracovní metoda: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12 </a:t>
            </a:r>
            <a:r>
              <a:rPr lang="cs-CZ" dirty="0"/>
              <a:t>pastelek, které dítě pojmenuje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pak </a:t>
            </a:r>
            <a:r>
              <a:rPr lang="cs-CZ" dirty="0"/>
              <a:t>vždy tři pastelky přiřazuje podnětovým slovům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seřadí </a:t>
            </a:r>
            <a:r>
              <a:rPr lang="cs-CZ" dirty="0"/>
              <a:t>pastelky podle preference </a:t>
            </a:r>
            <a:r>
              <a:rPr lang="cs-CZ" dirty="0" smtClean="0"/>
              <a:t>(prvních 6 je pozitivních, posledních 6 negativních)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Test měří subjektivní význam slova tak, že k němu přiřadí barvy.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Např. posun tmavých barev na přední pozice svědčí pro poruchy chování, </a:t>
            </a:r>
            <a:r>
              <a:rPr lang="cs-CZ" dirty="0" err="1" smtClean="0"/>
              <a:t>depresivitu</a:t>
            </a:r>
            <a:r>
              <a:rPr lang="cs-CZ" dirty="0" smtClean="0"/>
              <a:t>, disharmonický vývoj, žlutá na prvním místě infantilitu, fialová na prvních třech místech infantilní regres, úniky do fantazie.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Pracuje se i s číselnými hodnotami slov (součet čísel barev).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Metoda je použitelná i u dětí těžce </a:t>
            </a:r>
            <a:r>
              <a:rPr lang="cs-CZ" dirty="0" err="1"/>
              <a:t>vyšetřitelných</a:t>
            </a:r>
            <a:r>
              <a:rPr lang="cs-CZ" dirty="0"/>
              <a:t> a autistických.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Vyhodnocení </a:t>
            </a:r>
            <a:r>
              <a:rPr lang="cs-CZ" dirty="0"/>
              <a:t>je poměrně složité a komplikované, existuje však počítačová </a:t>
            </a:r>
            <a:r>
              <a:rPr lang="cs-CZ" dirty="0" smtClean="0"/>
              <a:t>forma u nás vydána  v roce 1993.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Techniky volby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83406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900" b="1" dirty="0" err="1" smtClean="0"/>
              <a:t>Lüscherova</a:t>
            </a:r>
            <a:r>
              <a:rPr lang="cs-CZ" sz="5900" b="1" dirty="0" smtClean="0"/>
              <a:t> klinická diagnostika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500" dirty="0" smtClean="0"/>
              <a:t>Test barev – </a:t>
            </a:r>
            <a:r>
              <a:rPr lang="cs-CZ" sz="4500" dirty="0" err="1" smtClean="0"/>
              <a:t>Lüscher</a:t>
            </a:r>
            <a:r>
              <a:rPr lang="cs-CZ" sz="4500" dirty="0" smtClean="0"/>
              <a:t>, 1947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500" dirty="0" smtClean="0"/>
              <a:t>Pro děti asi od 6 let – dle autora věk, kdy je dítě již schopnost označit nejsympatičtější barvu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500" dirty="0"/>
              <a:t>Autor považuje test za nástroj k diagnostice </a:t>
            </a:r>
            <a:r>
              <a:rPr lang="cs-CZ" sz="4500" dirty="0" err="1"/>
              <a:t>mimointelektových</a:t>
            </a:r>
            <a:r>
              <a:rPr lang="cs-CZ" sz="4500" dirty="0"/>
              <a:t> aspektů osobnosti dospělých i dospívajících.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4500" dirty="0"/>
              <a:t>Svoji techniku nepovažuje za projektivní, ale za </a:t>
            </a:r>
            <a:r>
              <a:rPr lang="pl-PL" sz="4500" i="1" dirty="0"/>
              <a:t>objektivní test osobnosti. </a:t>
            </a:r>
            <a:endParaRPr lang="pl-PL" sz="45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000" dirty="0"/>
              <a:t>Přisuzuje testu schopnost diagnostikovat: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 smtClean="0"/>
              <a:t>trvalejší </a:t>
            </a:r>
            <a:r>
              <a:rPr lang="cs-CZ" sz="4500" dirty="0"/>
              <a:t>rysy osobnosti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 smtClean="0"/>
              <a:t>aktuální </a:t>
            </a:r>
            <a:r>
              <a:rPr lang="cs-CZ" sz="4500" dirty="0"/>
              <a:t>psychický stav (míru aktivity a motivaci, volní vlastnosti, tendenci </a:t>
            </a:r>
            <a:r>
              <a:rPr lang="cs-CZ" sz="4500" dirty="0" smtClean="0"/>
              <a:t>jednat </a:t>
            </a:r>
            <a:r>
              <a:rPr lang="cs-CZ" sz="4500" dirty="0"/>
              <a:t>typickým způsobem)</a:t>
            </a:r>
            <a:r>
              <a:rPr lang="cs-CZ" sz="5000" dirty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000" dirty="0"/>
              <a:t>Pracovní metoda: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/>
              <a:t>výběr z osmi barev a jejich seřazení do pořadí podle sympatie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/>
              <a:t>Odstíny jednotlivých barev: základní - červená, žlutá, zelená, modrá a vedlejší - hnědá, šedá, fialová, černá jsou přesně určeny </a:t>
            </a:r>
            <a:endParaRPr lang="cs-CZ" sz="4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000" dirty="0"/>
              <a:t>Volba barev je jistým způsobem závislá: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 smtClean="0"/>
              <a:t>na </a:t>
            </a:r>
            <a:r>
              <a:rPr lang="cs-CZ" sz="4500" dirty="0"/>
              <a:t>některých osobnostních proměnných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 smtClean="0"/>
              <a:t>na </a:t>
            </a:r>
            <a:r>
              <a:rPr lang="cs-CZ" sz="4500" dirty="0"/>
              <a:t>situačních stavech organismu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dirty="0" smtClean="0"/>
              <a:t>i </a:t>
            </a:r>
            <a:r>
              <a:rPr lang="cs-CZ" sz="4500" dirty="0"/>
              <a:t>na objektivně působících činitelích.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500" dirty="0" smtClean="0"/>
              <a:t>Barvy </a:t>
            </a:r>
            <a:r>
              <a:rPr lang="cs-CZ" sz="4500" dirty="0"/>
              <a:t>i jejich kombinace mají ustálené psychologické významy, dohledatelné v příručce. </a:t>
            </a:r>
            <a:endParaRPr lang="cs-CZ" sz="45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7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Techniky volby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Barevný pyramidový test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Pfister</a:t>
            </a:r>
            <a:r>
              <a:rPr lang="cs-CZ" dirty="0" smtClean="0"/>
              <a:t> (1946)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určený</a:t>
            </a:r>
            <a:r>
              <a:rPr lang="en-US" dirty="0"/>
              <a:t> pro </a:t>
            </a:r>
            <a:r>
              <a:rPr lang="en-US" dirty="0" err="1"/>
              <a:t>věk</a:t>
            </a:r>
            <a:r>
              <a:rPr lang="en-US" dirty="0"/>
              <a:t> od </a:t>
            </a:r>
            <a:r>
              <a:rPr lang="en-US" dirty="0" err="1"/>
              <a:t>tří</a:t>
            </a:r>
            <a:r>
              <a:rPr lang="en-US" dirty="0"/>
              <a:t> </a:t>
            </a:r>
            <a:r>
              <a:rPr lang="en-US" dirty="0" smtClean="0"/>
              <a:t>let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Je založený na předpokladu, že individuální chování k barvám má vztah k osobnosti a to především k afektivitě.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Materiál</a:t>
            </a:r>
            <a:r>
              <a:rPr lang="cs-CZ" dirty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15 </a:t>
            </a:r>
            <a:r>
              <a:rPr lang="cs-CZ" dirty="0"/>
              <a:t>čtverečků ve </a:t>
            </a:r>
            <a:r>
              <a:rPr lang="cs-CZ" dirty="0" smtClean="0"/>
              <a:t>14 </a:t>
            </a:r>
            <a:r>
              <a:rPr lang="cs-CZ" dirty="0"/>
              <a:t>barevných tónech a bílé,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předloha pyramidy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Úkol</a:t>
            </a:r>
            <a:r>
              <a:rPr lang="cs-CZ" dirty="0"/>
              <a:t>: sestavit tři hezké a tři škaredé pyramidy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Metoda je velmi populární v německy mluvících zemích.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Techniky volby – testy her a tvarů/konstruktivní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100" b="1" dirty="0" err="1" smtClean="0"/>
              <a:t>Sceno</a:t>
            </a:r>
            <a:r>
              <a:rPr lang="cs-CZ" sz="5100" b="1" dirty="0" smtClean="0"/>
              <a:t>-Test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G. Von </a:t>
            </a:r>
            <a:r>
              <a:rPr lang="cs-CZ" dirty="0" err="1" smtClean="0"/>
              <a:t>Staabsová</a:t>
            </a:r>
            <a:r>
              <a:rPr lang="cs-CZ" dirty="0" smtClean="0"/>
              <a:t> (1951)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Autorka vychází z psychoanalytického základu, především z koncepce her (</a:t>
            </a:r>
            <a:r>
              <a:rPr lang="cs-CZ" i="1" dirty="0" err="1"/>
              <a:t>Freudová</a:t>
            </a:r>
            <a:r>
              <a:rPr lang="cs-CZ" i="1" dirty="0"/>
              <a:t>, Kleinová), z tohoto základu vychází také vyhodnocování a hodnocení, s testem je však možno pracovat i mimo rámec </a:t>
            </a:r>
            <a:r>
              <a:rPr lang="cs-CZ" i="1" dirty="0" smtClean="0"/>
              <a:t>psychoanalýzy.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Jedná se o techniku s velmi silným diagnostickým potencionálem, ale vyžaduje značnou klinickou zkušenost.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Je využitelná u zdravé, neurotické i psychotické populace.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Materiál</a:t>
            </a:r>
            <a:r>
              <a:rPr lang="cs-CZ" dirty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miniaturní </a:t>
            </a:r>
            <a:r>
              <a:rPr lang="cs-CZ" dirty="0"/>
              <a:t>hračky obsažené v testu: loutky, domy, auta, zvířata..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Úkol</a:t>
            </a:r>
            <a:r>
              <a:rPr lang="cs-CZ" dirty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dítě </a:t>
            </a:r>
            <a:r>
              <a:rPr lang="cs-CZ" dirty="0"/>
              <a:t>(dospělý) tvoří z figurek, nábytku</a:t>
            </a:r>
            <a:r>
              <a:rPr lang="cs-CZ" dirty="0" smtClean="0"/>
              <a:t>… scénky </a:t>
            </a:r>
            <a:r>
              <a:rPr lang="cs-CZ" dirty="0"/>
              <a:t>volné, nebo tematické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www.phil.muni.cz/%7Ehump/ST/Pavel_Jirka/scena_2/P405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 descr="http://www.phil.muni.cz/~hump/ST/DVU_Rene_srpen/Rene_Reklama_Corneto_1_8_01_uprava_deti_samjereziser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972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 sz="2400" smtClean="0"/>
              <a:t>Techniky volby – testy her a tvarů/konstruktivní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/>
              <a:t>Doll - play </a:t>
            </a:r>
            <a:r>
              <a:rPr lang="en-US" sz="4000" b="1" dirty="0" err="1"/>
              <a:t>technika</a:t>
            </a:r>
            <a:r>
              <a:rPr lang="en-US" b="1" dirty="0"/>
              <a:t>, </a:t>
            </a:r>
            <a:r>
              <a:rPr lang="en-US" dirty="0" err="1"/>
              <a:t>Moorová</a:t>
            </a:r>
            <a:r>
              <a:rPr lang="en-US" dirty="0"/>
              <a:t> (1960)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Pracovní metoda: hra s figurkami, zaměřená na zjišťování konfliktů a způsobů jejich řešení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Hodnocení je výlučně kvalitativní. </a:t>
            </a:r>
            <a:endParaRPr lang="cs-CZ" i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 err="1"/>
              <a:t>Welt</a:t>
            </a:r>
            <a:r>
              <a:rPr lang="cs-CZ" sz="4000" b="1" dirty="0"/>
              <a:t> -Test, Test světa </a:t>
            </a:r>
            <a:endParaRPr lang="cs-CZ" sz="40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Tyto postupy byly exponovány dětskými psychoanalytiky již od roku 1929.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Test světa sestavila </a:t>
            </a:r>
            <a:r>
              <a:rPr lang="cs-CZ" dirty="0" err="1"/>
              <a:t>Lowenfeldová</a:t>
            </a:r>
            <a:r>
              <a:rPr lang="cs-CZ" dirty="0"/>
              <a:t> (1939); v roce 1941 revidovala </a:t>
            </a:r>
            <a:r>
              <a:rPr lang="cs-CZ" dirty="0" err="1"/>
              <a:t>Bühlerová</a:t>
            </a:r>
            <a:r>
              <a:rPr lang="cs-CZ" dirty="0"/>
              <a:t>. Technika je vhodná pro děti od dvou let i pro dospívající.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Materiál</a:t>
            </a:r>
            <a:r>
              <a:rPr lang="cs-CZ" dirty="0"/>
              <a:t>: miniaturní domy, lidi, auta….,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Úkol</a:t>
            </a:r>
            <a:r>
              <a:rPr lang="cs-CZ" dirty="0"/>
              <a:t>: „cokoliv postavit“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Užívá </a:t>
            </a:r>
            <a:r>
              <a:rPr lang="cs-CZ" dirty="0"/>
              <a:t>se jako dg. nástroj i terapeutický instrument.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Zachytí emoční svět dítěte, představivost, sociální vztahy, vývojové i jiné poruchy jako je úzkost, LMD, agresivita, zjišťuje přání, oblast konfliktů……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400" smtClean="0"/>
              <a:t>Techniky volby – testy her a tvarů/konstruktivní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Test vesnice, </a:t>
            </a:r>
            <a:r>
              <a:rPr lang="cs-CZ" dirty="0" err="1"/>
              <a:t>Arthus</a:t>
            </a:r>
            <a:r>
              <a:rPr lang="cs-CZ" dirty="0"/>
              <a:t> (1949</a:t>
            </a:r>
            <a:r>
              <a:rPr lang="cs-CZ" dirty="0" smtClean="0"/>
              <a:t>)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Je založený na principu </a:t>
            </a:r>
            <a:r>
              <a:rPr lang="cs-CZ" i="1" dirty="0" err="1"/>
              <a:t>Welt</a:t>
            </a:r>
            <a:r>
              <a:rPr lang="cs-CZ" i="1" dirty="0"/>
              <a:t>-testu</a:t>
            </a:r>
            <a:r>
              <a:rPr lang="cs-CZ" dirty="0"/>
              <a:t>, ale proband má postavit libovolnou vesnici.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Výsledky </a:t>
            </a:r>
            <a:r>
              <a:rPr lang="cs-CZ" dirty="0"/>
              <a:t>jsou vztahovány k poruchám vývoje, retardaci a k afektivním poruchám dětí a </a:t>
            </a:r>
            <a:r>
              <a:rPr lang="cs-CZ" dirty="0" smtClean="0"/>
              <a:t>dospívajících.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Modifikace </a:t>
            </a:r>
            <a:r>
              <a:rPr lang="cs-CZ" b="1" dirty="0" err="1"/>
              <a:t>Stančák</a:t>
            </a:r>
            <a:r>
              <a:rPr lang="cs-CZ" b="1" dirty="0"/>
              <a:t>, </a:t>
            </a:r>
            <a:r>
              <a:rPr lang="cs-CZ" dirty="0"/>
              <a:t>(1963</a:t>
            </a:r>
            <a:r>
              <a:rPr lang="cs-CZ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 </a:t>
            </a:r>
            <a:r>
              <a:rPr lang="cs-CZ" dirty="0"/>
              <a:t>pro slovenskou populaci, bez psychoanalytické orientace.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cs-CZ" sz="2400" smtClean="0"/>
              <a:t>Techniky volby – testy her a tvarů/konstruktivní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100" b="1" dirty="0"/>
              <a:t>LMT, Mozaikový test</a:t>
            </a:r>
            <a:r>
              <a:rPr lang="cs-CZ" b="1" dirty="0"/>
              <a:t> </a:t>
            </a:r>
            <a:r>
              <a:rPr lang="cs-CZ" sz="4100" b="1" dirty="0" smtClean="0"/>
              <a:t>M</a:t>
            </a:r>
            <a:r>
              <a:rPr lang="cs-CZ" sz="4100" b="1" dirty="0"/>
              <a:t>. </a:t>
            </a:r>
            <a:r>
              <a:rPr lang="cs-CZ" sz="4100" b="1" dirty="0" err="1"/>
              <a:t>Lowenfeldové</a:t>
            </a:r>
            <a:r>
              <a:rPr lang="cs-CZ" sz="4100" b="1" dirty="0"/>
              <a:t> </a:t>
            </a:r>
            <a:r>
              <a:rPr lang="cs-CZ" dirty="0"/>
              <a:t>(1954</a:t>
            </a:r>
            <a:r>
              <a:rPr lang="cs-CZ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je </a:t>
            </a:r>
            <a:r>
              <a:rPr lang="cs-CZ" dirty="0"/>
              <a:t>využitelný od 2 let, u nás je test užívaný jen ojediněle.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Autorka vychází z předpokladu, že struktura osobnosti se promítá do struktury konstrukce, kterou jedinec tvoř</a:t>
            </a:r>
            <a:r>
              <a:rPr lang="cs-CZ" dirty="0"/>
              <a:t>í.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 smtClean="0"/>
              <a:t>Materiál</a:t>
            </a:r>
            <a:r>
              <a:rPr lang="cs-CZ" dirty="0"/>
              <a:t>: 465 destiček v pěti geometrických formách a v šesti barvách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 smtClean="0"/>
              <a:t>Úkol</a:t>
            </a:r>
            <a:r>
              <a:rPr lang="cs-CZ" dirty="0" smtClean="0"/>
              <a:t>: </a:t>
            </a:r>
            <a:r>
              <a:rPr lang="cs-CZ" dirty="0"/>
              <a:t>osoba seskupuje destičky libovolně podle svého uvážení na ohraničené </a:t>
            </a:r>
            <a:r>
              <a:rPr lang="cs-CZ" dirty="0" smtClean="0"/>
              <a:t>destičce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i="1" dirty="0"/>
              <a:t>Slouží k </a:t>
            </a:r>
            <a:r>
              <a:rPr lang="cs-CZ" dirty="0"/>
              <a:t>určování psychopatologických problémů, intelektového vývoje i různých osobnostních rysů. </a:t>
            </a:r>
            <a:endParaRPr lang="cs-CZ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U nás ojediněle, není </a:t>
            </a:r>
            <a:r>
              <a:rPr lang="cs-CZ" dirty="0" err="1" smtClean="0"/>
              <a:t>restandardizován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www.sciencemuseum.org.uk/HoMImages/Components/349/34912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67675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Kresebné 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Využití kresby je v dětské psychodiagnostice velmi oblíbené, protože se v ní odráží různé psychické i jiné procesy.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Využití dětské kresby v psychodiagnostice: 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může </a:t>
            </a:r>
            <a:r>
              <a:rPr lang="cs-CZ" dirty="0"/>
              <a:t>poskytnout orientační informaci o celkové vývojové úrovni dítěte, tzn. může být screeningovým odhadem celkové úrovně jeho rozumových schopností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zjišťuje </a:t>
            </a:r>
            <a:r>
              <a:rPr lang="cs-CZ" dirty="0"/>
              <a:t>úroveň senzomotorických dovedností (jemné motoriky a vizuální percepce)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může </a:t>
            </a:r>
            <a:r>
              <a:rPr lang="cs-CZ" dirty="0"/>
              <a:t>vyjadřovat způsob citového prožívání,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dovolí nám poznávat vztahy a postoje dítěte a dospívajícího </a:t>
            </a: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smtClean="0"/>
              <a:t>Rorschachův test</a:t>
            </a:r>
          </a:p>
          <a:p>
            <a:pPr lvl="1"/>
            <a:r>
              <a:rPr lang="cs-CZ" sz="2000" smtClean="0"/>
              <a:t>H. Rorschach (1921), 10 tabulí se symetrickými skvrnami.</a:t>
            </a:r>
          </a:p>
          <a:p>
            <a:pPr lvl="1"/>
            <a:r>
              <a:rPr lang="cs-CZ" sz="2000" smtClean="0"/>
              <a:t>Původně metoda pro dospělé, rychle se rozšířila i do dětské diagnostiky.</a:t>
            </a:r>
          </a:p>
          <a:p>
            <a:pPr lvl="1"/>
            <a:r>
              <a:rPr lang="cs-CZ" sz="2000" smtClean="0"/>
              <a:t>Užití dospělé metody u dětí přináší problémy – stejný úkol nemá totožný význam pro dítě jako pro dospělého, děti řeší problém odlišně, využívají jiné psychické funkce a strategie. </a:t>
            </a:r>
          </a:p>
          <a:p>
            <a:pPr lvl="1"/>
            <a:r>
              <a:rPr lang="cs-CZ" sz="2000" smtClean="0"/>
              <a:t>Je tedy nutné brát v úvahu vývojovou úroveň dítěte. </a:t>
            </a:r>
          </a:p>
          <a:p>
            <a:pPr lvl="1"/>
            <a:r>
              <a:rPr lang="cs-CZ" sz="2000" smtClean="0"/>
              <a:t>Většina psychologů užívá ROR standardním způsobem od 8 let věku, Exner uvádí od 5 let. Výsledky dětí jsou ale i tak zpochybňovány. </a:t>
            </a:r>
          </a:p>
          <a:p>
            <a:pPr lvl="1"/>
            <a:r>
              <a:rPr lang="cs-CZ" sz="2000" smtClean="0"/>
              <a:t>Jiní autoři užívají ROR od 3 let (Morávek, Leichtman).</a:t>
            </a:r>
          </a:p>
          <a:p>
            <a:pPr lvl="1"/>
            <a:r>
              <a:rPr lang="cs-CZ" sz="2000" smtClean="0"/>
              <a:t>Většina odborníků: protokoly malých dětí jsou chudší, ale test nezatěžuje nadměrně dítě ani psychologa a přináší cenné hypotézy. </a:t>
            </a:r>
          </a:p>
          <a:p>
            <a:pPr lvl="1"/>
            <a:endParaRPr lang="cs-CZ" sz="20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Kresba sloužící jako odhad celkové úrovně rozumových schopností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Pro tyto účely pouze kresba v předškolním a raném školním věku.</a:t>
            </a:r>
          </a:p>
          <a:p>
            <a:r>
              <a:rPr lang="cs-CZ" sz="2800" smtClean="0"/>
              <a:t>Vývoj kresby jen do 10 - 11 let.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Po 10. roce se kresebné schopnosti obecně příliš již nerozvíjejí (pokud nejde o nadání), ubývá realističnosti, směrem ke zjednodušení a redukci detailů. </a:t>
            </a:r>
          </a:p>
          <a:p>
            <a:endParaRPr lang="cs-CZ" sz="28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Test kresby lidské postavy</a:t>
            </a:r>
            <a:br>
              <a:rPr lang="cs-CZ" sz="4000" smtClean="0"/>
            </a:br>
            <a:r>
              <a:rPr lang="cs-CZ" sz="4000" smtClean="0"/>
              <a:t>Goodenough-Harris Drawing Test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Goodenoughová (1926) vytvořila Zkoušku kresby lidské postavy.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Základní východisko: </a:t>
            </a:r>
            <a:r>
              <a:rPr lang="cs-CZ" sz="1800" i="1" smtClean="0"/>
              <a:t>dětská kresba se zákonitě vyvíjí, vývoj se projevuje přibýváním detailů. </a:t>
            </a: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Harris (1963): rozšíření a revize, důraz kladl také na přesnost zobrazení reality; bylo vytvořeno hodnocení podle 73 položek, hodnocena je zvlášť ženská i mužská postava (doplněním může být autoportrét, pak jde o kresbu projektivní).</a:t>
            </a:r>
          </a:p>
          <a:p>
            <a:pPr>
              <a:lnSpc>
                <a:spcPct val="80000"/>
              </a:lnSpc>
            </a:pPr>
            <a:r>
              <a:rPr lang="cs-CZ" sz="1800" i="1" smtClean="0"/>
              <a:t>Česká verze: </a:t>
            </a: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b="1" smtClean="0"/>
              <a:t>Kresba lidské postavy, </a:t>
            </a:r>
            <a:endParaRPr lang="cs-CZ" sz="1800" smtClean="0"/>
          </a:p>
          <a:p>
            <a:pPr lvl="1">
              <a:lnSpc>
                <a:spcPct val="80000"/>
              </a:lnSpc>
            </a:pPr>
            <a:r>
              <a:rPr lang="cs-CZ" sz="1800" b="1" smtClean="0"/>
              <a:t>Vágnerová, Šturma</a:t>
            </a:r>
            <a:r>
              <a:rPr lang="cs-CZ" sz="1800" smtClean="0"/>
              <a:t> </a:t>
            </a:r>
            <a:r>
              <a:rPr lang="cs-CZ" sz="1800" b="1" smtClean="0"/>
              <a:t>(</a:t>
            </a:r>
            <a:r>
              <a:rPr lang="cs-CZ" sz="1800" smtClean="0"/>
              <a:t>1982), metoda je určená pro děti od 3,5 do 11 let.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Hodnotí celkem 35 položek, 15 je zaměřeno na hodnocení obsahu, 20 na hodnocení formy. </a:t>
            </a:r>
          </a:p>
          <a:p>
            <a:pPr lvl="1">
              <a:lnSpc>
                <a:spcPct val="80000"/>
              </a:lnSpc>
            </a:pPr>
            <a:r>
              <a:rPr lang="cs-CZ" sz="1800" i="1" smtClean="0"/>
              <a:t>Hodnocení: </a:t>
            </a:r>
            <a:endParaRPr lang="cs-CZ" sz="1800" smtClean="0"/>
          </a:p>
          <a:p>
            <a:pPr lvl="2">
              <a:lnSpc>
                <a:spcPct val="80000"/>
              </a:lnSpc>
            </a:pPr>
            <a:r>
              <a:rPr lang="cs-CZ" sz="1800" smtClean="0"/>
              <a:t>obsahový skór (kvalita a počet detailů), 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formální skór (proporce, spojení částí, symetrie atd.),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steny, srovnání formálního a obsahového, hodnocení kvalitativní 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velmi cenné je také uvedení typických znaků kresby dětí s LMD, DMO, EPI… </a:t>
            </a:r>
          </a:p>
          <a:p>
            <a:pPr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Draw</a:t>
            </a:r>
            <a:r>
              <a:rPr lang="cs-CZ" sz="4000" dirty="0" smtClean="0"/>
              <a:t> A Person: A </a:t>
            </a:r>
            <a:r>
              <a:rPr lang="cs-CZ" sz="4000" dirty="0" err="1" smtClean="0"/>
              <a:t>Quantative</a:t>
            </a:r>
            <a:r>
              <a:rPr lang="cs-CZ" sz="4000" dirty="0" smtClean="0"/>
              <a:t> </a:t>
            </a:r>
            <a:r>
              <a:rPr lang="cs-CZ" sz="4000" dirty="0" err="1" smtClean="0"/>
              <a:t>Scoring</a:t>
            </a:r>
            <a:r>
              <a:rPr lang="cs-CZ" sz="4000" dirty="0" smtClean="0"/>
              <a:t> </a:t>
            </a:r>
            <a:r>
              <a:rPr lang="cs-CZ" sz="4000" dirty="0" err="1" smtClean="0"/>
              <a:t>System</a:t>
            </a:r>
            <a:r>
              <a:rPr lang="cs-CZ" sz="4000" dirty="0" smtClean="0"/>
              <a:t> (DAP) 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Nejnovější americká verze kresby lidské postavy, </a:t>
            </a:r>
            <a:r>
              <a:rPr lang="cs-CZ" dirty="0" err="1" smtClean="0"/>
              <a:t>Naglieri</a:t>
            </a:r>
            <a:r>
              <a:rPr lang="cs-CZ" dirty="0" smtClean="0"/>
              <a:t> (1988). Česká verze – Psychodiagnostika.</a:t>
            </a:r>
          </a:p>
          <a:p>
            <a:r>
              <a:rPr lang="cs-CZ" dirty="0" smtClean="0"/>
              <a:t>Především jde o aktualizaci a diferenciaci norem.</a:t>
            </a:r>
          </a:p>
          <a:p>
            <a:r>
              <a:rPr lang="cs-CZ" dirty="0" smtClean="0"/>
              <a:t>Test orientačně hodnotí komplexní vývojovou úroveň kognitivních schopností, inteligenci.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 hvězd a vln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Avé-Lallemant, (1979</a:t>
            </a:r>
            <a:r>
              <a:rPr lang="cs-CZ" sz="2800" i="1" smtClean="0"/>
              <a:t>), autorka vychází z grafologie. </a:t>
            </a:r>
            <a:endParaRPr lang="cs-CZ" sz="2800" smtClean="0"/>
          </a:p>
          <a:p>
            <a:pPr>
              <a:lnSpc>
                <a:spcPct val="80000"/>
              </a:lnSpc>
            </a:pPr>
            <a:r>
              <a:rPr lang="cs-CZ" sz="2800" smtClean="0"/>
              <a:t>Předpokladem práce s tímto testem je, aby byl klient schopen chápat pojem hvězdy a vlny a ztvárnit tuto představu, děti kreslí zpaměti podle svých představ a fantazie.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Instrukce: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do deseti let: „</a:t>
            </a:r>
            <a:r>
              <a:rPr lang="cs-CZ" sz="2400" i="1" smtClean="0"/>
              <a:t>Nakresli hvězdy nad vlnami oceánu.“ </a:t>
            </a:r>
            <a:endParaRPr lang="cs-CZ" sz="2400" smtClean="0"/>
          </a:p>
          <a:p>
            <a:pPr lvl="1">
              <a:lnSpc>
                <a:spcPct val="80000"/>
              </a:lnSpc>
            </a:pPr>
            <a:r>
              <a:rPr lang="cs-CZ" sz="2400" smtClean="0"/>
              <a:t>starší: „</a:t>
            </a:r>
            <a:r>
              <a:rPr lang="cs-CZ" sz="2400" i="1" smtClean="0"/>
              <a:t>Nakresli hvězdnou oblohu nad vlnami oceánu.</a:t>
            </a:r>
            <a:r>
              <a:rPr lang="cs-CZ" sz="2400" smtClean="0"/>
              <a:t>“ </a:t>
            </a:r>
          </a:p>
          <a:p>
            <a:pPr>
              <a:lnSpc>
                <a:spcPct val="80000"/>
              </a:lnSpc>
            </a:pPr>
            <a:r>
              <a:rPr lang="cs-CZ" sz="2800" i="1" smtClean="0"/>
              <a:t>Hodnocení: </a:t>
            </a:r>
            <a:endParaRPr lang="cs-CZ" sz="2800" smtClean="0"/>
          </a:p>
          <a:p>
            <a:pPr lvl="1">
              <a:lnSpc>
                <a:spcPct val="80000"/>
              </a:lnSpc>
            </a:pPr>
            <a:r>
              <a:rPr lang="cs-CZ" sz="2400" smtClean="0"/>
              <a:t>hvězdy - vyjádření tvaru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vlny - vyjádření pohybu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celkové zobrazení a rozmístění - prostor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dále se hodnotí charakteristiky a kvalita čáry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i="1" smtClean="0"/>
              <a:t>Standardizace u nás: </a:t>
            </a:r>
            <a:endParaRPr lang="cs-CZ" sz="2800" smtClean="0"/>
          </a:p>
          <a:p>
            <a:pPr>
              <a:lnSpc>
                <a:spcPct val="90000"/>
              </a:lnSpc>
            </a:pPr>
            <a:r>
              <a:rPr lang="cs-CZ" sz="2800" smtClean="0"/>
              <a:t>Kucharska, Šturma, 90. léta minulého století, s metodou lze pracovat již u dětí 3 - 4letých. </a:t>
            </a:r>
          </a:p>
          <a:p>
            <a:pPr>
              <a:lnSpc>
                <a:spcPct val="90000"/>
              </a:lnSpc>
            </a:pPr>
            <a:r>
              <a:rPr lang="cs-CZ" sz="2800" i="1" smtClean="0"/>
              <a:t>Obsahuje tři škály: </a:t>
            </a:r>
            <a:endParaRPr lang="cs-CZ" sz="2800" smtClean="0"/>
          </a:p>
          <a:p>
            <a:pPr lvl="1">
              <a:lnSpc>
                <a:spcPct val="90000"/>
              </a:lnSpc>
            </a:pPr>
            <a:r>
              <a:rPr lang="cs-CZ" sz="2400" smtClean="0"/>
              <a:t>dvě hodnotí formální způsob zpracování 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třetí hodnotí správnost představy </a:t>
            </a:r>
          </a:p>
          <a:p>
            <a:pPr>
              <a:lnSpc>
                <a:spcPct val="90000"/>
              </a:lnSpc>
            </a:pPr>
            <a:endParaRPr lang="cs-CZ" sz="2800" smtClean="0"/>
          </a:p>
          <a:p>
            <a:pPr>
              <a:lnSpc>
                <a:spcPct val="90000"/>
              </a:lnSpc>
            </a:pPr>
            <a:r>
              <a:rPr lang="cs-CZ" sz="2800" i="1" smtClean="0"/>
              <a:t>Použití metody celkově je možné pro zhodnocení: </a:t>
            </a:r>
            <a:endParaRPr lang="cs-CZ" sz="2800" smtClean="0"/>
          </a:p>
          <a:p>
            <a:pPr lvl="1">
              <a:lnSpc>
                <a:spcPct val="90000"/>
              </a:lnSpc>
            </a:pPr>
            <a:r>
              <a:rPr lang="cs-CZ" sz="2400" smtClean="0"/>
              <a:t>celkové vývojové úrovně 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grafomotorických schopností 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osobnostní diagnostika (hodnocení projektivní) 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difer. dg. účely (organické postižení CNS, SPU, děti výchovně zanedbané, s komunikačními problémy). </a:t>
            </a:r>
          </a:p>
          <a:p>
            <a:pPr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Kresba zhodnocující úroveň senzomotorických dovedností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Dítě nejčastěji napodobuje předlohu, kterou má před sebou, může stále kontrolovat správnost, proto paměť a představivost zde nehrají žádnou roli. 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Základní předpoklad je</a:t>
            </a:r>
            <a:r>
              <a:rPr lang="cs-CZ" sz="2400" i="1" smtClean="0"/>
              <a:t> </a:t>
            </a:r>
            <a:r>
              <a:rPr lang="cs-CZ" sz="2400" smtClean="0"/>
              <a:t>schopnost napodobit obrazec je závislá: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na zralosti a dobré funkci CNS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na zkušenostech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a na kreslířských dovednostech </a:t>
            </a:r>
          </a:p>
          <a:p>
            <a:pPr>
              <a:lnSpc>
                <a:spcPct val="90000"/>
              </a:lnSpc>
            </a:pPr>
            <a:endParaRPr lang="cs-CZ" sz="2400" smtClean="0"/>
          </a:p>
          <a:p>
            <a:pPr>
              <a:lnSpc>
                <a:spcPct val="90000"/>
              </a:lnSpc>
            </a:pPr>
            <a:r>
              <a:rPr lang="cs-CZ" sz="2400" smtClean="0"/>
              <a:t>Roli sehrává rozvoj motoriky, zrakového vnímání a senzomotorické koordinace.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Méně úspěšné mohou být děti zanedbané.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 obkreslování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Matějček (1957), v této době byl součástí zkoušek zaměřených na dg. LMD; </a:t>
            </a:r>
            <a:r>
              <a:rPr lang="cs-CZ" sz="2800" dirty="0" err="1" smtClean="0"/>
              <a:t>restandardizace</a:t>
            </a:r>
            <a:r>
              <a:rPr lang="cs-CZ" sz="2800" dirty="0" smtClean="0"/>
              <a:t> 1974, Matějček, Vágnerová; má normy od 5 do 13 let.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12 předloh zobrazujících různě složité geometrické tvary – dítě předlohy obkresluje tužkou na volný list papíru.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Část restu je převzata z </a:t>
            </a:r>
            <a:r>
              <a:rPr lang="cs-CZ" sz="2800" dirty="0" err="1" smtClean="0"/>
              <a:t>Gessellovy</a:t>
            </a:r>
            <a:r>
              <a:rPr lang="cs-CZ" sz="2800" dirty="0" smtClean="0"/>
              <a:t> vývojové škály, část ze </a:t>
            </a:r>
            <a:r>
              <a:rPr lang="cs-CZ" sz="2800" dirty="0" err="1" smtClean="0"/>
              <a:t>Stanford-Binetova</a:t>
            </a:r>
            <a:r>
              <a:rPr lang="cs-CZ" sz="2800" dirty="0" smtClean="0"/>
              <a:t> testu, 7 obrázků je složených. </a:t>
            </a:r>
          </a:p>
          <a:p>
            <a:pPr>
              <a:lnSpc>
                <a:spcPct val="80000"/>
              </a:lnSpc>
            </a:pPr>
            <a:r>
              <a:rPr lang="cs-CZ" sz="2800" i="1" dirty="0"/>
              <a:t>Hodnocení: </a:t>
            </a:r>
            <a:endParaRPr lang="cs-CZ" sz="2800" dirty="0"/>
          </a:p>
          <a:p>
            <a:pPr lvl="1">
              <a:lnSpc>
                <a:spcPct val="80000"/>
              </a:lnSpc>
            </a:pPr>
            <a:r>
              <a:rPr lang="cs-CZ" sz="2400" dirty="0"/>
              <a:t>jednotlivé znaky reprodukce podle </a:t>
            </a:r>
            <a:r>
              <a:rPr lang="cs-CZ" sz="2400" dirty="0" err="1"/>
              <a:t>kriterií</a:t>
            </a:r>
            <a:r>
              <a:rPr lang="cs-CZ" sz="2400" dirty="0"/>
              <a:t> tabulek</a:t>
            </a:r>
            <a:r>
              <a:rPr lang="cs-CZ" sz="2400" i="1" dirty="0"/>
              <a:t>, </a:t>
            </a: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400" dirty="0"/>
              <a:t>steny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Zejm. pro předškolní děti a děti ml. </a:t>
            </a:r>
            <a:r>
              <a:rPr lang="cs-CZ" sz="2800" dirty="0" err="1" smtClean="0"/>
              <a:t>šk</a:t>
            </a:r>
            <a:r>
              <a:rPr lang="cs-CZ" sz="2800" dirty="0" smtClean="0"/>
              <a:t>. věku.</a:t>
            </a:r>
          </a:p>
          <a:p>
            <a:pPr>
              <a:lnSpc>
                <a:spcPct val="80000"/>
              </a:lnSpc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Bender-Gestalt</a:t>
            </a:r>
            <a:r>
              <a:rPr lang="cs-CZ" dirty="0" smtClean="0"/>
              <a:t> test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628650" y="1307593"/>
            <a:ext cx="7886700" cy="486937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Pro děti od 5 let, pro děti 5-11 let normy.</a:t>
            </a:r>
          </a:p>
          <a:p>
            <a:r>
              <a:rPr lang="cs-CZ" dirty="0" err="1" smtClean="0"/>
              <a:t>Lauretta</a:t>
            </a:r>
            <a:r>
              <a:rPr lang="cs-CZ" dirty="0" smtClean="0"/>
              <a:t> </a:t>
            </a:r>
            <a:r>
              <a:rPr lang="cs-CZ" dirty="0" err="1" smtClean="0"/>
              <a:t>Benderová</a:t>
            </a:r>
            <a:r>
              <a:rPr lang="cs-CZ" dirty="0" smtClean="0"/>
              <a:t>, 1948 (vychází z </a:t>
            </a:r>
            <a:r>
              <a:rPr lang="cs-CZ" dirty="0" err="1" smtClean="0"/>
              <a:t>gestaltistické</a:t>
            </a:r>
            <a:r>
              <a:rPr lang="cs-CZ" dirty="0" smtClean="0"/>
              <a:t> teorie – vývoj jde od vnímání a zobrazování směrem od prvotních, nečleněných celků k celkům tvarově diferencovaným).</a:t>
            </a:r>
          </a:p>
          <a:p>
            <a:r>
              <a:rPr lang="cs-CZ" dirty="0" smtClean="0"/>
              <a:t>Česká verze 1974, </a:t>
            </a:r>
            <a:r>
              <a:rPr lang="cs-CZ" dirty="0" err="1" smtClean="0"/>
              <a:t>Strnadová-Vágnerová</a:t>
            </a:r>
            <a:r>
              <a:rPr lang="cs-CZ" dirty="0" smtClean="0"/>
              <a:t>, standardizováno na populaci pražských dětí.</a:t>
            </a:r>
          </a:p>
          <a:p>
            <a:r>
              <a:rPr lang="cs-CZ" dirty="0" smtClean="0"/>
              <a:t>Zachycuje vývoj percepce a senzomotorické koordinace (tedy vhodné pro odhad vývojové úrovně předškolních dětí, dětí </a:t>
            </a:r>
            <a:r>
              <a:rPr lang="cs-CZ" dirty="0" err="1" smtClean="0"/>
              <a:t>mlad.školního</a:t>
            </a:r>
            <a:r>
              <a:rPr lang="cs-CZ" dirty="0" smtClean="0"/>
              <a:t> věku). </a:t>
            </a:r>
          </a:p>
          <a:p>
            <a:r>
              <a:rPr lang="cs-CZ" dirty="0" smtClean="0"/>
              <a:t>Identifikace emočních poruch.</a:t>
            </a:r>
          </a:p>
          <a:p>
            <a:r>
              <a:rPr lang="cs-CZ" dirty="0" smtClean="0"/>
              <a:t>8 obrazců, které dítě obkresluje (individuálně, skupinově pouze u starších dětí).</a:t>
            </a:r>
          </a:p>
          <a:p>
            <a:r>
              <a:rPr lang="cs-CZ" dirty="0" smtClean="0"/>
              <a:t>Selhávají často děti s organickým postižením CNS, celkově opožděným vývojem, MR, výkon narušuje i emoční napětí.</a:t>
            </a:r>
          </a:p>
          <a:p>
            <a:r>
              <a:rPr lang="cs-CZ" dirty="0" smtClean="0"/>
              <a:t>Používá se v rámci testové baterie např. při vyšetření školní zralosti, podezření na </a:t>
            </a:r>
            <a:r>
              <a:rPr lang="cs-CZ" dirty="0" err="1" smtClean="0"/>
              <a:t>organicitu</a:t>
            </a:r>
            <a:r>
              <a:rPr lang="cs-CZ" dirty="0" smtClean="0"/>
              <a:t>, ADHD, SPU. Hodnocení celkové úrovně dětí zanedbaných, sluchově postižených.</a:t>
            </a:r>
          </a:p>
        </p:txBody>
      </p:sp>
    </p:spTree>
    <p:extLst>
      <p:ext uri="{BB962C8B-B14F-4D97-AF65-F5344CB8AC3E}">
        <p14:creationId xmlns:p14="http://schemas.microsoft.com/office/powerpoint/2010/main" val="13653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Projektivní kresebné metody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Projektivní hodnocení kresby lidské postavy (DAP)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Machoverová (1949), vydala knihu zabývající se možnostmi užití této kresby jako projektivní metody. </a:t>
            </a:r>
          </a:p>
          <a:p>
            <a:pPr>
              <a:lnSpc>
                <a:spcPct val="80000"/>
              </a:lnSpc>
            </a:pPr>
            <a:r>
              <a:rPr lang="cs-CZ" sz="2400" i="1" smtClean="0"/>
              <a:t>Hodnocení </a:t>
            </a:r>
            <a:r>
              <a:rPr lang="cs-CZ" sz="2400" smtClean="0"/>
              <a:t>je zaměřeno na hledání symbolů, které jsou z psychoanalytického hlediska chápány jako signály nevědomí. </a:t>
            </a:r>
          </a:p>
          <a:p>
            <a:pPr>
              <a:lnSpc>
                <a:spcPct val="80000"/>
              </a:lnSpc>
            </a:pPr>
            <a:r>
              <a:rPr lang="cs-CZ" sz="2400" i="1" smtClean="0"/>
              <a:t>Základní východisko:každý jedinec do kresby promítá své pocity a postoje, projeví se jeho typické osobnostní vlastnosti.</a:t>
            </a:r>
            <a:r>
              <a:rPr lang="cs-CZ" sz="2400" smtClean="0"/>
              <a:t> Po kresbě následuje vždy dotazování (inquiry):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je nutno zjistit co klient nakreslil (může promítat vlastnosti a názory rodičů……)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Dotazujeme se na všechny nápadnosti kresby! </a:t>
            </a:r>
          </a:p>
          <a:p>
            <a:pPr>
              <a:lnSpc>
                <a:spcPct val="80000"/>
              </a:lnSpc>
            </a:pPr>
            <a:r>
              <a:rPr lang="cs-CZ" sz="2400" i="1" smtClean="0"/>
              <a:t>Kvalitativní hodnocení musí brát v úvahu komplexní provedení kresby, jednotlivé znaky nemají význam samy o sobě. </a:t>
            </a:r>
            <a:endParaRPr lang="cs-CZ" sz="24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cs-CZ" sz="2800" smtClean="0"/>
              <a:t>Znaky, které mohou mít signální význam: </a:t>
            </a:r>
          </a:p>
          <a:p>
            <a:pPr lvl="1"/>
            <a:r>
              <a:rPr lang="cs-CZ" sz="2400" smtClean="0"/>
              <a:t>velikost postavy </a:t>
            </a:r>
          </a:p>
          <a:p>
            <a:pPr lvl="1"/>
            <a:r>
              <a:rPr lang="cs-CZ" sz="2400" smtClean="0"/>
              <a:t>nedostatečné, nebo chybné spojení jednotlivých částí </a:t>
            </a:r>
          </a:p>
          <a:p>
            <a:pPr lvl="1"/>
            <a:r>
              <a:rPr lang="cs-CZ" sz="2400" smtClean="0"/>
              <a:t>chybění podstatných částí </a:t>
            </a:r>
          </a:p>
          <a:p>
            <a:pPr lvl="1"/>
            <a:r>
              <a:rPr lang="cs-CZ" sz="2400" smtClean="0"/>
              <a:t>způsob zpracování jednotlivých částí těla (hlava, trup, paže a ruce, nohy, oblečení) </a:t>
            </a:r>
          </a:p>
          <a:p>
            <a:pPr lvl="1"/>
            <a:r>
              <a:rPr lang="cs-CZ" sz="2400" smtClean="0"/>
              <a:t>způsob provedení kresby </a:t>
            </a:r>
          </a:p>
          <a:p>
            <a:pPr lvl="1"/>
            <a:r>
              <a:rPr lang="cs-CZ" sz="2400" smtClean="0"/>
              <a:t>postup zobrazení </a:t>
            </a:r>
          </a:p>
          <a:p>
            <a:pPr lvl="1"/>
            <a:r>
              <a:rPr lang="cs-CZ" sz="2400" smtClean="0"/>
              <a:t>umístění v prostoru </a:t>
            </a:r>
          </a:p>
          <a:p>
            <a:pPr lvl="1"/>
            <a:r>
              <a:rPr lang="cs-CZ" sz="2400" smtClean="0"/>
              <a:t>kvalita čar </a:t>
            </a:r>
          </a:p>
          <a:p>
            <a:endParaRPr lang="cs-CZ" sz="2800" smtClean="0"/>
          </a:p>
          <a:p>
            <a:r>
              <a:rPr lang="cs-CZ" sz="2800" i="1" smtClean="0"/>
              <a:t>Metoda je vhodná na vyšetření dětské osobnosti.</a:t>
            </a:r>
            <a:r>
              <a:rPr lang="cs-CZ" sz="2800" smtClean="0"/>
              <a:t> </a:t>
            </a:r>
          </a:p>
          <a:p>
            <a:endParaRPr lang="cs-CZ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Zvláštnosti administrace ROR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„Čemu se tabule podobá….co ti připomíná.“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Možno použít místo tabule slovo “obrázky“, ale spíše se tomu vyhneme. Nemusí to být výhodné u impulzivních dětí. Instrukci zkracujeme, ale znějí by mělo být stejné.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Děti jsou velmi sugestivní, reagují citlivě na naše reakce, takže pozor na chválení, změny intenzity chválení u různých odpovědí – všechny odpovědi přijímáme stejně.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Mírná modifikace administrace je nezbytná, ale snažíme se držet standardního postupu co nejvíce.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Nehraje roli přítomnost rodiče, může být i výhodou.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 u dětí může ROR zvyšovat tenzi, způsobovat nejistotu, stejně jako u většiny dospělých. Kolem 5 let dítě vnímá, že má podat výkon, ale není si jisté, co po něm chceme.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 hvězd a vln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U. Avé-Lallemant, 1979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Autorka metodu považuje za vhodnou především k diagnostice osobnosti. 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Vychází z představy, že dítě k zobrazované skutečnosti zaujímá určitý, individuálně typický postoj. V kresbě se uplatní pak </a:t>
            </a:r>
            <a:r>
              <a:rPr lang="cs-CZ" sz="2000" i="1" smtClean="0"/>
              <a:t>obecnější vztah subjektu ke světu, </a:t>
            </a: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i="1" smtClean="0"/>
              <a:t>Hodnocení: </a:t>
            </a:r>
            <a:endParaRPr lang="cs-CZ" sz="2000" smtClean="0"/>
          </a:p>
          <a:p>
            <a:pPr lvl="1">
              <a:lnSpc>
                <a:spcPct val="80000"/>
              </a:lnSpc>
            </a:pPr>
            <a:r>
              <a:rPr lang="cs-CZ" sz="1800" smtClean="0"/>
              <a:t>způsob zpracování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formální a prostorová struktura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obrazová symbolika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objektová symbolika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hodnocení typu tahů 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Doporučuje užití v kombinaci s Testem kresby stromu a Warteggovým testem.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Užití: </a:t>
            </a:r>
            <a:r>
              <a:rPr lang="cs-CZ" sz="2000" smtClean="0"/>
              <a:t>k vyšetření dětské osobnosti.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 stromu (Baum test)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Touto projektivní kresbou se zabývalo několik autorů, nejznámější je K. Koch (1949).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Koch </a:t>
            </a:r>
            <a:r>
              <a:rPr lang="cs-CZ" sz="2400" i="1" smtClean="0"/>
              <a:t>navazuje na spekulativní tradici německé psychologie, byl inspirován grafologií. </a:t>
            </a: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Základní hypotéza: </a:t>
            </a:r>
            <a:r>
              <a:rPr lang="cs-CZ" sz="2400" i="1" smtClean="0"/>
              <a:t>kresba stromu je symbolickým ztvárněním sebe sama. </a:t>
            </a: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Český manuál: Testu stromu, Altman, Z. (1998).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Autor uvádí: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Teprve po 10. - 11. roce se v kresbě vedle infantilních znaků objevují interpretovatelné projektivní obsahy; v adolescenci je možno ji používat jako u dospělých. </a:t>
            </a:r>
          </a:p>
          <a:p>
            <a:pPr>
              <a:lnSpc>
                <a:spcPct val="80000"/>
              </a:lnSpc>
            </a:pPr>
            <a:r>
              <a:rPr lang="cs-CZ" sz="2400" i="1" smtClean="0"/>
              <a:t>Kresbu je nutné hodnotit od celku k analýze dominantních znaků.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cs-CZ" sz="2800" b="1" smtClean="0"/>
              <a:t>H-T-P, Dům-strom-člověk, House-Tree-Person </a:t>
            </a:r>
            <a:endParaRPr lang="cs-CZ" sz="2800" smtClean="0"/>
          </a:p>
          <a:p>
            <a:pPr lvl="1"/>
            <a:r>
              <a:rPr lang="cs-CZ" sz="2400" smtClean="0"/>
              <a:t>Buck, u nás nebyl test nestandardizován. </a:t>
            </a:r>
          </a:p>
          <a:p>
            <a:pPr lvl="1"/>
            <a:r>
              <a:rPr lang="cs-CZ" sz="2400" i="1" smtClean="0"/>
              <a:t>Užití</a:t>
            </a:r>
            <a:r>
              <a:rPr lang="cs-CZ" sz="2400" smtClean="0"/>
              <a:t>: </a:t>
            </a:r>
            <a:r>
              <a:rPr lang="cs-CZ" sz="2400" i="1" smtClean="0"/>
              <a:t>k diagnostice obrazu osobnosti, tělesného schématu, neurotických konfliktů. </a:t>
            </a:r>
            <a:endParaRPr lang="cs-CZ" sz="2400" smtClean="0"/>
          </a:p>
          <a:p>
            <a:pPr lvl="1"/>
            <a:r>
              <a:rPr lang="cs-CZ" sz="2400" i="1" smtClean="0"/>
              <a:t>Hodnotí se </a:t>
            </a:r>
            <a:r>
              <a:rPr lang="cs-CZ" sz="2400" smtClean="0"/>
              <a:t>mnoho aspektů; je nutno následně pracovat i s inquiry. </a:t>
            </a:r>
          </a:p>
          <a:p>
            <a:pPr lvl="1">
              <a:buFont typeface="Arial" charset="0"/>
              <a:buNone/>
            </a:pPr>
            <a:endParaRPr lang="cs-CZ" sz="2400" smtClean="0"/>
          </a:p>
          <a:p>
            <a:r>
              <a:rPr lang="cs-CZ" sz="2800" b="1" smtClean="0"/>
              <a:t>Test tří stromů </a:t>
            </a:r>
            <a:r>
              <a:rPr lang="cs-CZ" sz="2800" smtClean="0"/>
              <a:t>(Corboz), </a:t>
            </a:r>
          </a:p>
          <a:p>
            <a:pPr lvl="1"/>
            <a:r>
              <a:rPr lang="cs-CZ" sz="2400" smtClean="0"/>
              <a:t>Autor vycházel z pozorování žáků 1. tříd při kreslení (většina namalovala tři stromy, zobrazila sebe a své rodiče) </a:t>
            </a:r>
          </a:p>
          <a:p>
            <a:pPr lvl="1"/>
            <a:r>
              <a:rPr lang="cs-CZ" sz="2400" smtClean="0"/>
              <a:t>Zaměření: </a:t>
            </a:r>
            <a:r>
              <a:rPr lang="cs-CZ" sz="2400" i="1" smtClean="0"/>
              <a:t>diagnostika rodinných vztahů u dětí mladšího i staršího školního věku i u adolescentů. </a:t>
            </a:r>
            <a:endParaRPr lang="cs-CZ" sz="2400" smtClean="0"/>
          </a:p>
          <a:p>
            <a:pPr lvl="1"/>
            <a:r>
              <a:rPr lang="cs-CZ" sz="2400" smtClean="0"/>
              <a:t>V současné době probíhá sbírání dat ke standardizaci.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Kresba rodiny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Je velmi oblíbená metoda dětské psychodiagnostiky, např. práce Matějčka ze 60. let minulého století.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Kresbu rodiny je možno chápat </a:t>
            </a:r>
            <a:r>
              <a:rPr lang="cs-CZ" sz="2400" i="1" smtClean="0"/>
              <a:t>jako symbolické zpracování konstelace této primární sociální skupiny tak, jak ji dítě vnímá a prožívá. </a:t>
            </a: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Vývoj kresby rodiny: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statická, nediferencovaná, předškolní děti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statická, diferencovaná, mladší školáci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dynamická diferencovaná; je nejvhodnější pro kvalitativní diagnostiku </a:t>
            </a:r>
          </a:p>
          <a:p>
            <a:pPr>
              <a:lnSpc>
                <a:spcPct val="80000"/>
              </a:lnSpc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i="1" smtClean="0"/>
              <a:t>Hodnocení: </a:t>
            </a:r>
            <a:endParaRPr lang="cs-CZ" sz="2400" smtClean="0"/>
          </a:p>
          <a:p>
            <a:pPr lvl="1">
              <a:lnSpc>
                <a:spcPct val="80000"/>
              </a:lnSpc>
            </a:pPr>
            <a:r>
              <a:rPr lang="cs-CZ" sz="2000" smtClean="0"/>
              <a:t>způsob zpracování tématu, nutno brát v úvahu vývojovou úroveň dítěte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realistické, ale odlišit přání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způsob ztvárnění postav: velikost, způsob ztvárnění, proporce postavy, pořadí postav, vynechání některého ze členů, úrovně umístění, jen teritorium, bez postav.. 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cs-CZ" sz="2800" b="1" smtClean="0"/>
              <a:t>Kinetic Family Drawing (KDF)</a:t>
            </a:r>
          </a:p>
          <a:p>
            <a:r>
              <a:rPr lang="cs-CZ" sz="2800" smtClean="0"/>
              <a:t>Burns a Kaufman (1970)</a:t>
            </a:r>
          </a:p>
          <a:p>
            <a:r>
              <a:rPr lang="cs-CZ" sz="2800" smtClean="0"/>
              <a:t>„Nakresli obrázek všech členů tvé rodiny, včetně tebe, jak něco děláte. Zkus nakreslit celé postavy, ne jen panáky jedním tahem. Pamatuj, že každý by měl něco dělat, nějakou činnost.“</a:t>
            </a:r>
          </a:p>
          <a:p>
            <a:r>
              <a:rPr lang="cs-CZ" sz="2800" smtClean="0"/>
              <a:t>Hodnotíme podobně jako Kresbu postavy (Matějček). </a:t>
            </a:r>
          </a:p>
          <a:p>
            <a:pPr>
              <a:buFont typeface="Arial" charset="0"/>
              <a:buNone/>
            </a:pPr>
            <a:r>
              <a:rPr lang="cs-CZ" sz="2800" smtClean="0"/>
              <a:t>Diagnosticky nejvýznamnější je </a:t>
            </a:r>
          </a:p>
          <a:p>
            <a:pPr lvl="1"/>
            <a:r>
              <a:rPr lang="cs-CZ" sz="2400" smtClean="0"/>
              <a:t>vzdálenost mezi postavami, </a:t>
            </a:r>
          </a:p>
          <a:p>
            <a:pPr lvl="1"/>
            <a:r>
              <a:rPr lang="cs-CZ" sz="2400" smtClean="0"/>
              <a:t>nebo způsob jejich interakce. </a:t>
            </a:r>
          </a:p>
          <a:p>
            <a:endParaRPr lang="cs-CZ" sz="28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Kresba začarované rodiny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i="1" smtClean="0"/>
              <a:t>Stimuluje symbolické zpracování prožitků a postojů k vlastní rodině. </a:t>
            </a: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smtClean="0"/>
              <a:t>Tímto způsobem můžeme získat informaci, kterou by jinak dítě vyjádřit neumělo, nebo i nechtělo.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Pozor ale na zkreslení při interpretaci, nutné je vždy inquiry! </a:t>
            </a:r>
          </a:p>
          <a:p>
            <a:pPr>
              <a:lnSpc>
                <a:spcPct val="80000"/>
              </a:lnSpc>
            </a:pPr>
            <a:r>
              <a:rPr lang="cs-CZ" sz="2400" i="1" smtClean="0"/>
              <a:t>Hodnocení </a:t>
            </a:r>
            <a:r>
              <a:rPr lang="cs-CZ" sz="2400" smtClean="0"/>
              <a:t>může být pouze rámcové, symboliku je možno hodnotit na základě různých předpokládaných vlastností a vztahů: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psychické vlastnosti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vnější viditelné znaky </a:t>
            </a:r>
          </a:p>
          <a:p>
            <a:pPr lvl="1">
              <a:lnSpc>
                <a:spcPct val="80000"/>
              </a:lnSpc>
            </a:pPr>
            <a:r>
              <a:rPr lang="cs-CZ" sz="2400" smtClean="0"/>
              <a:t>vztah určitého člověka k dítěti </a:t>
            </a:r>
          </a:p>
          <a:p>
            <a:pPr>
              <a:lnSpc>
                <a:spcPct val="80000"/>
              </a:lnSpc>
            </a:pPr>
            <a:endParaRPr lang="cs-CZ" sz="2400" smtClean="0"/>
          </a:p>
          <a:p>
            <a:pPr>
              <a:lnSpc>
                <a:spcPct val="80000"/>
              </a:lnSpc>
            </a:pPr>
            <a:r>
              <a:rPr lang="cs-CZ" sz="2400" i="1" smtClean="0"/>
              <a:t>Obsahové interpretace musí vycházet z celkového pojetí kresby a z inquiry.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MDTZ, Blochův test</a:t>
            </a:r>
            <a:r>
              <a:rPr lang="cs-CZ" smtClean="0"/>
              <a:t> 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Česká verze </a:t>
            </a:r>
            <a:r>
              <a:rPr lang="cs-CZ" sz="2800" dirty="0" err="1" smtClean="0"/>
              <a:t>Gawlik</a:t>
            </a:r>
            <a:r>
              <a:rPr lang="cs-CZ" sz="2800" dirty="0" smtClean="0"/>
              <a:t> (1988), vhodná od 15 let. </a:t>
            </a:r>
          </a:p>
          <a:p>
            <a:r>
              <a:rPr lang="cs-CZ" sz="2800" dirty="0" smtClean="0"/>
              <a:t>Vícedimenzionální kresebný test zaměřený na </a:t>
            </a:r>
            <a:r>
              <a:rPr lang="cs-CZ" sz="2800" i="1" dirty="0" smtClean="0"/>
              <a:t>diagnostiku osobnosti, příp. </a:t>
            </a:r>
            <a:r>
              <a:rPr lang="cs-CZ" sz="2800" i="1" dirty="0" err="1" smtClean="0"/>
              <a:t>diferencionální</a:t>
            </a:r>
            <a:r>
              <a:rPr lang="cs-CZ" sz="2800" i="1" dirty="0" smtClean="0"/>
              <a:t> diagnostiku psychických poruch. </a:t>
            </a:r>
            <a:endParaRPr lang="cs-CZ" sz="2800" dirty="0" smtClean="0"/>
          </a:p>
          <a:p>
            <a:r>
              <a:rPr lang="cs-CZ" sz="2800" dirty="0" smtClean="0"/>
              <a:t>Základní východisko: série kreseb může o osobnosti poskytnout více a kvalitnějších informací, než kresba jedna. </a:t>
            </a:r>
          </a:p>
          <a:p>
            <a:r>
              <a:rPr lang="cs-CZ" sz="2800" dirty="0" smtClean="0"/>
              <a:t>Pracovní metoda: kresba fixy 30 volných kreseb, na každou z nich je časový limit jedna minuta.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4090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i="1" dirty="0" smtClean="0"/>
              <a:t>Hodnocení: </a:t>
            </a:r>
            <a:endParaRPr lang="cs-CZ" sz="28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formálně kvantitativní: počet použitých barev (je možnost hodnotit barvy obdobně jako u ROR), prázdných listů ( tj. selhání), souvislostí jednotlivých složek kresby… </a:t>
            </a:r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obsahově kvantitativní hledisko: neživé objekty, rostliny, zvířata, anatomické tvary… </a:t>
            </a:r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obsahově kvalitativní hledisko: kombinovaný přístup signování a interpretace </a:t>
            </a:r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analýza sledu jednotlivých obrázků (sled barev, obsahu obrázků..) </a:t>
            </a:r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Normy jsou již poměrně zastaralé.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Použití zejm. v klinické praxi, velmi užitečný nástroj </a:t>
            </a:r>
            <a:r>
              <a:rPr lang="cs-CZ" sz="2800" dirty="0" err="1" smtClean="0"/>
              <a:t>dif</a:t>
            </a:r>
            <a:r>
              <a:rPr lang="cs-CZ" sz="2800" dirty="0" smtClean="0"/>
              <a:t>. dg. Také metoda ověření terapeutického efektu.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Techniky dokreslování předlohy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err="1" smtClean="0"/>
              <a:t>Warteggův</a:t>
            </a:r>
            <a:r>
              <a:rPr lang="cs-CZ" b="1" dirty="0" smtClean="0"/>
              <a:t> kresebný test</a:t>
            </a:r>
            <a:r>
              <a:rPr lang="cs-CZ" sz="2400" b="1" dirty="0" smtClean="0"/>
              <a:t>, (WZT - </a:t>
            </a:r>
            <a:r>
              <a:rPr lang="cs-CZ" sz="2400" b="1" dirty="0" err="1" smtClean="0"/>
              <a:t>Wartegge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Zeigen</a:t>
            </a:r>
            <a:r>
              <a:rPr lang="cs-CZ" sz="2400" b="1" dirty="0" smtClean="0"/>
              <a:t>-Test) </a:t>
            </a:r>
            <a:r>
              <a:rPr lang="cs-CZ" sz="2400" dirty="0" smtClean="0"/>
              <a:t>(1939), Navazuje na Sanderův „</a:t>
            </a:r>
            <a:r>
              <a:rPr lang="cs-CZ" sz="2400" dirty="0" err="1" smtClean="0"/>
              <a:t>Phantazie</a:t>
            </a:r>
            <a:r>
              <a:rPr lang="cs-CZ" sz="2400" dirty="0" smtClean="0"/>
              <a:t> test“ ze 20. let minulého století.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Možnost užití je již u dětí školního věku.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Metoda vychází z koncepce </a:t>
            </a:r>
            <a:r>
              <a:rPr lang="cs-CZ" sz="2400" dirty="0" err="1" smtClean="0"/>
              <a:t>Gestalt</a:t>
            </a:r>
            <a:r>
              <a:rPr lang="cs-CZ" sz="2400" dirty="0" smtClean="0"/>
              <a:t> psychologie, autor charakterizuje test jako metodu umožňující </a:t>
            </a:r>
            <a:r>
              <a:rPr lang="cs-CZ" sz="2400" i="1" dirty="0" smtClean="0"/>
              <a:t>postihnout strukturu osobnosti, její vlastnosti a funkce, i příslušné neurofyziologické základy. 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Poslední způsob hodnocení byl vypracován v roce 1963, je zaměřený na hledání osobnostního profilu, jeho vrstev a kvalit.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U nás byl test velmi populární v 60. letech. 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Vhodný pro děti s adaptačními a emočními poruchami.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Obsahuje: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osm předloh, nedokončených kreseb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(čtverce s podnětem, stimulujícím kresebný projev) </a:t>
            </a:r>
          </a:p>
          <a:p>
            <a:pPr>
              <a:lnSpc>
                <a:spcPct val="80000"/>
              </a:lnSpc>
            </a:pPr>
            <a:r>
              <a:rPr lang="cs-CZ" sz="2400" i="1" dirty="0" smtClean="0"/>
              <a:t>Hodnocení: </a:t>
            </a:r>
            <a:endParaRPr lang="cs-CZ" sz="2400" dirty="0" smtClean="0"/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přiměřenost kresby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obsah kresby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způsob provedení kresby 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Výsledkem jsou hypotézy, které se vztahují: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k předpokládaným osobnostním vlastnostem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příp. ke tvořivosti probanda 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b="1" dirty="0" smtClean="0"/>
              <a:t>Barevná modifikace </a:t>
            </a:r>
            <a:r>
              <a:rPr lang="cs-CZ" sz="2400" b="1" dirty="0" err="1" smtClean="0"/>
              <a:t>Warteggova</a:t>
            </a:r>
            <a:r>
              <a:rPr lang="cs-CZ" sz="2400" b="1" dirty="0" smtClean="0"/>
              <a:t> testu </a:t>
            </a:r>
            <a:r>
              <a:rPr lang="cs-CZ" sz="2400" dirty="0" smtClean="0"/>
              <a:t>autorka J. </a:t>
            </a:r>
            <a:r>
              <a:rPr lang="cs-CZ" sz="2400" dirty="0" err="1" smtClean="0"/>
              <a:t>Vetter</a:t>
            </a:r>
            <a:r>
              <a:rPr lang="cs-CZ" sz="2400" dirty="0" smtClean="0"/>
              <a:t> (česká lékařka žijící ve Švýcarsku)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nabízí možnost využití různé symboliky: barevné, prostorové, obsahové.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Inquiry v ROR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Do 5 let - po každé tabuli, či po každé odpovědi dítěte – děti jsou netrpělivé, mají omezenou kapacitu paměti; dotazy po lokalizaci jsou bezpředmětné – sledujeme přímo při odpovědích.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Od 5 do 7 let závisí na úvaze.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Při okamžitém dotazování se mírně pozměňují výsledky – dítě tak tlačíme více k lokalizacím, k zaměření na tvar, dotazujeme se na detaily a tím dítěti ukazujeme, že se na detaily mohou zaměřit. Při okamžitém INQ tedy roste počet </a:t>
            </a:r>
            <a:r>
              <a:rPr lang="cs-CZ" sz="2000" dirty="0" err="1" smtClean="0"/>
              <a:t>Dd</a:t>
            </a:r>
            <a:r>
              <a:rPr lang="cs-CZ" sz="2000" dirty="0" smtClean="0"/>
              <a:t> a více tvarových odpovědí.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Při INQ méně tlačit a být opatrnější v tom, jak se ptáme, abychom zejm. menší děti nenavedly na odpověď (děti návrhy často </a:t>
            </a:r>
            <a:r>
              <a:rPr lang="cs-CZ" sz="2000" dirty="0" err="1" smtClean="0"/>
              <a:t>odkývou</a:t>
            </a:r>
            <a:r>
              <a:rPr lang="cs-CZ" sz="2000" dirty="0" smtClean="0"/>
              <a:t>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Odp. „krev“ – determinantu od dítěte nezískáme.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Exner – nemůžeme signovat barvu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Ale doporučení: intuitivně </a:t>
            </a:r>
            <a:r>
              <a:rPr lang="cs-CZ" sz="2000" dirty="0" err="1" smtClean="0"/>
              <a:t>osignujeme</a:t>
            </a:r>
            <a:r>
              <a:rPr lang="cs-CZ" sz="2000" dirty="0" smtClean="0"/>
              <a:t>, v tomto případě 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Odpovědi dětí předškolního věku jsou </a:t>
            </a:r>
            <a:r>
              <a:rPr lang="cs-CZ" sz="2000" dirty="0" err="1" smtClean="0"/>
              <a:t>konfabulatorní</a:t>
            </a:r>
            <a:r>
              <a:rPr lang="cs-CZ" sz="2000" dirty="0" smtClean="0"/>
              <a:t>, není tedy ani nutné se doptávat (Exner </a:t>
            </a:r>
            <a:r>
              <a:rPr lang="cs-CZ" sz="2000" dirty="0" err="1" smtClean="0"/>
              <a:t>konfabulace</a:t>
            </a:r>
            <a:r>
              <a:rPr lang="cs-CZ" sz="2000" dirty="0" smtClean="0"/>
              <a:t> zrušil).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Kresebné testy kreativity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3600" b="1" dirty="0" err="1" smtClean="0"/>
              <a:t>Torranceho</a:t>
            </a:r>
            <a:r>
              <a:rPr lang="cs-CZ" sz="3600" b="1" dirty="0" smtClean="0"/>
              <a:t> figurální test tvořivého myšlení (1966)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U nás byla publikována figurální verze testu (B forma), v roce 1978, se slovenskými normami pro děti od 10 do 13 let.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Autor vychází z </a:t>
            </a:r>
            <a:r>
              <a:rPr lang="cs-CZ" sz="2400" i="1" dirty="0" err="1" smtClean="0"/>
              <a:t>Guilfordovy</a:t>
            </a:r>
            <a:r>
              <a:rPr lang="cs-CZ" sz="2400" i="1" dirty="0" smtClean="0"/>
              <a:t> koncepce tvůrčího myšlení</a:t>
            </a:r>
            <a:r>
              <a:rPr lang="cs-CZ" sz="2400" b="1" i="1" dirty="0" smtClean="0"/>
              <a:t>, </a:t>
            </a:r>
            <a:r>
              <a:rPr lang="cs-CZ" sz="2400" i="1" dirty="0" smtClean="0"/>
              <a:t>která chápe tvořivost jako proces: </a:t>
            </a:r>
            <a:endParaRPr lang="cs-CZ" sz="2400" dirty="0" smtClean="0"/>
          </a:p>
          <a:p>
            <a:pPr lvl="1">
              <a:lnSpc>
                <a:spcPct val="80000"/>
              </a:lnSpc>
            </a:pPr>
            <a:r>
              <a:rPr lang="cs-CZ" sz="2400" dirty="0" smtClean="0"/>
              <a:t>v němž se uplatňuje citlivost na problémy a nedostatky,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hledání řešení,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ověřování hypotéz a jejich modifikace, 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/>
              <a:t>jenž odpovídá přirozené lidské potřebě zbavit se napětí, které plyne z pocitu neúplnosti nebo nesouladu.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Pracovní metoda obsahuje </a:t>
            </a:r>
            <a:r>
              <a:rPr lang="cs-CZ" sz="2800" dirty="0" err="1" smtClean="0"/>
              <a:t>subtesty</a:t>
            </a:r>
            <a:r>
              <a:rPr lang="cs-CZ" sz="2800" dirty="0" smtClean="0"/>
              <a:t> </a:t>
            </a:r>
            <a:r>
              <a:rPr lang="cs-CZ" sz="2800" i="1" dirty="0" smtClean="0"/>
              <a:t>: </a:t>
            </a:r>
            <a:endParaRPr lang="cs-CZ" sz="2800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tvoření obrázku, jehož cílem je najít smysl něčeho, co samo o sobě smysl nemá, zachytí aspekt originality i propracování 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neúplné figury, týká se tendence ke strukturaci a originalitě, zachytí aspekt originality a flexibility 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opakované figury, zachytí sklon k porušení již vytvořené struktury, týká se fluence myšlení </a:t>
            </a:r>
          </a:p>
          <a:p>
            <a:pPr marL="0" indent="0">
              <a:lnSpc>
                <a:spcPct val="80000"/>
              </a:lnSpc>
              <a:buNone/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i="1" dirty="0" smtClean="0"/>
              <a:t>Hodnocení: </a:t>
            </a:r>
            <a:endParaRPr lang="cs-CZ" sz="2800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je obtížné, protože jde o úkoly s téměř nekonečnou možností odpovědí. </a:t>
            </a:r>
          </a:p>
          <a:p>
            <a:pPr lvl="1">
              <a:lnSpc>
                <a:spcPct val="80000"/>
              </a:lnSpc>
            </a:pPr>
            <a:r>
              <a:rPr lang="cs-CZ" dirty="0" err="1" smtClean="0"/>
              <a:t>Torrance</a:t>
            </a:r>
            <a:r>
              <a:rPr lang="cs-CZ" dirty="0" smtClean="0"/>
              <a:t> vyvíjel na základě výzkumů metody vyhodnocení a interpretace. </a:t>
            </a:r>
          </a:p>
          <a:p>
            <a:pPr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Kreatos – projekční kresebný test krativity a osobnosti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Český autor: </a:t>
            </a:r>
            <a:r>
              <a:rPr lang="cs-CZ" sz="2400" dirty="0" err="1" smtClean="0"/>
              <a:t>Schürer</a:t>
            </a:r>
            <a:r>
              <a:rPr lang="cs-CZ" sz="2400" dirty="0" smtClean="0"/>
              <a:t> (1977)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Obsahuje zadání</a:t>
            </a:r>
            <a:r>
              <a:rPr lang="cs-CZ" sz="2400" i="1" dirty="0" smtClean="0"/>
              <a:t>: </a:t>
            </a:r>
            <a:endParaRPr lang="cs-CZ" sz="2400" dirty="0" smtClean="0"/>
          </a:p>
          <a:p>
            <a:pPr lvl="1">
              <a:lnSpc>
                <a:spcPct val="80000"/>
              </a:lnSpc>
            </a:pPr>
            <a:r>
              <a:rPr lang="cs-CZ" sz="2000" dirty="0" smtClean="0"/>
              <a:t>doplnění neurčité čáry do smysluplného celku (neverbální tvořivost)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pojmenování vytvořeného obrázku (verbální tvořivost)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oznámkování vlastního výtvoru (úroveň sebehodnocení)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Pro hodnocení osobnostních vlastností a kreativity.</a:t>
            </a:r>
          </a:p>
          <a:p>
            <a:pPr>
              <a:lnSpc>
                <a:spcPct val="80000"/>
              </a:lnSpc>
            </a:pPr>
            <a:r>
              <a:rPr lang="cs-CZ" sz="2400" i="1" dirty="0" smtClean="0"/>
              <a:t>Hodnocení: </a:t>
            </a:r>
            <a:endParaRPr lang="cs-CZ" sz="2400" dirty="0" smtClean="0"/>
          </a:p>
          <a:p>
            <a:pPr lvl="1">
              <a:lnSpc>
                <a:spcPct val="80000"/>
              </a:lnSpc>
            </a:pPr>
            <a:r>
              <a:rPr lang="cs-CZ" sz="2000" dirty="0" smtClean="0"/>
              <a:t>je víceméně kvalitativní,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je hodnocena tvořivost figurální a sémantická, částečně i sebehodnocení. 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smtClean="0"/>
              <a:t>V současné době je součástí testové baterie při vyšetření dětí mimořádně nadaných</a:t>
            </a:r>
            <a:r>
              <a:rPr lang="cs-CZ" sz="2400" dirty="0" smtClean="0"/>
              <a:t>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Urbanův test tvořivosti – figurální verze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Urban, Jellen (1993)</a:t>
            </a:r>
            <a:r>
              <a:rPr lang="cs-CZ" sz="2800" b="1" smtClean="0"/>
              <a:t>, </a:t>
            </a:r>
            <a:r>
              <a:rPr lang="cs-CZ" sz="2800" smtClean="0"/>
              <a:t>u nás Kováč (2003). </a:t>
            </a:r>
          </a:p>
          <a:p>
            <a:r>
              <a:rPr lang="cs-CZ" sz="2800" smtClean="0"/>
              <a:t>Je určen pro předškolní věk až pro dospělé. </a:t>
            </a:r>
          </a:p>
          <a:p>
            <a:r>
              <a:rPr lang="cs-CZ" sz="2800" smtClean="0"/>
              <a:t>Jedná se o </a:t>
            </a:r>
            <a:r>
              <a:rPr lang="cs-CZ" sz="2800" i="1" smtClean="0"/>
              <a:t>neverbální test, který vychází z principu nedokončených tvarů</a:t>
            </a:r>
            <a:r>
              <a:rPr lang="cs-CZ" sz="2800" smtClean="0"/>
              <a:t>, které je potřeba dokreslit. </a:t>
            </a:r>
          </a:p>
          <a:p>
            <a:r>
              <a:rPr lang="cs-CZ" sz="2800" smtClean="0"/>
              <a:t>Obsahuje: </a:t>
            </a:r>
          </a:p>
          <a:p>
            <a:pPr lvl="1"/>
            <a:r>
              <a:rPr lang="cs-CZ" sz="2400" smtClean="0"/>
              <a:t>5 neúplných figur </a:t>
            </a:r>
          </a:p>
          <a:p>
            <a:r>
              <a:rPr lang="cs-CZ" sz="2800" i="1" smtClean="0"/>
              <a:t>Hodnocení: </a:t>
            </a:r>
            <a:endParaRPr lang="cs-CZ" sz="2800" smtClean="0"/>
          </a:p>
          <a:p>
            <a:pPr lvl="1"/>
            <a:r>
              <a:rPr lang="cs-CZ" sz="2400" smtClean="0"/>
              <a:t>je hodnoceno 11 položek, podle způsobu zpracování figur.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cs-CZ" sz="2400" b="1" smtClean="0"/>
              <a:t>TOM (theory of mind) </a:t>
            </a:r>
            <a:r>
              <a:rPr lang="cs-CZ" sz="2400" smtClean="0"/>
              <a:t>– laická představa člověka o psychice, o fungování mentální aparátu vlastního i druhých.</a:t>
            </a:r>
          </a:p>
          <a:p>
            <a:pPr lvl="1"/>
            <a:r>
              <a:rPr lang="cs-CZ" sz="2400" smtClean="0"/>
              <a:t>Fáze subjektivního Já – mám vlastní psychický aparát a uvědomuji si, že druhý člověk taky a je možné si obsahy mysli sdělovat (tedy chápe, že psycholog vidí skvrnu jinak než on a tak je potřeba mu vysvětlit, jak to vidí samo – vidíme totéž, ale vnímáme to odlišně).</a:t>
            </a:r>
          </a:p>
          <a:p>
            <a:pPr lvl="1"/>
            <a:r>
              <a:rPr lang="cs-CZ" sz="2400" smtClean="0"/>
              <a:t>Nedostatečný rozvoj TOM je jádro autismu.</a:t>
            </a:r>
          </a:p>
          <a:p>
            <a:pPr lvl="1"/>
            <a:r>
              <a:rPr lang="cs-CZ" sz="2400" smtClean="0"/>
              <a:t>Krystalizace TOM přichází ve 4 letech. Od tohoto věku je tedy možné formálně osignovat odpověď.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Verbální projektivní metody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cs-CZ" b="1" smtClean="0"/>
              <a:t>Zullingerův test</a:t>
            </a:r>
          </a:p>
          <a:p>
            <a:pPr lvl="1"/>
            <a:r>
              <a:rPr lang="cs-CZ" smtClean="0"/>
              <a:t>Je vypracovaný na rorschachovském principu, ale pracuje jen se třemi podnětovými tabulemi, proto je pro děti vhodnější než ROR. </a:t>
            </a:r>
          </a:p>
          <a:p>
            <a:pPr lvl="1"/>
            <a:r>
              <a:rPr lang="cs-CZ" smtClean="0"/>
              <a:t>formy: </a:t>
            </a:r>
          </a:p>
          <a:p>
            <a:pPr lvl="2"/>
            <a:r>
              <a:rPr lang="cs-CZ" b="1" smtClean="0"/>
              <a:t>Diapositiv-Z-Test: </a:t>
            </a:r>
            <a:r>
              <a:rPr lang="cs-CZ" smtClean="0"/>
              <a:t>tabule se promítají se na plátno, odpovědi probandi zapisují do protokolů. Tak je možné skupinové použití. </a:t>
            </a:r>
          </a:p>
          <a:p>
            <a:pPr lvl="2"/>
            <a:r>
              <a:rPr lang="cs-CZ" b="1" smtClean="0"/>
              <a:t>Tafeln-Z-Test: </a:t>
            </a:r>
            <a:r>
              <a:rPr lang="cs-CZ" smtClean="0"/>
              <a:t>individuální použití jako u ROR.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5401</Words>
  <Application>Microsoft Office PowerPoint</Application>
  <PresentationFormat>Předvádění na obrazovce (4:3)</PresentationFormat>
  <Paragraphs>522</Paragraphs>
  <Slides>73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4" baseType="lpstr">
      <vt:lpstr>Motiv systému Office</vt:lpstr>
      <vt:lpstr>Projektivní metody Kresebné techniky</vt:lpstr>
      <vt:lpstr>Použití projektivních metod u dětí</vt:lpstr>
      <vt:lpstr>Dělení projektivních metod</vt:lpstr>
      <vt:lpstr>Verbální projektivní metody</vt:lpstr>
      <vt:lpstr>Verbální projektivní metody</vt:lpstr>
      <vt:lpstr>Zvláštnosti administrace ROR u dětí</vt:lpstr>
      <vt:lpstr>Inquiry v ROR u dětí</vt:lpstr>
      <vt:lpstr>Prezentace aplikace PowerPoint</vt:lpstr>
      <vt:lpstr>Verbální projektivní metody</vt:lpstr>
      <vt:lpstr>Verbální projektivní metody</vt:lpstr>
      <vt:lpstr>Verbální projektivní metody</vt:lpstr>
      <vt:lpstr>Prezentace aplikace PowerPoint</vt:lpstr>
      <vt:lpstr>Verbální projektivní metody</vt:lpstr>
      <vt:lpstr>Prezentace aplikace PowerPoint</vt:lpstr>
      <vt:lpstr>Prezentace aplikace PowerPoint</vt:lpstr>
      <vt:lpstr>Prezentace aplikace PowerPoint</vt:lpstr>
      <vt:lpstr>Prezentace aplikace PowerPoint</vt:lpstr>
      <vt:lpstr>Modifikace TAT pro děti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Verbální projektivní metody</vt:lpstr>
      <vt:lpstr>Verbální projektivní metody</vt:lpstr>
      <vt:lpstr>Verbální projektivní metody: testy doplňování vět</vt:lpstr>
      <vt:lpstr>Prezentace aplikace PowerPoint</vt:lpstr>
      <vt:lpstr>Prezentace aplikace PowerPoint</vt:lpstr>
      <vt:lpstr>Verbální projektivní metody: doplňování příběhů</vt:lpstr>
      <vt:lpstr>Verbální projektivní metody</vt:lpstr>
      <vt:lpstr>Prezentace aplikace PowerPoint</vt:lpstr>
      <vt:lpstr>Prezentace aplikace PowerPoint</vt:lpstr>
      <vt:lpstr>Prezentace aplikace PowerPoint</vt:lpstr>
      <vt:lpstr>Verbální projektivní metody</vt:lpstr>
      <vt:lpstr>Verbální projektivní metody</vt:lpstr>
      <vt:lpstr>Prezentace aplikace PowerPoint</vt:lpstr>
      <vt:lpstr>Verbální projektivní metody</vt:lpstr>
      <vt:lpstr>Techniky volby</vt:lpstr>
      <vt:lpstr>Techniky volby</vt:lpstr>
      <vt:lpstr>Techniky volby</vt:lpstr>
      <vt:lpstr>Techniky volby – testy her a tvarů/konstruktivní metody</vt:lpstr>
      <vt:lpstr>Prezentace aplikace PowerPoint</vt:lpstr>
      <vt:lpstr>Techniky volby – testy her a tvarů/konstruktivní metody</vt:lpstr>
      <vt:lpstr>Techniky volby – testy her a tvarů/konstruktivní metody</vt:lpstr>
      <vt:lpstr>Techniky volby – testy her a tvarů/konstruktivní metody</vt:lpstr>
      <vt:lpstr>Prezentace aplikace PowerPoint</vt:lpstr>
      <vt:lpstr>Kresebné techniky</vt:lpstr>
      <vt:lpstr>Kresba sloužící jako odhad celkové úrovně rozumových schopností</vt:lpstr>
      <vt:lpstr>Test kresby lidské postavy Goodenough-Harris Drawing Test </vt:lpstr>
      <vt:lpstr>Draw A Person: A Quantative Scoring System (DAP) </vt:lpstr>
      <vt:lpstr>Test hvězd a vln</vt:lpstr>
      <vt:lpstr>Prezentace aplikace PowerPoint</vt:lpstr>
      <vt:lpstr>Kresba zhodnocující úroveň senzomotorických dovedností</vt:lpstr>
      <vt:lpstr>Test obkreslování</vt:lpstr>
      <vt:lpstr>Bender-Gestalt test</vt:lpstr>
      <vt:lpstr>Projektivní kresebné metody</vt:lpstr>
      <vt:lpstr>Prezentace aplikace PowerPoint</vt:lpstr>
      <vt:lpstr>Test hvězd a vln</vt:lpstr>
      <vt:lpstr>Test stromu (Baum test)</vt:lpstr>
      <vt:lpstr>Prezentace aplikace PowerPoint</vt:lpstr>
      <vt:lpstr>Kresba rodiny</vt:lpstr>
      <vt:lpstr>Prezentace aplikace PowerPoint</vt:lpstr>
      <vt:lpstr>Kresba začarované rodiny</vt:lpstr>
      <vt:lpstr>MDTZ, Blochův test </vt:lpstr>
      <vt:lpstr>Prezentace aplikace PowerPoint</vt:lpstr>
      <vt:lpstr>Techniky dokreslování předlohy</vt:lpstr>
      <vt:lpstr>Prezentace aplikace PowerPoint</vt:lpstr>
      <vt:lpstr>Kresebné testy kreativity</vt:lpstr>
      <vt:lpstr>Prezentace aplikace PowerPoint</vt:lpstr>
      <vt:lpstr>Kreatos – projekční kresebný test krativity a osobnosti</vt:lpstr>
      <vt:lpstr>Urbanův test tvořivosti – figurální verze</vt:lpstr>
    </vt:vector>
  </TitlesOfParts>
  <Company>Nemocnice Havlíčkův Brod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Projektivní metody Kresebné techniky</dc:title>
  <dc:creator>install</dc:creator>
  <cp:lastModifiedBy>profile</cp:lastModifiedBy>
  <cp:revision>29</cp:revision>
  <dcterms:created xsi:type="dcterms:W3CDTF">2015-04-10T06:23:12Z</dcterms:created>
  <dcterms:modified xsi:type="dcterms:W3CDTF">2016-04-28T06:44:37Z</dcterms:modified>
</cp:coreProperties>
</file>