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64" r:id="rId5"/>
    <p:sldId id="259" r:id="rId6"/>
    <p:sldId id="263" r:id="rId7"/>
    <p:sldId id="260" r:id="rId8"/>
    <p:sldId id="270" r:id="rId9"/>
    <p:sldId id="262" r:id="rId10"/>
    <p:sldId id="261" r:id="rId11"/>
    <p:sldId id="271" r:id="rId12"/>
    <p:sldId id="265" r:id="rId13"/>
    <p:sldId id="258" r:id="rId14"/>
    <p:sldId id="267" r:id="rId15"/>
    <p:sldId id="266" r:id="rId16"/>
    <p:sldId id="268" r:id="rId17"/>
    <p:sldId id="269" r:id="rId18"/>
    <p:sldId id="272" r:id="rId19"/>
    <p:sldId id="273" r:id="rId20"/>
    <p:sldId id="274" r:id="rId21"/>
    <p:sldId id="281" r:id="rId22"/>
    <p:sldId id="282" r:id="rId23"/>
    <p:sldId id="276" r:id="rId24"/>
    <p:sldId id="278" r:id="rId25"/>
    <p:sldId id="280" r:id="rId26"/>
    <p:sldId id="279" r:id="rId27"/>
    <p:sldId id="283" r:id="rId28"/>
    <p:sldId id="285" r:id="rId29"/>
    <p:sldId id="290" r:id="rId30"/>
    <p:sldId id="291" r:id="rId31"/>
    <p:sldId id="293" r:id="rId32"/>
    <p:sldId id="294" r:id="rId33"/>
    <p:sldId id="295" r:id="rId34"/>
    <p:sldId id="292" r:id="rId35"/>
    <p:sldId id="296" r:id="rId36"/>
    <p:sldId id="300" r:id="rId37"/>
    <p:sldId id="299" r:id="rId38"/>
    <p:sldId id="302" r:id="rId39"/>
    <p:sldId id="301" r:id="rId40"/>
    <p:sldId id="303" r:id="rId41"/>
    <p:sldId id="304" r:id="rId42"/>
    <p:sldId id="305" r:id="rId43"/>
    <p:sldId id="306" r:id="rId44"/>
    <p:sldId id="286" r:id="rId45"/>
    <p:sldId id="288" r:id="rId46"/>
    <p:sldId id="289" r:id="rId47"/>
    <p:sldId id="275" r:id="rId48"/>
    <p:sldId id="297" r:id="rId49"/>
    <p:sldId id="298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B37F10-B8BF-4624-A59C-95A595760E65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D2F9D7-B136-4452-8B80-D015604059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UYGU\Desktop\Having%20Bipolar%20Disorder%20-%20What%20It%20Feels%20Like.mp4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DUYGU SAVCI- 454358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Psychotheraphy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Spring 2016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1981200"/>
          </a:xfrm>
        </p:spPr>
        <p:txBody>
          <a:bodyPr/>
          <a:lstStyle/>
          <a:p>
            <a:r>
              <a:rPr lang="tr-TR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BIPOLAR DISORDER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polar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2290"/>
            <a:ext cx="6705600" cy="688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polar tablos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Has its roots in the work of the Greek physicians of the classical period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Mania and melancholia are two of the earliest described human diseases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Classical Era and </a:t>
            </a:r>
            <a:r>
              <a:rPr lang="en-US" dirty="0" smtClean="0"/>
              <a:t>Hippocrates</a:t>
            </a:r>
            <a:r>
              <a:rPr lang="tr-TR" dirty="0" smtClean="0"/>
              <a:t>: </a:t>
            </a:r>
            <a:r>
              <a:rPr lang="tr-TR" dirty="0" smtClean="0"/>
              <a:t>mania, melancholia, paranoia, deliria, hysteria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Aretaeus</a:t>
            </a:r>
            <a:r>
              <a:rPr lang="tr-TR" dirty="0" smtClean="0"/>
              <a:t>: </a:t>
            </a:r>
            <a:r>
              <a:rPr lang="tr-TR" dirty="0" smtClean="0"/>
              <a:t>eclecticism, biological causes and melancholia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Bipolar Disorder in History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916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4343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Jean-Pierre </a:t>
            </a:r>
            <a:r>
              <a:rPr lang="en-US" dirty="0" err="1" smtClean="0"/>
              <a:t>Falret</a:t>
            </a:r>
            <a:r>
              <a:rPr lang="tr-TR" dirty="0" smtClean="0"/>
              <a:t>: “</a:t>
            </a:r>
            <a:r>
              <a:rPr lang="en-US" dirty="0" smtClean="0"/>
              <a:t>‘a circle of both types</a:t>
            </a:r>
            <a:r>
              <a:rPr lang="tr-TR" dirty="0" smtClean="0"/>
              <a:t> </a:t>
            </a:r>
            <a:r>
              <a:rPr lang="en-US" dirty="0" smtClean="0"/>
              <a:t>one single disease.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The modern concept: in France, 19th century, </a:t>
            </a:r>
            <a:r>
              <a:rPr lang="en-US" dirty="0" smtClean="0"/>
              <a:t>hospital La Salpetriere</a:t>
            </a:r>
            <a:r>
              <a:rPr lang="tr-TR" dirty="0" smtClean="0"/>
              <a:t>, </a:t>
            </a:r>
            <a:r>
              <a:rPr lang="en-US" dirty="0" smtClean="0"/>
              <a:t>Jean-Pierre Falret.</a:t>
            </a:r>
            <a:endParaRPr lang="tr-TR" dirty="0" smtClean="0"/>
          </a:p>
          <a:p>
            <a:r>
              <a:rPr lang="en-US" dirty="0" smtClean="0"/>
              <a:t>Emil Kraepelin</a:t>
            </a:r>
            <a:r>
              <a:rPr lang="tr-TR" dirty="0" smtClean="0"/>
              <a:t> “the father of modern psychiatry”</a:t>
            </a:r>
          </a:p>
          <a:p>
            <a:r>
              <a:rPr lang="tr-TR" dirty="0" smtClean="0"/>
              <a:t>Counter arguments to bipolar disorder</a:t>
            </a:r>
          </a:p>
          <a:p>
            <a:r>
              <a:rPr lang="tr-TR" dirty="0" smtClean="0"/>
              <a:t>Re-birth of bipolar disorder: Jules Angst 1966, Switzerland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847" y="0"/>
            <a:ext cx="484315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Bipolar disorder is seen equally in both men and women but the depressive episodes are more common in women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Average age of onset is 18-22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Bipolar II occurs around 5 years later than Bipolar 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Both recurrent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pidemiology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572000"/>
          </a:xfrm>
        </p:spPr>
        <p:txBody>
          <a:bodyPr/>
          <a:lstStyle/>
          <a:p>
            <a:r>
              <a:rPr lang="tr-TR" b="1" dirty="0" smtClean="0"/>
              <a:t>United States </a:t>
            </a:r>
          </a:p>
          <a:p>
            <a:pPr>
              <a:lnSpc>
                <a:spcPct val="150000"/>
              </a:lnSpc>
              <a:buNone/>
            </a:pPr>
            <a:r>
              <a:rPr lang="tr-TR" sz="2200" dirty="0" smtClean="0"/>
              <a:t>The life time prevalence of Bipolar I: around </a:t>
            </a:r>
            <a:r>
              <a:rPr lang="tr-TR" sz="2200" dirty="0" smtClean="0"/>
              <a:t>0.6%</a:t>
            </a:r>
            <a:endParaRPr lang="tr-TR" sz="2200" dirty="0" smtClean="0"/>
          </a:p>
          <a:p>
            <a:pPr>
              <a:lnSpc>
                <a:spcPct val="150000"/>
              </a:lnSpc>
              <a:buNone/>
            </a:pPr>
            <a:r>
              <a:rPr lang="tr-TR" sz="2200" dirty="0" smtClean="0"/>
              <a:t>The life time prevalence of Bipolar II: around </a:t>
            </a:r>
            <a:r>
              <a:rPr lang="tr-TR" sz="2200" dirty="0" smtClean="0"/>
              <a:t>0.8%</a:t>
            </a:r>
            <a:endParaRPr lang="tr-TR" sz="2200" dirty="0" smtClean="0"/>
          </a:p>
          <a:p>
            <a:pPr>
              <a:lnSpc>
                <a:spcPct val="150000"/>
              </a:lnSpc>
              <a:buNone/>
            </a:pPr>
            <a:r>
              <a:rPr lang="tr-TR" sz="1800" dirty="0" smtClean="0"/>
              <a:t>     (Merikangas, 2007)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2971800"/>
            <a:ext cx="9191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715"/>
            <a:ext cx="7239000" cy="68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UYGU\Desktop\6358855668965132282014366179_bipoal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BIPOLAR ?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smtClean="0"/>
              <a:t>Europe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The life time and 12 months prevalence of Bipolar disorder in general: around </a:t>
            </a:r>
            <a:r>
              <a:rPr lang="tr-TR" dirty="0" smtClean="0"/>
              <a:t>0.9</a:t>
            </a:r>
            <a:r>
              <a:rPr lang="tr-TR" dirty="0" smtClean="0"/>
              <a:t>%</a:t>
            </a:r>
            <a:endParaRPr lang="tr-TR" dirty="0" smtClean="0"/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Bipolar II &gt; Bipolar 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200" dirty="0" smtClean="0"/>
              <a:t>    (</a:t>
            </a:r>
            <a:r>
              <a:rPr lang="en-US" sz="2200" dirty="0" err="1" smtClean="0"/>
              <a:t>Pini</a:t>
            </a:r>
            <a:r>
              <a:rPr lang="en-US" sz="2200" dirty="0" smtClean="0"/>
              <a:t>, Stefano,</a:t>
            </a:r>
            <a:r>
              <a:rPr lang="tr-TR" sz="2200" dirty="0" smtClean="0"/>
              <a:t> 2005)</a:t>
            </a:r>
            <a:endParaRPr 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Cross-Cultural Prevalence of Depression Rates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762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Comorbidity</a:t>
            </a:r>
            <a:r>
              <a:rPr lang="tr-TR" sz="3600" b="1" dirty="0" smtClean="0"/>
              <a:t> </a:t>
            </a:r>
            <a:endParaRPr lang="en-US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181600" cy="53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44958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Wittchen, Hans-Ulrich, Stephan Mühlig, and Lukas Pezawas. "Natural Course and Burden of Bipolar Disorders." </a:t>
            </a:r>
            <a:r>
              <a:rPr lang="tr-TR" i="1" dirty="0" smtClean="0"/>
              <a:t>The International Journal of Neuropsychopharmacology Int. J. Neuropsychopharm.</a:t>
            </a:r>
            <a:r>
              <a:rPr lang="tr-TR" dirty="0" smtClean="0"/>
              <a:t> 6.2 (2003): 145-54. Web.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638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Causal Factors in Bipolar Disorder</a:t>
            </a:r>
          </a:p>
          <a:p>
            <a:pPr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002060"/>
                </a:solidFill>
              </a:rPr>
              <a:t>Biological causal factors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/>
              <a:t>Genetic factors: </a:t>
            </a:r>
            <a:r>
              <a:rPr lang="tr-TR" sz="2400" dirty="0" smtClean="0"/>
              <a:t>8-10% </a:t>
            </a:r>
            <a:r>
              <a:rPr lang="tr-TR" sz="2400" dirty="0" smtClean="0"/>
              <a:t>first degree relatives, twin studies and high concordance </a:t>
            </a:r>
            <a:r>
              <a:rPr lang="tr-TR" sz="2400" dirty="0" smtClean="0"/>
              <a:t>(</a:t>
            </a:r>
            <a:r>
              <a:rPr lang="tr-TR" sz="2400" dirty="0" smtClean="0"/>
              <a:t>60% </a:t>
            </a:r>
            <a:r>
              <a:rPr lang="tr-TR" sz="2400" dirty="0" smtClean="0"/>
              <a:t>in monozygotic, </a:t>
            </a:r>
            <a:r>
              <a:rPr lang="tr-TR" sz="2400" dirty="0" smtClean="0"/>
              <a:t>12% </a:t>
            </a:r>
            <a:r>
              <a:rPr lang="tr-TR" sz="2400" dirty="0" smtClean="0"/>
              <a:t>in dizygotic)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/>
              <a:t>Neurochemical factors: </a:t>
            </a:r>
            <a:r>
              <a:rPr lang="tr-TR" sz="2400" dirty="0" smtClean="0"/>
              <a:t>norepinephrine, serotonin, dopamine and high dopamanergic activity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 </a:t>
            </a:r>
            <a:r>
              <a:rPr lang="tr-TR" sz="2400" b="1" dirty="0" smtClean="0"/>
              <a:t>Hormonal abnormalities: </a:t>
            </a:r>
            <a:r>
              <a:rPr lang="tr-TR" sz="2400" dirty="0" smtClean="0"/>
              <a:t>elevated cortisol, thyroid hormones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tr-TR" sz="22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tr-TR" sz="2200" b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tr-TR" sz="2200" b="1" dirty="0" smtClean="0"/>
          </a:p>
          <a:p>
            <a:pPr>
              <a:buFontTx/>
              <a:buChar char="-"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Etiology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tr-TR" b="1" dirty="0" smtClean="0"/>
              <a:t>Neurological factors: “</a:t>
            </a:r>
            <a:r>
              <a:rPr lang="en-US" dirty="0" smtClean="0"/>
              <a:t>blood flow to the left prefrontal cortex is reduced during depression,</a:t>
            </a:r>
            <a:r>
              <a:rPr lang="tr-TR" dirty="0" smtClean="0"/>
              <a:t> </a:t>
            </a:r>
            <a:r>
              <a:rPr lang="en-US" dirty="0" smtClean="0"/>
              <a:t>during mania it is increased in certain other parts of</a:t>
            </a:r>
            <a:r>
              <a:rPr lang="tr-TR" dirty="0" smtClean="0"/>
              <a:t> </a:t>
            </a:r>
            <a:r>
              <a:rPr lang="en-US" dirty="0" smtClean="0"/>
              <a:t>the prefrontal cortex (Goodwin &amp; Jamison, 2007)</a:t>
            </a:r>
            <a:r>
              <a:rPr lang="tr-TR" dirty="0" smtClean="0"/>
              <a:t>”  (Butcher, 246).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dirty="0" smtClean="0"/>
              <a:t>Enlarged basal ganglia and amygdala, reduced volume in hippocampal area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b="1" dirty="0" smtClean="0"/>
              <a:t>Biological rhythms: </a:t>
            </a:r>
            <a:r>
              <a:rPr lang="tr-TR" dirty="0" smtClean="0"/>
              <a:t>sleep and circadian rhythms</a:t>
            </a:r>
            <a:endParaRPr lang="tr-TR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UYGU\Desktop\most-stressed-out-cities-slidesho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Psychological Causal Factors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chemeClr val="bg1"/>
                </a:solidFill>
              </a:rPr>
              <a:t>Stressful life events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chemeClr val="bg1"/>
                </a:solidFill>
              </a:rPr>
              <a:t>Social and environmental factors: </a:t>
            </a:r>
            <a:r>
              <a:rPr lang="tr-TR" sz="2400" dirty="0" smtClean="0">
                <a:solidFill>
                  <a:schemeClr val="bg1"/>
                </a:solidFill>
              </a:rPr>
              <a:t>low social support, neuroticism, cognitive styles and cognitive vulnerability</a:t>
            </a:r>
            <a:endParaRPr lang="tr-T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Interview with the patient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Interview with the family or relatives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Observation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DSM-V Criteria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Assessment and Diagnosis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DUYGU\Desktop\What-Does-Psychology-of-Marketing-M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4957127" cy="571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The important problem !</a:t>
            </a:r>
          </a:p>
          <a:p>
            <a:pPr>
              <a:lnSpc>
                <a:spcPct val="200000"/>
              </a:lnSpc>
              <a:buNone/>
            </a:pPr>
            <a:r>
              <a:rPr lang="tr-TR" dirty="0" smtClean="0"/>
              <a:t>People usually tend not to seek help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Relapses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Public awareness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People who can get a treatment and people who cannot get a treatment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1950: </a:t>
            </a:r>
            <a:r>
              <a:rPr lang="tr-TR" b="1" dirty="0" smtClean="0"/>
              <a:t>monoamine oxidase inhibitors (MAOIs)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Treating depression but dangerous / sometimes fatal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1960-1990: </a:t>
            </a:r>
            <a:r>
              <a:rPr lang="tr-TR" b="1" dirty="0" smtClean="0"/>
              <a:t>tricyclic antidepressants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Side effects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Selective Serotonin Reuptake Inhibitor (SSRI)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Side effects such as sexual dysfunction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Pharmacotheraphy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Bipolar disorder (manic-depressive illness) is referred  as an episodic and lifelong and clinically severe mood disorder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Mania/ manic episode: </a:t>
            </a:r>
            <a:r>
              <a:rPr lang="tr-TR" sz="2400" dirty="0" smtClean="0"/>
              <a:t>an elevated, euphoric, and expansive mood,often interfered by outbursts of strong irritability or violence—particularly when others do not go with the manic person’s wishes and thoughts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Depressive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episode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dirty="0" smtClean="0"/>
              <a:t>markedly </a:t>
            </a:r>
            <a:r>
              <a:rPr lang="en-US" sz="2400" dirty="0" smtClean="0"/>
              <a:t>depressed mood or loss of interest</a:t>
            </a:r>
            <a:r>
              <a:rPr lang="tr-TR" sz="2400" dirty="0" smtClean="0"/>
              <a:t> </a:t>
            </a:r>
            <a:r>
              <a:rPr lang="en-US" sz="2400" dirty="0" smtClean="0"/>
              <a:t>in pleasurable activities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Bipolar Disorder : What is it ?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 smtClean="0"/>
              <a:t>Lithium </a:t>
            </a:r>
          </a:p>
          <a:p>
            <a:pPr>
              <a:lnSpc>
                <a:spcPct val="200000"/>
              </a:lnSpc>
              <a:buNone/>
            </a:pPr>
            <a:r>
              <a:rPr lang="tr-TR" dirty="0" smtClean="0"/>
              <a:t>Mood stabilizer</a:t>
            </a:r>
          </a:p>
          <a:p>
            <a:pPr>
              <a:lnSpc>
                <a:spcPct val="200000"/>
              </a:lnSpc>
              <a:buNone/>
            </a:pPr>
            <a:r>
              <a:rPr lang="tr-TR" dirty="0" smtClean="0"/>
              <a:t>Especially for manic episodes</a:t>
            </a:r>
          </a:p>
          <a:p>
            <a:pPr>
              <a:lnSpc>
                <a:spcPct val="200000"/>
              </a:lnSpc>
              <a:buNone/>
            </a:pPr>
            <a:r>
              <a:rPr lang="tr-TR" dirty="0" smtClean="0"/>
              <a:t>Better for preventing cycling</a:t>
            </a:r>
          </a:p>
          <a:p>
            <a:pPr>
              <a:lnSpc>
                <a:spcPct val="200000"/>
              </a:lnSpc>
              <a:buNone/>
            </a:pPr>
            <a:r>
              <a:rPr lang="tr-TR" dirty="0" smtClean="0"/>
              <a:t>Still some </a:t>
            </a:r>
            <a:r>
              <a:rPr lang="tr-TR" b="1" dirty="0" smtClean="0"/>
              <a:t>side effects</a:t>
            </a:r>
            <a:r>
              <a:rPr lang="tr-TR" dirty="0" smtClean="0"/>
              <a:t>: cognitive slowing, weight gain etc.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24254"/>
            <a:ext cx="7391400" cy="688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86600" cy="683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Electroconvulsive Theraphy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Severe depression, suicidal risks, for people who deny to take medicine etc.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Transcranial Magnetic Stimulation (TMS</a:t>
            </a:r>
            <a:r>
              <a:rPr lang="tr-TR" b="1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A </a:t>
            </a:r>
            <a:r>
              <a:rPr lang="en-US" dirty="0" smtClean="0"/>
              <a:t>magnetic coil </a:t>
            </a:r>
            <a:r>
              <a:rPr lang="en-US" dirty="0" smtClean="0"/>
              <a:t>is placed near the head of the person </a:t>
            </a:r>
            <a:r>
              <a:rPr lang="tr-TR" dirty="0" smtClean="0"/>
              <a:t>and it</a:t>
            </a:r>
            <a:r>
              <a:rPr lang="en-US" dirty="0" smtClean="0"/>
              <a:t> </a:t>
            </a:r>
            <a:r>
              <a:rPr lang="en-US" dirty="0" smtClean="0"/>
              <a:t>produces small electric </a:t>
            </a:r>
            <a:r>
              <a:rPr lang="tr-TR" dirty="0" smtClean="0"/>
              <a:t>signals</a:t>
            </a:r>
            <a:r>
              <a:rPr lang="en-US" dirty="0" smtClean="0"/>
              <a:t> </a:t>
            </a:r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tr-TR" dirty="0" smtClean="0"/>
              <a:t>brain region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b="1" dirty="0" smtClean="0"/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Less side effects to the cognitive functioning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Deep Brain </a:t>
            </a:r>
            <a:r>
              <a:rPr lang="tr-TR" b="1" dirty="0" smtClean="0"/>
              <a:t>Stimulation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A neurostimulator is placed in the specific brain region which sends electrical signals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b="1" dirty="0" smtClean="0"/>
              <a:t>Bright Light </a:t>
            </a:r>
            <a:r>
              <a:rPr lang="tr-TR" b="1" dirty="0" smtClean="0"/>
              <a:t>Theraphy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 </a:t>
            </a:r>
            <a:r>
              <a:rPr lang="tr-TR" dirty="0" smtClean="0"/>
              <a:t>E</a:t>
            </a:r>
            <a:r>
              <a:rPr lang="en-US" dirty="0" err="1" smtClean="0"/>
              <a:t>xposure</a:t>
            </a:r>
            <a:r>
              <a:rPr lang="en-US" dirty="0" smtClean="0"/>
              <a:t> </a:t>
            </a:r>
            <a:r>
              <a:rPr lang="en-US" dirty="0" smtClean="0"/>
              <a:t>to daylight or to specific wavelengths of light</a:t>
            </a:r>
            <a:endParaRPr lang="tr-TR" b="1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192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Biological Treatments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tr-TR" i="1" dirty="0" smtClean="0"/>
              <a:t>“</a:t>
            </a:r>
            <a:r>
              <a:rPr lang="en-US" i="1" dirty="0" smtClean="0"/>
              <a:t>The belief that people with psychological problems</a:t>
            </a:r>
            <a:r>
              <a:rPr lang="tr-TR" i="1" dirty="0" smtClean="0"/>
              <a:t> </a:t>
            </a:r>
            <a:r>
              <a:rPr lang="en-US" i="1" dirty="0" smtClean="0"/>
              <a:t>can change—can learn more adaptive ways of perceiving,</a:t>
            </a:r>
            <a:r>
              <a:rPr lang="tr-TR" i="1" dirty="0" smtClean="0"/>
              <a:t> </a:t>
            </a:r>
            <a:r>
              <a:rPr lang="en-US" i="1" dirty="0" smtClean="0"/>
              <a:t>evaluating, and behaving—is the conviction underlying all</a:t>
            </a:r>
            <a:r>
              <a:rPr lang="tr-TR" i="1" dirty="0" smtClean="0"/>
              <a:t> </a:t>
            </a:r>
            <a:r>
              <a:rPr lang="en-US" b="1" i="1" dirty="0" smtClean="0"/>
              <a:t>psychotherapy</a:t>
            </a:r>
            <a:r>
              <a:rPr lang="tr-TR" dirty="0" smtClean="0"/>
              <a:t>”  (Butcher, 2007).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Psychotheraphy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Cognitive-Behavioral Theraphy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Combination with medication</a:t>
            </a:r>
          </a:p>
          <a:p>
            <a:pPr>
              <a:lnSpc>
                <a:spcPct val="150000"/>
              </a:lnSpc>
            </a:pP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b="1" dirty="0" smtClean="0"/>
              <a:t>Behavioral </a:t>
            </a:r>
            <a:r>
              <a:rPr lang="tr-TR" b="1" dirty="0" smtClean="0"/>
              <a:t>Activation Theraphy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I</a:t>
            </a:r>
            <a:r>
              <a:rPr lang="en-US" dirty="0" err="1" smtClean="0"/>
              <a:t>nterpersonal</a:t>
            </a:r>
            <a:r>
              <a:rPr lang="en-US" dirty="0" smtClean="0"/>
              <a:t> </a:t>
            </a:r>
            <a:r>
              <a:rPr lang="en-US" dirty="0" smtClean="0"/>
              <a:t>therapy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b="1" dirty="0" smtClean="0"/>
              <a:t>Family </a:t>
            </a:r>
            <a:r>
              <a:rPr lang="tr-TR" b="1" dirty="0" smtClean="0"/>
              <a:t>Theraphy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Criticism reduce and its effect on relapses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en-US" dirty="0" smtClean="0"/>
              <a:t>A </a:t>
            </a:r>
            <a:r>
              <a:rPr lang="en-US" dirty="0" smtClean="0"/>
              <a:t>key component addressed in CBT for bipolar depression is the way that the patients deal with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serious </a:t>
            </a:r>
            <a:r>
              <a:rPr lang="en-US" dirty="0" smtClean="0"/>
              <a:t>losses that experience as a consequence of their bipolar </a:t>
            </a:r>
            <a:r>
              <a:rPr lang="en-US" dirty="0" smtClean="0"/>
              <a:t>disorder</a:t>
            </a:r>
            <a:r>
              <a:rPr lang="tr-TR" dirty="0" smtClean="0"/>
              <a:t>” (</a:t>
            </a:r>
            <a:r>
              <a:rPr lang="en-US" dirty="0" err="1" smtClean="0"/>
              <a:t>Mansell</a:t>
            </a:r>
            <a:r>
              <a:rPr lang="en-US" dirty="0" smtClean="0"/>
              <a:t>, W., </a:t>
            </a:r>
            <a:r>
              <a:rPr lang="en-US" dirty="0" err="1" smtClean="0"/>
              <a:t>Colom</a:t>
            </a:r>
            <a:r>
              <a:rPr lang="en-US" dirty="0" smtClean="0"/>
              <a:t>, F., &amp; Scott, </a:t>
            </a:r>
            <a:r>
              <a:rPr lang="en-US" dirty="0" smtClean="0"/>
              <a:t>J.</a:t>
            </a:r>
            <a:r>
              <a:rPr lang="tr-TR" dirty="0" smtClean="0"/>
              <a:t> </a:t>
            </a:r>
            <a:r>
              <a:rPr lang="en-US" dirty="0" smtClean="0"/>
              <a:t>2005</a:t>
            </a:r>
            <a:r>
              <a:rPr lang="en-US" dirty="0" smtClean="0"/>
              <a:t>).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Changing the negative cognitions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Activity schedules which encourages the abilities and activities of the patients that they think they are gone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Cognitive-Behavioral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Theraphy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i="1" dirty="0" smtClean="0"/>
              <a:t>“</a:t>
            </a:r>
            <a:r>
              <a:rPr lang="en-US" i="1" dirty="0" smtClean="0"/>
              <a:t>In </a:t>
            </a:r>
            <a:r>
              <a:rPr lang="en-US" i="1" dirty="0" smtClean="0"/>
              <a:t>particular, the patient </a:t>
            </a:r>
            <a:r>
              <a:rPr lang="en-US" i="1" dirty="0" smtClean="0"/>
              <a:t>is</a:t>
            </a:r>
            <a:r>
              <a:rPr lang="tr-TR" i="1" dirty="0" smtClean="0"/>
              <a:t> </a:t>
            </a:r>
            <a:r>
              <a:rPr lang="en-US" i="1" dirty="0" smtClean="0"/>
              <a:t>encouraged </a:t>
            </a:r>
            <a:r>
              <a:rPr lang="en-US" i="1" dirty="0" smtClean="0"/>
              <a:t>to see the benefits of pleasurable </a:t>
            </a:r>
            <a:r>
              <a:rPr lang="en-US" i="1" dirty="0" err="1" smtClean="0"/>
              <a:t>behaviour</a:t>
            </a:r>
            <a:r>
              <a:rPr lang="en-US" i="1" dirty="0" smtClean="0"/>
              <a:t> </a:t>
            </a:r>
            <a:r>
              <a:rPr lang="en-US" i="1" dirty="0" smtClean="0"/>
              <a:t>that do not involve large increases in </a:t>
            </a:r>
            <a:r>
              <a:rPr lang="en-US" i="1" dirty="0" smtClean="0"/>
              <a:t>activity</a:t>
            </a:r>
            <a:r>
              <a:rPr lang="tr-TR" i="1" dirty="0" smtClean="0"/>
              <a:t> </a:t>
            </a:r>
            <a:r>
              <a:rPr lang="en-US" i="1" dirty="0" smtClean="0"/>
              <a:t>and </a:t>
            </a:r>
            <a:r>
              <a:rPr lang="en-US" i="1" dirty="0" smtClean="0"/>
              <a:t>are not directed at achieving highly challenging goals. Having a bath or listening to relaxing </a:t>
            </a:r>
            <a:r>
              <a:rPr lang="en-US" i="1" dirty="0" smtClean="0"/>
              <a:t>music</a:t>
            </a:r>
            <a:r>
              <a:rPr lang="tr-TR" i="1" dirty="0" smtClean="0"/>
              <a:t> </a:t>
            </a:r>
            <a:r>
              <a:rPr lang="en-US" i="1" dirty="0" smtClean="0"/>
              <a:t>are examples</a:t>
            </a:r>
            <a:r>
              <a:rPr lang="tr-TR" i="1" dirty="0" smtClean="0"/>
              <a:t>”</a:t>
            </a:r>
            <a:r>
              <a:rPr lang="tr-TR" dirty="0" smtClean="0"/>
              <a:t> </a:t>
            </a:r>
            <a:r>
              <a:rPr lang="tr-TR" dirty="0" smtClean="0"/>
              <a:t>(</a:t>
            </a:r>
            <a:r>
              <a:rPr lang="en-US" dirty="0" err="1" smtClean="0"/>
              <a:t>Mansell</a:t>
            </a:r>
            <a:r>
              <a:rPr lang="en-US" dirty="0" smtClean="0"/>
              <a:t>, W., </a:t>
            </a:r>
            <a:r>
              <a:rPr lang="en-US" dirty="0" err="1" smtClean="0"/>
              <a:t>Colom</a:t>
            </a:r>
            <a:r>
              <a:rPr lang="en-US" dirty="0" smtClean="0"/>
              <a:t>, F., &amp; Scott, J.</a:t>
            </a:r>
            <a:r>
              <a:rPr lang="tr-TR" dirty="0" smtClean="0"/>
              <a:t> </a:t>
            </a:r>
            <a:r>
              <a:rPr lang="en-US" dirty="0" smtClean="0"/>
              <a:t>2005). </a:t>
            </a:r>
            <a:endParaRPr lang="en-US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629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tr-TR" sz="2400" dirty="0" smtClean="0"/>
              <a:t>B</a:t>
            </a:r>
            <a:r>
              <a:rPr lang="en-US" sz="2400" dirty="0" err="1" smtClean="0"/>
              <a:t>rief</a:t>
            </a:r>
            <a:r>
              <a:rPr lang="en-US" sz="2400" dirty="0" smtClean="0"/>
              <a:t> form of treatment</a:t>
            </a:r>
            <a:r>
              <a:rPr lang="tr-TR" sz="2400" dirty="0" smtClean="0"/>
              <a:t> </a:t>
            </a:r>
            <a:r>
              <a:rPr lang="en-US" sz="2400" dirty="0" smtClean="0"/>
              <a:t>(usually 10 to 20 sessions) </a:t>
            </a:r>
            <a:r>
              <a:rPr lang="tr-TR" sz="2400" dirty="0" smtClean="0"/>
              <a:t>which</a:t>
            </a:r>
            <a:r>
              <a:rPr lang="en-US" sz="2400" dirty="0" smtClean="0"/>
              <a:t> focuses on here</a:t>
            </a:r>
            <a:r>
              <a:rPr lang="tr-TR" sz="2400" dirty="0" smtClean="0"/>
              <a:t> and present </a:t>
            </a:r>
            <a:r>
              <a:rPr lang="tr-TR" sz="2400" dirty="0" smtClean="0"/>
              <a:t>problems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Focus on the results of the disorder on the patient’s life and well being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Focus on suicidal risks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Focus on negative appraisals 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Uses pleasurable relaxing activities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Relapse prevention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400" dirty="0" smtClean="0"/>
              <a:t>Manic and hypomanic periods are tend to be shorter than depressive periods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Hard to distinguish from unipolar major depression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Tends to have psychotic features too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Impairment of occupational and social functioning,  hospitalization might be necessary in manic episodes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General Features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dirty="0" smtClean="0"/>
              <a:t>Focuses on helping patients to become more active and become more in interaction with their environment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Scheduling activities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Exploring new behavior to reach goals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Role playing to find out the deficits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Focuses more on changing the behavior than CBT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Positive reinforcement and reduced avoidance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Behavioral Activation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Theraphy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 smtClean="0"/>
              <a:t>Interpersonal Theraphy: </a:t>
            </a:r>
            <a:endParaRPr lang="tr-TR" dirty="0" smtClean="0"/>
          </a:p>
          <a:p>
            <a:pPr>
              <a:lnSpc>
                <a:spcPct val="200000"/>
              </a:lnSpc>
            </a:pPr>
            <a:r>
              <a:rPr lang="tr-TR" dirty="0" smtClean="0"/>
              <a:t>Focuses on present relationship problems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Focuses on changing the maladaptive relation and interaction patterns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Focuses on stabilizing the daily rhythm and social patterns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Relapses can be triggered by the negative elements in the patient’s family life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Criticism as an element for depression relapse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Expressed emotions and hostility in the family as a trigger to bipolar relapses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Family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Theraphy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Family interventions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Providing information for the family about how to deal with the disorder 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Marital interventions which focus on marital problems in the patient’s life and to increase marital satisfaction</a:t>
            </a:r>
            <a:endParaRPr lang="en-US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Bipolar Disorder in Real Life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86600" y="63246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(Johnson, 2005)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800" i="1" dirty="0" smtClean="0"/>
              <a:t>“</a:t>
            </a:r>
            <a:r>
              <a:rPr lang="en-US" sz="2800" i="1" dirty="0" smtClean="0"/>
              <a:t>My temperament, moods, and illness clearly, and deeply, affected the relationships I had with</a:t>
            </a:r>
            <a:r>
              <a:rPr lang="tr-TR" sz="2800" i="1" dirty="0" smtClean="0"/>
              <a:t> </a:t>
            </a:r>
            <a:r>
              <a:rPr lang="en-US" sz="2800" i="1" dirty="0" smtClean="0"/>
              <a:t>others and the fabric of my work. But my moods were themselves powerfully shaped by the same</a:t>
            </a:r>
            <a:r>
              <a:rPr lang="tr-TR" sz="2800" i="1" dirty="0" smtClean="0"/>
              <a:t> </a:t>
            </a:r>
            <a:r>
              <a:rPr lang="en-US" sz="2800" i="1" dirty="0" smtClean="0"/>
              <a:t>relationships and work. The challenge was in learning to understand the complexity of this mutual</a:t>
            </a:r>
            <a:r>
              <a:rPr lang="tr-TR" sz="2800" i="1" dirty="0" smtClean="0"/>
              <a:t> </a:t>
            </a:r>
            <a:r>
              <a:rPr lang="en-US" sz="2800" i="1" dirty="0" err="1" smtClean="0"/>
              <a:t>beholdenness</a:t>
            </a:r>
            <a:r>
              <a:rPr lang="en-US" sz="2800" i="1" dirty="0" smtClean="0"/>
              <a:t>...</a:t>
            </a:r>
            <a:r>
              <a:rPr lang="tr-TR" sz="2800" i="1" dirty="0" smtClean="0"/>
              <a:t>”  </a:t>
            </a:r>
            <a:r>
              <a:rPr lang="tr-TR" sz="2800" dirty="0" smtClean="0"/>
              <a:t>(Alloy, 2005).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aving Bipolar Disorder - What It Feels Li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Alloy, L. B., Abramson, L. Y., Urosevic, S., Walshaw, P. D., Nusslock, R., &amp; Neeren, A. M. (2005). The psychosocial context of bipolar disorder: Environmental, cognitive, and developmental risk factors. </a:t>
            </a:r>
            <a:r>
              <a:rPr lang="tr-TR" sz="2000" i="1" dirty="0" smtClean="0"/>
              <a:t>Clinical Psychology Review,</a:t>
            </a:r>
            <a:r>
              <a:rPr lang="tr-TR" sz="2000" dirty="0" smtClean="0"/>
              <a:t> </a:t>
            </a:r>
            <a:r>
              <a:rPr lang="tr-TR" sz="2000" i="1" dirty="0" smtClean="0"/>
              <a:t>25</a:t>
            </a:r>
            <a:r>
              <a:rPr lang="tr-TR" sz="2000" dirty="0" smtClean="0"/>
              <a:t>(8), 1043-1075.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Butcher, J. N., </a:t>
            </a:r>
            <a:r>
              <a:rPr lang="en-US" sz="2000" dirty="0" err="1" smtClean="0"/>
              <a:t>Mineka</a:t>
            </a:r>
            <a:r>
              <a:rPr lang="en-US" sz="2000" dirty="0" smtClean="0"/>
              <a:t>, S., &amp; Hooley, J. M. (2007). </a:t>
            </a:r>
            <a:r>
              <a:rPr lang="en-US" sz="2000" i="1" dirty="0" smtClean="0"/>
              <a:t>Abnormal psychology</a:t>
            </a:r>
            <a:r>
              <a:rPr lang="en-US" sz="2000" dirty="0" smtClean="0"/>
              <a:t>. Boston: Pearson/</a:t>
            </a:r>
            <a:r>
              <a:rPr lang="en-US" sz="2000" dirty="0" err="1" smtClean="0"/>
              <a:t>Allyn</a:t>
            </a:r>
            <a:r>
              <a:rPr lang="en-US" sz="2000" dirty="0" smtClean="0"/>
              <a:t> and Bacon.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Johnson, S. L. (2005). Life events in bipolar disorder: Towards more specific models. </a:t>
            </a:r>
            <a:r>
              <a:rPr lang="en-US" sz="2000" i="1" dirty="0" smtClean="0"/>
              <a:t>Clinical Psychology Review,</a:t>
            </a:r>
            <a:r>
              <a:rPr lang="en-US" sz="2000" dirty="0" smtClean="0"/>
              <a:t> </a:t>
            </a:r>
            <a:r>
              <a:rPr lang="en-US" sz="2000" i="1" dirty="0" smtClean="0"/>
              <a:t>25</a:t>
            </a:r>
            <a:r>
              <a:rPr lang="en-US" sz="2000" dirty="0" smtClean="0"/>
              <a:t>(8), 1008-1027.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Mansell</a:t>
            </a:r>
            <a:r>
              <a:rPr lang="en-US" sz="2000" dirty="0" smtClean="0"/>
              <a:t>, W., </a:t>
            </a:r>
            <a:r>
              <a:rPr lang="en-US" sz="2000" dirty="0" err="1" smtClean="0"/>
              <a:t>Colom</a:t>
            </a:r>
            <a:r>
              <a:rPr lang="en-US" sz="2000" dirty="0" smtClean="0"/>
              <a:t>, F., &amp; Scott, J. (2005). The nature and treatment of depression in bipolar disorder: A review and implications for future psychological investigation. </a:t>
            </a:r>
            <a:r>
              <a:rPr lang="en-US" sz="2000" i="1" dirty="0" smtClean="0"/>
              <a:t>Clinical Psychology Review,</a:t>
            </a:r>
            <a:r>
              <a:rPr lang="en-US" sz="2000" dirty="0" smtClean="0"/>
              <a:t> </a:t>
            </a:r>
            <a:r>
              <a:rPr lang="en-US" sz="2000" i="1" dirty="0" smtClean="0"/>
              <a:t>25</a:t>
            </a:r>
            <a:r>
              <a:rPr lang="en-US" sz="2000" dirty="0" smtClean="0"/>
              <a:t>(8), 1076-1100.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Mendlewicz</a:t>
            </a:r>
            <a:r>
              <a:rPr lang="en-US" sz="2000" dirty="0" smtClean="0"/>
              <a:t>, J., </a:t>
            </a:r>
            <a:r>
              <a:rPr lang="en-US" sz="2000" dirty="0" err="1" smtClean="0"/>
              <a:t>Souery</a:t>
            </a:r>
            <a:r>
              <a:rPr lang="en-US" sz="2000" dirty="0" smtClean="0"/>
              <a:t>, D., &amp; </a:t>
            </a:r>
            <a:r>
              <a:rPr lang="en-US" sz="2000" dirty="0" err="1" smtClean="0"/>
              <a:t>Rivelli</a:t>
            </a:r>
            <a:r>
              <a:rPr lang="en-US" sz="2000" dirty="0" smtClean="0"/>
              <a:t>, S. K. (1999). Short-term and long-term treatment for bipolar patients: Beyond the guidelines. </a:t>
            </a:r>
            <a:r>
              <a:rPr lang="en-US" sz="2000" i="1" dirty="0" smtClean="0"/>
              <a:t>Journal of Affective Disorders,</a:t>
            </a:r>
            <a:r>
              <a:rPr lang="en-US" sz="2000" dirty="0" smtClean="0"/>
              <a:t> </a:t>
            </a:r>
            <a:r>
              <a:rPr lang="en-US" sz="2000" i="1" dirty="0" smtClean="0"/>
              <a:t>55</a:t>
            </a:r>
            <a:r>
              <a:rPr lang="en-US" sz="2000" dirty="0" smtClean="0"/>
              <a:t>(1), 79-85.</a:t>
            </a:r>
            <a:endParaRPr lang="en-US" sz="2000" dirty="0" err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305800" cy="6400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Merikangas, K. R., Akiskal, H. S., Angst, J., Greenberg, P. E., Hirschfeld, R. M., Petukhova, M., &amp; Kessler, R. C. (2007). Lifetime and 12-Month Prevalence of Bipolar Spectrum Disorder in the National Comorbidity Survey Replication. </a:t>
            </a:r>
            <a:r>
              <a:rPr lang="tr-TR" sz="2000" i="1" dirty="0" smtClean="0"/>
              <a:t>Arch Gen Psychiatry Archives of General Psychiatry,</a:t>
            </a:r>
            <a:r>
              <a:rPr lang="tr-TR" sz="2000" dirty="0" smtClean="0"/>
              <a:t> </a:t>
            </a:r>
            <a:r>
              <a:rPr lang="tr-TR" sz="2000" i="1" dirty="0" smtClean="0"/>
              <a:t>64</a:t>
            </a:r>
            <a:r>
              <a:rPr lang="tr-TR" sz="2000" dirty="0" smtClean="0"/>
              <a:t>(5), 543.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Müller-Oerlinghausen, B., Berghöfer, A., &amp; Bauer, M. (2002). Bipolar disorder.</a:t>
            </a:r>
            <a:r>
              <a:rPr lang="tr-TR" sz="2000" i="1" dirty="0" smtClean="0"/>
              <a:t>The Lancet,</a:t>
            </a:r>
            <a:r>
              <a:rPr lang="tr-TR" sz="2000" dirty="0" smtClean="0"/>
              <a:t> </a:t>
            </a:r>
            <a:r>
              <a:rPr lang="tr-TR" sz="2000" i="1" dirty="0" smtClean="0"/>
              <a:t>359</a:t>
            </a:r>
            <a:r>
              <a:rPr lang="tr-TR" sz="2000" dirty="0" smtClean="0"/>
              <a:t>(9302), 241-247</a:t>
            </a:r>
            <a:r>
              <a:rPr lang="tr-TR" sz="2000" b="1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Pini, S., Queiroz, V. D., Pagnin, D., Pezawas, L., Angst, J., Cassano, G. B., &amp; Wittchen, H. (2005). Prevalence and burden of bipolar disorders in European countries. </a:t>
            </a:r>
            <a:r>
              <a:rPr lang="tr-TR" sz="2000" i="1" dirty="0" smtClean="0"/>
              <a:t>European Neuropsychopharmacology,</a:t>
            </a:r>
            <a:r>
              <a:rPr lang="tr-TR" sz="2000" dirty="0" smtClean="0"/>
              <a:t> </a:t>
            </a:r>
            <a:r>
              <a:rPr lang="tr-TR" sz="2000" i="1" dirty="0" smtClean="0"/>
              <a:t>15</a:t>
            </a:r>
            <a:r>
              <a:rPr lang="tr-TR" sz="2000" dirty="0" smtClean="0"/>
              <a:t>(4), 425-434.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Wittchen, H., Mühlig, S., &amp; Pezawas, L. (2003). Natural course and burden of bipolar disorders. </a:t>
            </a:r>
            <a:r>
              <a:rPr lang="tr-TR" sz="2000" i="1" dirty="0" smtClean="0"/>
              <a:t>The International Journal of Neuropsychopharmacology Int. J. Neuropsychopharm.,</a:t>
            </a:r>
            <a:r>
              <a:rPr lang="tr-TR" sz="2000" dirty="0" smtClean="0"/>
              <a:t> </a:t>
            </a:r>
            <a:r>
              <a:rPr lang="tr-TR" sz="2000" i="1" dirty="0" smtClean="0"/>
              <a:t>6</a:t>
            </a:r>
            <a:r>
              <a:rPr lang="tr-TR" sz="2000" dirty="0" smtClean="0"/>
              <a:t>(2), 145-154.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https://www.youtube.com/watch?v=IJtXLXQ326A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8200" y="1219200"/>
            <a:ext cx="7239000" cy="3810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2819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/>
              <a:t>Thank you for listening !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Bipolar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Disorder: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Types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6934200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Cyclothymic Disorder </a:t>
            </a:r>
          </a:p>
          <a:p>
            <a:pPr algn="ctr">
              <a:lnSpc>
                <a:spcPct val="200000"/>
              </a:lnSpc>
            </a:pP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Bipolar I</a:t>
            </a:r>
          </a:p>
          <a:p>
            <a:pPr algn="ctr">
              <a:lnSpc>
                <a:spcPct val="200000"/>
              </a:lnSpc>
            </a:pP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Bipolar II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yclothm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283"/>
            <a:ext cx="9144000" cy="6834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438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Cyclothymic Disorder: </a:t>
            </a:r>
            <a:r>
              <a:rPr lang="tr-TR" sz="2400" dirty="0" smtClean="0"/>
              <a:t>persists for at least 2 years, lacks certain extreme symptoms and psychotic features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8348"/>
            <a:ext cx="5486400" cy="68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 smtClean="0"/>
              <a:t>Bipolar I: </a:t>
            </a:r>
            <a:r>
              <a:rPr lang="en-US" dirty="0" smtClean="0"/>
              <a:t>at least</a:t>
            </a:r>
            <a:r>
              <a:rPr lang="tr-TR" dirty="0" smtClean="0"/>
              <a:t> </a:t>
            </a:r>
            <a:r>
              <a:rPr lang="en-US" dirty="0" smtClean="0"/>
              <a:t>one manic episode or mixed</a:t>
            </a:r>
            <a:r>
              <a:rPr lang="tr-TR" dirty="0" smtClean="0"/>
              <a:t> </a:t>
            </a:r>
            <a:r>
              <a:rPr lang="en-US" dirty="0" smtClean="0"/>
              <a:t>episode</a:t>
            </a:r>
            <a:endParaRPr lang="tr-TR" dirty="0" smtClean="0"/>
          </a:p>
          <a:p>
            <a:pPr>
              <a:lnSpc>
                <a:spcPct val="200000"/>
              </a:lnSpc>
            </a:pPr>
            <a:r>
              <a:rPr lang="tr-TR" b="1" dirty="0" smtClean="0"/>
              <a:t>Bipolar II: </a:t>
            </a:r>
            <a:r>
              <a:rPr lang="en-US" dirty="0" smtClean="0"/>
              <a:t>the person does not</a:t>
            </a:r>
            <a:r>
              <a:rPr lang="tr-TR" dirty="0" smtClean="0"/>
              <a:t> </a:t>
            </a:r>
            <a:r>
              <a:rPr lang="en-US" dirty="0" smtClean="0"/>
              <a:t>experience full-blown manic (or mixed) episodes </a:t>
            </a:r>
            <a:endParaRPr lang="tr-TR" dirty="0" smtClean="0"/>
          </a:p>
          <a:p>
            <a:pPr>
              <a:lnSpc>
                <a:spcPct val="200000"/>
              </a:lnSpc>
              <a:buNone/>
            </a:pPr>
            <a:r>
              <a:rPr lang="tr-TR" dirty="0" smtClean="0"/>
              <a:t> E</a:t>
            </a:r>
            <a:r>
              <a:rPr lang="en-US" dirty="0" err="1" smtClean="0"/>
              <a:t>xperience</a:t>
            </a:r>
            <a:r>
              <a:rPr lang="tr-TR" dirty="0" smtClean="0"/>
              <a:t> of </a:t>
            </a:r>
            <a:r>
              <a:rPr lang="en-US" dirty="0" smtClean="0"/>
              <a:t>clear-cut hypomanic episodes as well as major depressive</a:t>
            </a:r>
            <a:r>
              <a:rPr lang="tr-TR" dirty="0" smtClean="0"/>
              <a:t> </a:t>
            </a:r>
            <a:r>
              <a:rPr lang="en-US" dirty="0" smtClean="0"/>
              <a:t>episodes as in bipolar I disorder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2622</TotalTime>
  <Words>1291</Words>
  <Application>Microsoft Office PowerPoint</Application>
  <PresentationFormat>On-screen Show (4:3)</PresentationFormat>
  <Paragraphs>150</Paragraphs>
  <Slides>49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Paper</vt:lpstr>
      <vt:lpstr>BIPOLAR DISORDER</vt:lpstr>
      <vt:lpstr>Slide 2</vt:lpstr>
      <vt:lpstr>Bipolar Disorder : What is it ?</vt:lpstr>
      <vt:lpstr>General Features</vt:lpstr>
      <vt:lpstr>Bipolar Disorder: Types</vt:lpstr>
      <vt:lpstr>Slide 6</vt:lpstr>
      <vt:lpstr>Slide 7</vt:lpstr>
      <vt:lpstr>Slide 8</vt:lpstr>
      <vt:lpstr>Slide 9</vt:lpstr>
      <vt:lpstr>Slide 10</vt:lpstr>
      <vt:lpstr>Slide 11</vt:lpstr>
      <vt:lpstr>Slide 12</vt:lpstr>
      <vt:lpstr>Bipolar Disorder in History</vt:lpstr>
      <vt:lpstr>Slide 14</vt:lpstr>
      <vt:lpstr>Slide 15</vt:lpstr>
      <vt:lpstr>Slide 16</vt:lpstr>
      <vt:lpstr>Epidemiology</vt:lpstr>
      <vt:lpstr>Slide 18</vt:lpstr>
      <vt:lpstr>Slide 19</vt:lpstr>
      <vt:lpstr>Slide 20</vt:lpstr>
      <vt:lpstr>Cross-Cultural Prevalence of Depression Rates</vt:lpstr>
      <vt:lpstr>Slide 22</vt:lpstr>
      <vt:lpstr>Comorbidity </vt:lpstr>
      <vt:lpstr>Etiology</vt:lpstr>
      <vt:lpstr>Slide 25</vt:lpstr>
      <vt:lpstr>Slide 26</vt:lpstr>
      <vt:lpstr>Assessment and Diagnosis</vt:lpstr>
      <vt:lpstr>Treatment</vt:lpstr>
      <vt:lpstr>Pharmacotheraphy</vt:lpstr>
      <vt:lpstr>Slide 30</vt:lpstr>
      <vt:lpstr>Slide 31</vt:lpstr>
      <vt:lpstr>Slide 32</vt:lpstr>
      <vt:lpstr>Slide 33</vt:lpstr>
      <vt:lpstr>Biological Treatments</vt:lpstr>
      <vt:lpstr>Psychotheraphy</vt:lpstr>
      <vt:lpstr>Slide 36</vt:lpstr>
      <vt:lpstr>Cognitive-Behavioral Theraphy</vt:lpstr>
      <vt:lpstr>Slide 38</vt:lpstr>
      <vt:lpstr>Slide 39</vt:lpstr>
      <vt:lpstr>Behavioral Activation Theraphy</vt:lpstr>
      <vt:lpstr>Slide 41</vt:lpstr>
      <vt:lpstr>Family Theraphy</vt:lpstr>
      <vt:lpstr>Slide 43</vt:lpstr>
      <vt:lpstr>Bipolar Disorder in Real Life</vt:lpstr>
      <vt:lpstr>Slide 45</vt:lpstr>
      <vt:lpstr>Slide 46</vt:lpstr>
      <vt:lpstr>References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DISORDER</dc:title>
  <dc:creator>DUYGU</dc:creator>
  <cp:lastModifiedBy>DUYGU</cp:lastModifiedBy>
  <cp:revision>184</cp:revision>
  <dcterms:created xsi:type="dcterms:W3CDTF">2016-03-18T15:22:39Z</dcterms:created>
  <dcterms:modified xsi:type="dcterms:W3CDTF">2016-04-05T20:40:34Z</dcterms:modified>
</cp:coreProperties>
</file>