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8" r:id="rId10"/>
    <p:sldId id="279" r:id="rId11"/>
    <p:sldId id="271" r:id="rId12"/>
    <p:sldId id="259" r:id="rId13"/>
    <p:sldId id="260" r:id="rId14"/>
    <p:sldId id="262" r:id="rId15"/>
    <p:sldId id="280" r:id="rId16"/>
    <p:sldId id="282" r:id="rId17"/>
    <p:sldId id="283" r:id="rId18"/>
    <p:sldId id="284" r:id="rId19"/>
    <p:sldId id="285" r:id="rId20"/>
    <p:sldId id="264" r:id="rId21"/>
    <p:sldId id="263" r:id="rId22"/>
    <p:sldId id="291" r:id="rId23"/>
    <p:sldId id="286" r:id="rId24"/>
    <p:sldId id="276" r:id="rId25"/>
    <p:sldId id="289" r:id="rId26"/>
    <p:sldId id="277" r:id="rId27"/>
    <p:sldId id="287" r:id="rId28"/>
    <p:sldId id="265" r:id="rId29"/>
    <p:sldId id="275" r:id="rId30"/>
    <p:sldId id="288" r:id="rId31"/>
    <p:sldId id="290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05CDF-6CB1-0142-82B1-8E2940D4B3F2}" type="datetimeFigureOut">
              <a:rPr lang="en-US" smtClean="0"/>
              <a:t>23.03.2016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056B-CB3C-A846-B734-276C6B4D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E056B-CB3C-A846-B734-276C6B4D23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9DD652-06E0-C94A-AC1B-D7716DE217BF}" type="datetimeFigureOut">
              <a:rPr lang="en-US" smtClean="0"/>
              <a:t>22.03.2016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fkmyKrQk-w" TargetMode="Externa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line.org/content/2011/01/posttraumatic-stress-disorder-a-history-and-a-critique_pageall.html" TargetMode="External"/><Relationship Id="rId4" Type="http://schemas.openxmlformats.org/officeDocument/2006/relationships/hyperlink" Target="http://doi.org/10.1093/ecam/neh12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tsd.ne.gov/what-is-ptsd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3189" y="266559"/>
            <a:ext cx="6459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PTSD: Post Traumatic Stress Disorder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pt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1" y="1954870"/>
            <a:ext cx="5926158" cy="3414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7514" y="5691807"/>
            <a:ext cx="266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Merve</a:t>
            </a:r>
            <a:r>
              <a:rPr lang="en-US" sz="3600" dirty="0" smtClean="0"/>
              <a:t> Kaya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886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Cost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</a:rPr>
              <a:t>Allostatic</a:t>
            </a:r>
            <a:r>
              <a:rPr lang="en-US" dirty="0" smtClean="0">
                <a:solidFill>
                  <a:schemeClr val="accent3"/>
                </a:solidFill>
              </a:rPr>
              <a:t> load:  </a:t>
            </a:r>
            <a:r>
              <a:rPr lang="en-US" dirty="0" smtClean="0"/>
              <a:t>Adapting to stress</a:t>
            </a:r>
          </a:p>
          <a:p>
            <a:r>
              <a:rPr lang="en-US" dirty="0" smtClean="0"/>
              <a:t>Relaxed: Low </a:t>
            </a:r>
            <a:r>
              <a:rPr lang="en-US" dirty="0" err="1" smtClean="0"/>
              <a:t>allostatic</a:t>
            </a:r>
            <a:r>
              <a:rPr lang="en-US" dirty="0" smtClean="0"/>
              <a:t> load</a:t>
            </a:r>
          </a:p>
          <a:p>
            <a:r>
              <a:rPr lang="en-US" dirty="0" smtClean="0"/>
              <a:t>Feeling pressured: Higher </a:t>
            </a:r>
            <a:r>
              <a:rPr lang="en-US" dirty="0" err="1" smtClean="0"/>
              <a:t>allostatic</a:t>
            </a:r>
            <a:r>
              <a:rPr lang="en-US" dirty="0" smtClean="0"/>
              <a:t> load</a:t>
            </a:r>
          </a:p>
          <a:p>
            <a:r>
              <a:rPr lang="en-US" dirty="0" smtClean="0"/>
              <a:t>Stress may provoke or maintain certain disorders (e.g. migraine headaches)</a:t>
            </a:r>
          </a:p>
          <a:p>
            <a:r>
              <a:rPr lang="en-US" dirty="0" smtClean="0"/>
              <a:t>Correlational study: Students who experience higher negative events are more likely to develop cold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Mind-Body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Stress causes vulnerability in immune system functioning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Psychoneuroimmunology: </a:t>
            </a:r>
            <a:r>
              <a:rPr lang="en-US" dirty="0" smtClean="0"/>
              <a:t>Study of interaction between nervous system and immune system</a:t>
            </a:r>
          </a:p>
          <a:p>
            <a:r>
              <a:rPr lang="en-US" dirty="0" smtClean="0"/>
              <a:t>Bidirectional relationship between brain and immune system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Immunosuppression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Cardiovascular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American Civil War (1861-1865) and the Franco-Prussian War (1870-1871</a:t>
            </a:r>
            <a:r>
              <a:rPr lang="en-US" dirty="0" smtClean="0"/>
              <a:t>) Civil War: Early attempt in diagnosis</a:t>
            </a:r>
          </a:p>
          <a:p>
            <a:r>
              <a:rPr lang="en-US" dirty="0" smtClean="0"/>
              <a:t>Nostalgia</a:t>
            </a:r>
            <a:r>
              <a:rPr lang="en-US" dirty="0"/>
              <a:t>, Soldier's Heart, and Railway Spine</a:t>
            </a:r>
            <a:endParaRPr lang="en-US" dirty="0" smtClean="0"/>
          </a:p>
          <a:p>
            <a:r>
              <a:rPr lang="en-US" dirty="0" smtClean="0"/>
              <a:t>Shell </a:t>
            </a:r>
            <a:r>
              <a:rPr lang="en-US" dirty="0"/>
              <a:t>Shock</a:t>
            </a:r>
            <a:endParaRPr lang="en-US" dirty="0" smtClean="0"/>
          </a:p>
          <a:p>
            <a:r>
              <a:rPr lang="en-US" dirty="0" smtClean="0"/>
              <a:t>Battle </a:t>
            </a:r>
            <a:r>
              <a:rPr lang="en-US" dirty="0"/>
              <a:t>Fatigue or Combat Stress Reaction (CSR)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the PTSD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DSM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0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Stress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Symptoms should be last at least 2 days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is used to diagnose when symptoms develop shortly after traumatic 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Diagnosis can be changed into PTSD after 4 weeks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Early intervention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Depression and generalized anxiety disorders can also </a:t>
            </a:r>
            <a:r>
              <a:rPr lang="en-US" dirty="0" err="1" smtClean="0">
                <a:solidFill>
                  <a:srgbClr val="000000"/>
                </a:solidFill>
              </a:rPr>
              <a:t>develpp</a:t>
            </a:r>
            <a:r>
              <a:rPr lang="en-US" dirty="0" smtClean="0">
                <a:solidFill>
                  <a:srgbClr val="000000"/>
                </a:solidFill>
              </a:rPr>
              <a:t> after a traumatic event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Lifetime prevalence of PTSD in USA is 6.8%</a:t>
            </a:r>
          </a:p>
          <a:p>
            <a:r>
              <a:rPr lang="en-US" dirty="0" smtClean="0"/>
              <a:t>Higher in women: 9.7% women, 3.6% men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It is </a:t>
            </a:r>
            <a:r>
              <a:rPr lang="en-US" dirty="0"/>
              <a:t>often co-morbid with other </a:t>
            </a:r>
            <a:r>
              <a:rPr lang="en-US" dirty="0" smtClean="0"/>
              <a:t>psychiatric disorders.</a:t>
            </a:r>
          </a:p>
          <a:p>
            <a:r>
              <a:rPr lang="en-US" dirty="0" smtClean="0"/>
              <a:t> Most common diagnoses </a:t>
            </a:r>
            <a:r>
              <a:rPr lang="en-US" dirty="0"/>
              <a:t>are major depressive disorder, panic disorder, other anxiety disorder and substance abuse or dependence. </a:t>
            </a:r>
          </a:p>
        </p:txBody>
      </p:sp>
    </p:spTree>
    <p:extLst>
      <p:ext uri="{BB962C8B-B14F-4D97-AF65-F5344CB8AC3E}">
        <p14:creationId xmlns:p14="http://schemas.microsoft.com/office/powerpoint/2010/main" val="27446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Rates of PTSD after traumatic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rate of natural disaster, low rate of PTSD</a:t>
            </a:r>
          </a:p>
          <a:p>
            <a:r>
              <a:rPr lang="en-US" dirty="0" smtClean="0"/>
              <a:t>Human intent trauma more likely to cause PTSD (e.g. terrorist attack vs. car accident)</a:t>
            </a:r>
          </a:p>
          <a:p>
            <a:r>
              <a:rPr lang="en-US" dirty="0" smtClean="0"/>
              <a:t>Direct exposure</a:t>
            </a:r>
          </a:p>
          <a:p>
            <a:r>
              <a:rPr lang="en-US" dirty="0" smtClean="0"/>
              <a:t>Manner of assessment (clinical interviews vs. questionnaire)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0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trauma of military combat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coping methods are not useful</a:t>
            </a:r>
          </a:p>
          <a:p>
            <a:r>
              <a:rPr lang="en-US" dirty="0" smtClean="0"/>
              <a:t>Constant fear, unpredictability, uncontrollable circumstances, necessity of killing, separation from family etc.</a:t>
            </a:r>
          </a:p>
          <a:p>
            <a:r>
              <a:rPr lang="en-US" dirty="0" smtClean="0"/>
              <a:t>“shell shock”, World War 1</a:t>
            </a:r>
          </a:p>
          <a:p>
            <a:r>
              <a:rPr lang="en-US" dirty="0" smtClean="0"/>
              <a:t>Combat exhaustion, World War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3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 health consequences of deployment to Iraq and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470" y="1447800"/>
            <a:ext cx="7789218" cy="4800600"/>
          </a:xfrm>
        </p:spPr>
        <p:txBody>
          <a:bodyPr/>
          <a:lstStyle/>
          <a:p>
            <a:r>
              <a:rPr lang="en-US" dirty="0" smtClean="0"/>
              <a:t>2 million people had deployed</a:t>
            </a:r>
          </a:p>
          <a:p>
            <a:r>
              <a:rPr lang="en-US" dirty="0" smtClean="0"/>
              <a:t>High prevalence in post deployment mental disorders</a:t>
            </a:r>
          </a:p>
          <a:p>
            <a:r>
              <a:rPr lang="en-US" dirty="0" smtClean="0"/>
              <a:t>Importance of mental health screening for pre deployment</a:t>
            </a:r>
          </a:p>
          <a:p>
            <a:r>
              <a:rPr lang="en-US" dirty="0" smtClean="0"/>
              <a:t>Theater-specific duties</a:t>
            </a:r>
          </a:p>
          <a:p>
            <a:endParaRPr lang="en-US" dirty="0"/>
          </a:p>
        </p:txBody>
      </p:sp>
      <p:pic>
        <p:nvPicPr>
          <p:cNvPr id="4" name="Picture 3" descr="460669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1" y="4437414"/>
            <a:ext cx="3608039" cy="2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Prisoners of war and holocaust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Extensive symptoms; anxiety, insomnia, headaches, irritability, depression, nightmares, impaired sexual potency and diarrhea</a:t>
            </a:r>
          </a:p>
          <a:p>
            <a:r>
              <a:rPr lang="en-US" dirty="0" smtClean="0"/>
              <a:t>Both biological and psychological stressors causes these symptoms</a:t>
            </a:r>
          </a:p>
          <a:p>
            <a:r>
              <a:rPr lang="en-US" dirty="0" smtClean="0"/>
              <a:t>Survivor prisoners showed low frustration tolerance, impaired resistance to physical illness, alcohol and drug dependence, emotional instability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trauma among victims of torture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Torture survivors highly develop PTSD, anxiety or depression symptoms (e.g. Nepalese refugee camp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Does preparedness for torture be protective against PTSD?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olitary-confin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24" y="4123817"/>
            <a:ext cx="2772364" cy="2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PTSD?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58" y="1447800"/>
            <a:ext cx="792114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</a:t>
            </a:r>
            <a:r>
              <a:rPr lang="en-US" dirty="0"/>
              <a:t>or witnessing of a life-threatening </a:t>
            </a:r>
            <a:r>
              <a:rPr lang="en-US" dirty="0" smtClean="0"/>
              <a:t>events</a:t>
            </a:r>
          </a:p>
          <a:p>
            <a:r>
              <a:rPr lang="en-US" dirty="0"/>
              <a:t>Includes generalized feelings of fear and </a:t>
            </a:r>
            <a:r>
              <a:rPr lang="en-US" dirty="0" smtClean="0"/>
              <a:t>apprehension</a:t>
            </a:r>
          </a:p>
          <a:p>
            <a:r>
              <a:rPr lang="en-US" dirty="0" smtClean="0"/>
              <a:t>In1980 entered in DSM</a:t>
            </a:r>
          </a:p>
          <a:p>
            <a:r>
              <a:rPr lang="en-US" dirty="0" smtClean="0"/>
              <a:t>September 11 terrorist attack in New York</a:t>
            </a:r>
          </a:p>
          <a:p>
            <a:r>
              <a:rPr lang="en-US" dirty="0"/>
              <a:t>N</a:t>
            </a:r>
            <a:r>
              <a:rPr lang="en-US" dirty="0" smtClean="0"/>
              <a:t>ightmares </a:t>
            </a:r>
            <a:r>
              <a:rPr lang="en-US" dirty="0"/>
              <a:t>and flashbacks</a:t>
            </a:r>
            <a:r>
              <a:rPr lang="en-US" dirty="0" smtClean="0"/>
              <a:t>, difficulty in </a:t>
            </a:r>
            <a:r>
              <a:rPr lang="en-US" dirty="0"/>
              <a:t>sleeping, </a:t>
            </a:r>
            <a:r>
              <a:rPr lang="en-US" dirty="0" smtClean="0"/>
              <a:t>feeling </a:t>
            </a:r>
            <a:r>
              <a:rPr lang="en-US" dirty="0"/>
              <a:t>detached or </a:t>
            </a:r>
            <a:r>
              <a:rPr lang="en-US" dirty="0" smtClean="0"/>
              <a:t>estranged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Re-experiencing </a:t>
            </a:r>
            <a:r>
              <a:rPr lang="en-US" b="1" dirty="0" smtClean="0"/>
              <a:t>symptoms: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psetting </a:t>
            </a:r>
            <a:r>
              <a:rPr lang="en-US" dirty="0"/>
              <a:t>memories, flashbacks, and nightmares, </a:t>
            </a:r>
            <a:r>
              <a:rPr lang="en-US" dirty="0" smtClean="0"/>
              <a:t>feelings </a:t>
            </a:r>
            <a:r>
              <a:rPr lang="en-US" dirty="0"/>
              <a:t>of distress or intense physical </a:t>
            </a:r>
            <a:r>
              <a:rPr lang="en-US" dirty="0" smtClean="0"/>
              <a:t>reactions when something reminds them the event </a:t>
            </a:r>
          </a:p>
          <a:p>
            <a:r>
              <a:rPr lang="en-US" b="1" dirty="0" smtClean="0"/>
              <a:t>Avoidance and numbing symptoms: </a:t>
            </a:r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activities, places or thoughts that </a:t>
            </a:r>
            <a:r>
              <a:rPr lang="en-US" dirty="0" smtClean="0"/>
              <a:t>reminds them of </a:t>
            </a:r>
            <a:r>
              <a:rPr lang="en-US" dirty="0"/>
              <a:t>the </a:t>
            </a:r>
            <a:r>
              <a:rPr lang="en-US" dirty="0" smtClean="0"/>
              <a:t>trauma. Feeling </a:t>
            </a:r>
            <a:r>
              <a:rPr lang="en-US" dirty="0"/>
              <a:t>detached from </a:t>
            </a:r>
            <a:r>
              <a:rPr lang="en-US" dirty="0" smtClean="0"/>
              <a:t>others and </a:t>
            </a:r>
            <a:r>
              <a:rPr lang="en-US" dirty="0"/>
              <a:t>lose interest in activities and life in </a:t>
            </a:r>
            <a:r>
              <a:rPr lang="en-US" dirty="0" smtClean="0"/>
              <a:t>general.</a:t>
            </a:r>
          </a:p>
          <a:p>
            <a:r>
              <a:rPr lang="en-US" b="1" dirty="0" smtClean="0"/>
              <a:t>Arousal symptoms: </a:t>
            </a:r>
            <a:r>
              <a:rPr lang="en-US" dirty="0" smtClean="0"/>
              <a:t>Trouble in </a:t>
            </a:r>
            <a:r>
              <a:rPr lang="en-US" dirty="0"/>
              <a:t>sleeping, </a:t>
            </a:r>
            <a:r>
              <a:rPr lang="en-US" dirty="0" smtClean="0"/>
              <a:t>irritability, difficulty </a:t>
            </a:r>
            <a:r>
              <a:rPr lang="en-US" dirty="0"/>
              <a:t>concentrating, feeling jumpy and easily startled, and </a:t>
            </a:r>
            <a:r>
              <a:rPr lang="en-US" dirty="0" smtClean="0"/>
              <a:t>hyper vigilance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0799"/>
            <a:ext cx="7498080" cy="11430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081" y="1029690"/>
            <a:ext cx="8077919" cy="4489638"/>
          </a:xfrm>
        </p:spPr>
        <p:txBody>
          <a:bodyPr>
            <a:normAutofit/>
          </a:bodyPr>
          <a:lstStyle/>
          <a:p>
            <a:r>
              <a:rPr lang="en-US" dirty="0" smtClean="0"/>
              <a:t>Symptoms must last at least 1 month</a:t>
            </a:r>
          </a:p>
          <a:p>
            <a:r>
              <a:rPr lang="en-US" dirty="0" smtClean="0"/>
              <a:t>Cause significant distress or interfere with work or home life</a:t>
            </a:r>
          </a:p>
          <a:p>
            <a:r>
              <a:rPr lang="en-US" dirty="0" smtClean="0"/>
              <a:t>Person must have 3 different types of symptoms to be diagnosed: re-experiencing </a:t>
            </a:r>
            <a:r>
              <a:rPr lang="en-US" dirty="0"/>
              <a:t>symptoms, avoidance and numbing symptoms, and arousal </a:t>
            </a:r>
            <a:r>
              <a:rPr lang="en-US" dirty="0" smtClean="0"/>
              <a:t>symptoms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TSD-Compensation-Image-620x4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0" y="4293062"/>
            <a:ext cx="3618958" cy="24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468774"/>
            <a:ext cx="7328209" cy="1779625"/>
          </a:xfrm>
        </p:spPr>
        <p:txBody>
          <a:bodyPr/>
          <a:lstStyle/>
          <a:p>
            <a:r>
              <a:rPr lang="is-IS" dirty="0">
                <a:hlinkClick r:id="rId2"/>
              </a:rPr>
              <a:t>https://www.youtube.com/watch?v=XfkmyKrQk-</a:t>
            </a:r>
            <a:r>
              <a:rPr lang="is-IS" dirty="0" smtClean="0">
                <a:hlinkClick r:id="rId2"/>
              </a:rPr>
              <a:t>w</a:t>
            </a:r>
            <a:endParaRPr lang="is-IS" dirty="0" smtClean="0"/>
          </a:p>
          <a:p>
            <a:endParaRPr lang="en-US" dirty="0"/>
          </a:p>
        </p:txBody>
      </p:sp>
      <p:pic>
        <p:nvPicPr>
          <p:cNvPr id="4" name="Picture 3" descr="ptsd-sympto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1" y="213628"/>
            <a:ext cx="50577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8080"/>
            <a:ext cx="7498080" cy="1143000"/>
          </a:xfrm>
        </p:spPr>
        <p:txBody>
          <a:bodyPr/>
          <a:lstStyle/>
          <a:p>
            <a:r>
              <a:rPr lang="en-US" dirty="0" smtClean="0"/>
              <a:t>Causal Factors in 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47" y="987834"/>
            <a:ext cx="7773541" cy="58701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32D2E"/>
                </a:solidFill>
              </a:rPr>
              <a:t>Pre-traumatic risk factors</a:t>
            </a:r>
          </a:p>
          <a:p>
            <a:pPr marL="82296" indent="0">
              <a:buNone/>
            </a:pPr>
            <a:r>
              <a:rPr lang="en-US" dirty="0" smtClean="0"/>
              <a:t>Previous </a:t>
            </a:r>
            <a:r>
              <a:rPr lang="en-US" dirty="0"/>
              <a:t>psychiatric disorder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Gender </a:t>
            </a:r>
          </a:p>
          <a:p>
            <a:pPr marL="82296" indent="0">
              <a:buNone/>
            </a:pPr>
            <a:r>
              <a:rPr lang="en-US" dirty="0" smtClean="0"/>
              <a:t>Personality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LSES</a:t>
            </a:r>
          </a:p>
          <a:p>
            <a:pPr marL="82296" indent="0">
              <a:buNone/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education</a:t>
            </a:r>
          </a:p>
          <a:p>
            <a:pPr marL="82296" indent="0">
              <a:buNone/>
            </a:pPr>
            <a:r>
              <a:rPr lang="en-US" dirty="0" smtClean="0"/>
              <a:t>Race</a:t>
            </a:r>
          </a:p>
          <a:p>
            <a:pPr marL="82296" indent="0">
              <a:buNone/>
            </a:pPr>
            <a:r>
              <a:rPr lang="en-US" dirty="0" smtClean="0"/>
              <a:t>Previous </a:t>
            </a:r>
            <a:r>
              <a:rPr lang="en-US" dirty="0"/>
              <a:t>trauma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Family </a:t>
            </a:r>
            <a:r>
              <a:rPr lang="en-US" dirty="0"/>
              <a:t>psychiatric </a:t>
            </a:r>
            <a:r>
              <a:rPr lang="en-US" dirty="0" smtClean="0"/>
              <a:t>history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Post</a:t>
            </a:r>
            <a:r>
              <a:rPr lang="en-US" dirty="0">
                <a:solidFill>
                  <a:srgbClr val="C32D2E"/>
                </a:solidFill>
              </a:rPr>
              <a:t>-traumatic risk factors</a:t>
            </a:r>
          </a:p>
          <a:p>
            <a:pPr marL="82296" indent="0">
              <a:buNone/>
            </a:pPr>
            <a:r>
              <a:rPr lang="en-US" dirty="0" smtClean="0"/>
              <a:t>Perceived </a:t>
            </a:r>
            <a:r>
              <a:rPr lang="en-US" dirty="0"/>
              <a:t>lack of social support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Subsequent </a:t>
            </a:r>
            <a:r>
              <a:rPr lang="en-US" dirty="0"/>
              <a:t>life stress</a:t>
            </a:r>
          </a:p>
        </p:txBody>
      </p:sp>
    </p:spTree>
    <p:extLst>
      <p:ext uri="{BB962C8B-B14F-4D97-AF65-F5344CB8AC3E}">
        <p14:creationId xmlns:p14="http://schemas.microsoft.com/office/powerpoint/2010/main" val="363527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There are both </a:t>
            </a:r>
            <a:r>
              <a:rPr lang="en-US" dirty="0"/>
              <a:t>r</a:t>
            </a:r>
            <a:r>
              <a:rPr lang="en-US" dirty="0" smtClean="0"/>
              <a:t>isks for experiencing trauma and risks for PTSD</a:t>
            </a:r>
          </a:p>
          <a:p>
            <a:r>
              <a:rPr lang="en-US" dirty="0" smtClean="0"/>
              <a:t>Certain occupations( soldier </a:t>
            </a:r>
            <a:r>
              <a:rPr lang="en-US" dirty="0" err="1" smtClean="0"/>
              <a:t>vs</a:t>
            </a:r>
            <a:r>
              <a:rPr lang="en-US" dirty="0" smtClean="0"/>
              <a:t> librarian)</a:t>
            </a:r>
          </a:p>
          <a:p>
            <a:r>
              <a:rPr lang="en-US" dirty="0" smtClean="0"/>
              <a:t>Being female</a:t>
            </a:r>
          </a:p>
          <a:p>
            <a:r>
              <a:rPr lang="en-US" dirty="0" smtClean="0"/>
              <a:t>Having less than a college education</a:t>
            </a:r>
          </a:p>
          <a:p>
            <a:r>
              <a:rPr lang="en-US" dirty="0" smtClean="0"/>
              <a:t>Having a conduct problem in childhood</a:t>
            </a:r>
          </a:p>
          <a:p>
            <a:r>
              <a:rPr lang="en-US" dirty="0" smtClean="0"/>
              <a:t>Having a family history of psychiatric disorder</a:t>
            </a:r>
          </a:p>
          <a:p>
            <a:r>
              <a:rPr lang="en-US" dirty="0" smtClean="0"/>
              <a:t>High extraversion and neuroticism</a:t>
            </a:r>
          </a:p>
          <a:p>
            <a:r>
              <a:rPr lang="en-US" dirty="0" smtClean="0"/>
              <a:t>Substance abuse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C32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2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88" y="412925"/>
            <a:ext cx="7974912" cy="5937437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Protective factor against PTSD </a:t>
            </a:r>
          </a:p>
          <a:p>
            <a:r>
              <a:rPr lang="en-US" dirty="0" smtClean="0"/>
              <a:t>Having good cognitive ability (e.g. 6 years old children with above 115 IQ)</a:t>
            </a:r>
          </a:p>
          <a:p>
            <a:pPr marL="82296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Biological factors</a:t>
            </a:r>
          </a:p>
          <a:p>
            <a:r>
              <a:rPr lang="en-US" dirty="0" smtClean="0"/>
              <a:t>Gender (e.g. </a:t>
            </a:r>
            <a:r>
              <a:rPr lang="en-US" dirty="0"/>
              <a:t>w</a:t>
            </a:r>
            <a:r>
              <a:rPr lang="en-US" dirty="0" smtClean="0"/>
              <a:t>omen with PTSD have higher cortisol level than women without PTSD)</a:t>
            </a:r>
          </a:p>
          <a:p>
            <a:r>
              <a:rPr lang="en-US" dirty="0" smtClean="0"/>
              <a:t>The type of trauma and cortisol level</a:t>
            </a:r>
          </a:p>
          <a:p>
            <a:r>
              <a:rPr lang="en-US" dirty="0" smtClean="0"/>
              <a:t>Gene environment interactions (s/s form of serotonin transporter gene)</a:t>
            </a:r>
          </a:p>
          <a:p>
            <a:r>
              <a:rPr lang="en-US" dirty="0" smtClean="0"/>
              <a:t>Having reduced size of hippocampus</a:t>
            </a:r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Sociocultural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 member of a minority group</a:t>
            </a:r>
          </a:p>
          <a:p>
            <a:r>
              <a:rPr lang="en-US" dirty="0" smtClean="0"/>
              <a:t>Being more educated and having a higher annual income</a:t>
            </a:r>
          </a:p>
          <a:p>
            <a:r>
              <a:rPr lang="en-US" dirty="0" smtClean="0"/>
              <a:t>Returning to a negative and insecure social environment</a:t>
            </a:r>
          </a:p>
          <a:p>
            <a:r>
              <a:rPr lang="en-US" dirty="0" smtClean="0"/>
              <a:t>Justification for the combat and clarity of the war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0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effects of posttraumatic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622713" cy="2832815"/>
          </a:xfrm>
        </p:spPr>
        <p:txBody>
          <a:bodyPr/>
          <a:lstStyle/>
          <a:p>
            <a:r>
              <a:rPr lang="en-US" dirty="0" smtClean="0"/>
              <a:t>It can be severe and chronic condition in some cases</a:t>
            </a:r>
          </a:p>
          <a:p>
            <a:r>
              <a:rPr lang="en-US" dirty="0" smtClean="0"/>
              <a:t>Difficulties in readjusting life</a:t>
            </a:r>
          </a:p>
          <a:p>
            <a:r>
              <a:rPr lang="en-US" dirty="0" smtClean="0"/>
              <a:t>Diagnosis of delayed PTSD is more difficult</a:t>
            </a:r>
          </a:p>
        </p:txBody>
      </p:sp>
      <p:pic>
        <p:nvPicPr>
          <p:cNvPr id="4" name="Picture 3" descr="original-10791-1426528883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3888618"/>
            <a:ext cx="4781689" cy="27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95164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dirty="0"/>
              <a:t>Reduce the frequency of traumatic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Changes in law and social policy</a:t>
            </a:r>
          </a:p>
          <a:p>
            <a:r>
              <a:rPr lang="en-US" dirty="0" smtClean="0"/>
              <a:t>Preparing people in advance</a:t>
            </a:r>
          </a:p>
          <a:p>
            <a:r>
              <a:rPr lang="en-US" dirty="0" smtClean="0"/>
              <a:t>Cognitive-behavioral techniques: Stress inoculation training</a:t>
            </a:r>
          </a:p>
          <a:p>
            <a:r>
              <a:rPr lang="en-US" dirty="0" smtClean="0"/>
              <a:t>Does playing </a:t>
            </a:r>
            <a:r>
              <a:rPr lang="en-US" dirty="0" err="1" smtClean="0"/>
              <a:t>tetris</a:t>
            </a:r>
            <a:r>
              <a:rPr lang="en-US" dirty="0" smtClean="0"/>
              <a:t> after a traumatic event reduce flashbacks?</a:t>
            </a:r>
          </a:p>
        </p:txBody>
      </p:sp>
    </p:spTree>
    <p:extLst>
      <p:ext uri="{BB962C8B-B14F-4D97-AF65-F5344CB8AC3E}">
        <p14:creationId xmlns:p14="http://schemas.microsoft.com/office/powerpoint/2010/main" val="24440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Natural recovering is typical</a:t>
            </a:r>
            <a:endParaRPr lang="en-US" dirty="0"/>
          </a:p>
          <a:p>
            <a:r>
              <a:rPr lang="en-US" dirty="0" smtClean="0"/>
              <a:t>Telephone Hotlines</a:t>
            </a:r>
          </a:p>
          <a:p>
            <a:r>
              <a:rPr lang="en-US" dirty="0" smtClean="0"/>
              <a:t>Crisis interventions</a:t>
            </a:r>
          </a:p>
          <a:p>
            <a:endParaRPr lang="en-US" dirty="0" smtClean="0"/>
          </a:p>
        </p:txBody>
      </p:sp>
      <p:pic>
        <p:nvPicPr>
          <p:cNvPr id="4" name="Picture 3" descr="resizedimage329332-helpphon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50" y="3224254"/>
            <a:ext cx="3198816" cy="32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66234"/>
          </a:xfrm>
        </p:spPr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78076"/>
            <a:ext cx="7498080" cy="3778858"/>
          </a:xfrm>
        </p:spPr>
        <p:txBody>
          <a:bodyPr/>
          <a:lstStyle/>
          <a:p>
            <a:r>
              <a:rPr lang="en-US" dirty="0" smtClean="0"/>
              <a:t>A psychological condition that occurs in experiencing or perceiving challenges</a:t>
            </a:r>
          </a:p>
          <a:p>
            <a:r>
              <a:rPr lang="en-US" dirty="0" smtClean="0"/>
              <a:t> Affect both body and mind</a:t>
            </a:r>
          </a:p>
          <a:p>
            <a:r>
              <a:rPr lang="en-US" dirty="0" smtClean="0"/>
              <a:t>Important terms: stressors, stress, distress, coping strategies</a:t>
            </a:r>
          </a:p>
          <a:p>
            <a:r>
              <a:rPr lang="en-US" dirty="0" smtClean="0"/>
              <a:t>DSM:  On Axis1 and Axis 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t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6" y="4474132"/>
            <a:ext cx="3280552" cy="23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71" y="1447800"/>
            <a:ext cx="8140629" cy="4800600"/>
          </a:xfrm>
        </p:spPr>
        <p:txBody>
          <a:bodyPr/>
          <a:lstStyle/>
          <a:p>
            <a:r>
              <a:rPr lang="en-US" dirty="0" smtClean="0"/>
              <a:t>To help and speed up the healing process</a:t>
            </a:r>
          </a:p>
          <a:p>
            <a:r>
              <a:rPr lang="en-US" dirty="0" smtClean="0"/>
              <a:t>Emotional support</a:t>
            </a:r>
          </a:p>
          <a:p>
            <a:r>
              <a:rPr lang="en-US" dirty="0" smtClean="0"/>
              <a:t>Encourage victims to talk about their experiences</a:t>
            </a:r>
          </a:p>
          <a:p>
            <a:r>
              <a:rPr lang="en-US" dirty="0" smtClean="0"/>
              <a:t>Structured discussion</a:t>
            </a:r>
          </a:p>
          <a:p>
            <a:r>
              <a:rPr lang="en-US" dirty="0" smtClean="0"/>
              <a:t>Critical Incident Stress Debriefing (CISD): Group, 2-10 days after trauma, 3-4 hours long</a:t>
            </a:r>
          </a:p>
        </p:txBody>
      </p:sp>
    </p:spTree>
    <p:extLst>
      <p:ext uri="{BB962C8B-B14F-4D97-AF65-F5344CB8AC3E}">
        <p14:creationId xmlns:p14="http://schemas.microsoft.com/office/powerpoint/2010/main" val="36653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2479"/>
            <a:ext cx="7498080" cy="6075921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Medications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Antidepressant for depression, intrusion and avoidance symptoms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some cases antipsychotic medications</a:t>
            </a:r>
            <a:endParaRPr lang="en-US" dirty="0">
              <a:solidFill>
                <a:srgbClr val="C32D2E"/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Cognitive-Behavioral Treatment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Prolonged exposure (high drop out)</a:t>
            </a:r>
            <a:endParaRPr lang="en-US" dirty="0" smtClean="0">
              <a:solidFill>
                <a:srgbClr val="C32D2E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Relaxation training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Cognitive therapy (low drop out)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Virtual reality exposure therapy</a:t>
            </a:r>
          </a:p>
        </p:txBody>
      </p:sp>
    </p:spTree>
    <p:extLst>
      <p:ext uri="{BB962C8B-B14F-4D97-AF65-F5344CB8AC3E}">
        <p14:creationId xmlns:p14="http://schemas.microsoft.com/office/powerpoint/2010/main" val="23938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64" y="-76287"/>
            <a:ext cx="749808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019194"/>
            <a:ext cx="6842202" cy="51116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Butcher, J. N., </a:t>
            </a:r>
            <a:r>
              <a:rPr lang="en-US" dirty="0" err="1"/>
              <a:t>Mineka</a:t>
            </a:r>
            <a:r>
              <a:rPr lang="en-US" dirty="0"/>
              <a:t>, S., &amp; Hooley, J. M. (2007). </a:t>
            </a:r>
            <a:r>
              <a:rPr lang="en-US" i="1" dirty="0"/>
              <a:t>Abnormal psychology</a:t>
            </a:r>
            <a:r>
              <a:rPr lang="en-US" dirty="0"/>
              <a:t>. Boston: Pearson/</a:t>
            </a:r>
            <a:r>
              <a:rPr lang="en-US" dirty="0" err="1"/>
              <a:t>Allyn</a:t>
            </a:r>
            <a:r>
              <a:rPr lang="en-US" dirty="0"/>
              <a:t> and Bacon</a:t>
            </a:r>
            <a:r>
              <a:rPr lang="en-US" dirty="0" smtClean="0"/>
              <a:t>.</a:t>
            </a:r>
          </a:p>
          <a:p>
            <a:r>
              <a:rPr lang="en-US" dirty="0" err="1"/>
              <a:t>Adshead</a:t>
            </a:r>
            <a:r>
              <a:rPr lang="en-US" dirty="0"/>
              <a:t>, G. (2000). Psychological therapies for post-traumatic stress disorder. </a:t>
            </a:r>
            <a:r>
              <a:rPr lang="en-US" i="1" dirty="0"/>
              <a:t>The British Journal of Psychiatry,</a:t>
            </a:r>
            <a:r>
              <a:rPr lang="en-US" dirty="0"/>
              <a:t> </a:t>
            </a:r>
            <a:r>
              <a:rPr lang="en-US" i="1" dirty="0"/>
              <a:t>177</a:t>
            </a:r>
            <a:r>
              <a:rPr lang="en-US" dirty="0"/>
              <a:t>(2), 144-148</a:t>
            </a:r>
            <a:r>
              <a:rPr lang="en-US" dirty="0" smtClean="0"/>
              <a:t>.</a:t>
            </a:r>
          </a:p>
          <a:p>
            <a:r>
              <a:rPr lang="en-US" dirty="0"/>
              <a:t>Post Traumatic Stress Disorder. (</a:t>
            </a:r>
            <a:r>
              <a:rPr lang="en-US" dirty="0" err="1"/>
              <a:t>n.d.</a:t>
            </a:r>
            <a:r>
              <a:rPr lang="en-US" dirty="0"/>
              <a:t>). Retrieved March 20, 2016, from </a:t>
            </a:r>
            <a:r>
              <a:rPr lang="en-US" dirty="0">
                <a:hlinkClick r:id="rId2"/>
              </a:rPr>
              <a:t>http://www.ptsd.ne.gov/what-is-</a:t>
            </a:r>
            <a:r>
              <a:rPr lang="en-US" dirty="0" smtClean="0">
                <a:hlinkClick r:id="rId2"/>
              </a:rPr>
              <a:t>ptsd.html</a:t>
            </a:r>
            <a:endParaRPr lang="en-US" dirty="0" smtClean="0"/>
          </a:p>
          <a:p>
            <a:r>
              <a:rPr lang="en-US" dirty="0" err="1" smtClean="0"/>
              <a:t>Bisson</a:t>
            </a:r>
            <a:r>
              <a:rPr lang="en-US" dirty="0"/>
              <a:t>, Jonathan I. "Post-traumatic Stress Disorder." </a:t>
            </a:r>
            <a:r>
              <a:rPr lang="en-US" i="1" dirty="0"/>
              <a:t>Occupational Medicine</a:t>
            </a:r>
            <a:r>
              <a:rPr lang="en-US" dirty="0"/>
              <a:t> 57.6 (2007): 399-403. Web</a:t>
            </a:r>
            <a:r>
              <a:rPr lang="en-US" dirty="0" smtClean="0"/>
              <a:t>.</a:t>
            </a:r>
          </a:p>
          <a:p>
            <a:r>
              <a:rPr lang="fr-FR" dirty="0" err="1"/>
              <a:t>Andreasen</a:t>
            </a:r>
            <a:r>
              <a:rPr lang="fr-FR" dirty="0"/>
              <a:t>, N. C. (</a:t>
            </a:r>
            <a:r>
              <a:rPr lang="fr-FR" dirty="0" err="1"/>
              <a:t>n.d</a:t>
            </a:r>
            <a:r>
              <a:rPr lang="fr-FR" dirty="0"/>
              <a:t>.). </a:t>
            </a:r>
            <a:r>
              <a:rPr lang="fr-FR" dirty="0" err="1"/>
              <a:t>Posttraumatic</a:t>
            </a:r>
            <a:r>
              <a:rPr lang="fr-FR" dirty="0"/>
              <a:t> Stress </a:t>
            </a:r>
            <a:r>
              <a:rPr lang="fr-FR" dirty="0" err="1"/>
              <a:t>Disorder</a:t>
            </a:r>
            <a:r>
              <a:rPr lang="fr-FR" dirty="0"/>
              <a:t>: A </a:t>
            </a:r>
            <a:r>
              <a:rPr lang="fr-FR" dirty="0" err="1"/>
              <a:t>History</a:t>
            </a:r>
            <a:r>
              <a:rPr lang="fr-FR" dirty="0"/>
              <a:t> and a Critique. </a:t>
            </a:r>
            <a:r>
              <a:rPr lang="fr-FR" dirty="0" err="1"/>
              <a:t>Retrieved</a:t>
            </a:r>
            <a:r>
              <a:rPr lang="fr-FR" dirty="0"/>
              <a:t> March 20, 2016,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http://www.brainline.org/content/2011/01/posttraumatic-stress-disorder-a-history-and-a-</a:t>
            </a:r>
            <a:r>
              <a:rPr lang="fr-FR" dirty="0" smtClean="0">
                <a:hlinkClick r:id="rId3"/>
              </a:rPr>
              <a:t>critique_pageall.html</a:t>
            </a:r>
            <a:endParaRPr lang="fr-FR" dirty="0" smtClean="0"/>
          </a:p>
          <a:p>
            <a:r>
              <a:rPr lang="en-US" dirty="0" err="1"/>
              <a:t>Iribarren</a:t>
            </a:r>
            <a:r>
              <a:rPr lang="en-US" dirty="0"/>
              <a:t>, J., </a:t>
            </a:r>
            <a:r>
              <a:rPr lang="en-US" dirty="0" err="1"/>
              <a:t>Prolo</a:t>
            </a:r>
            <a:r>
              <a:rPr lang="en-US" dirty="0"/>
              <a:t>, P., </a:t>
            </a:r>
            <a:r>
              <a:rPr lang="en-US" dirty="0" err="1"/>
              <a:t>Neagos</a:t>
            </a:r>
            <a:r>
              <a:rPr lang="en-US" dirty="0"/>
              <a:t>, N., &amp; </a:t>
            </a:r>
            <a:r>
              <a:rPr lang="en-US" dirty="0" err="1"/>
              <a:t>Chiappelli</a:t>
            </a:r>
            <a:r>
              <a:rPr lang="en-US" dirty="0"/>
              <a:t>, F. (2005). Post-Traumatic Stress Disorder: Evidence-Based Research for the Third Millennium. </a:t>
            </a:r>
            <a:r>
              <a:rPr lang="en-US" i="1" dirty="0"/>
              <a:t>Evidence-Based Complementary and Alternative Medicine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(4), 503–512. </a:t>
            </a:r>
            <a:r>
              <a:rPr lang="en-US" dirty="0">
                <a:hlinkClick r:id="rId4"/>
              </a:rPr>
              <a:t>http://doi.org/10.1093/ecam/</a:t>
            </a:r>
            <a:r>
              <a:rPr lang="en-US" dirty="0" smtClean="0">
                <a:hlinkClick r:id="rId4"/>
              </a:rPr>
              <a:t>neh127</a:t>
            </a:r>
            <a:r>
              <a:rPr lang="en-US" dirty="0"/>
              <a:t>	</a:t>
            </a:r>
          </a:p>
          <a:p>
            <a:r>
              <a:rPr lang="fr-FR" dirty="0" err="1"/>
              <a:t>Andreasen</a:t>
            </a:r>
            <a:r>
              <a:rPr lang="fr-FR" dirty="0"/>
              <a:t>, N. C. (</a:t>
            </a:r>
            <a:r>
              <a:rPr lang="fr-FR" dirty="0" err="1"/>
              <a:t>n.d</a:t>
            </a:r>
            <a:r>
              <a:rPr lang="fr-FR" dirty="0"/>
              <a:t>.). </a:t>
            </a:r>
            <a:r>
              <a:rPr lang="fr-FR" dirty="0" err="1"/>
              <a:t>Posttraumatic</a:t>
            </a:r>
            <a:r>
              <a:rPr lang="fr-FR" dirty="0"/>
              <a:t> Stress </a:t>
            </a:r>
            <a:r>
              <a:rPr lang="fr-FR" dirty="0" err="1"/>
              <a:t>Disorder</a:t>
            </a:r>
            <a:r>
              <a:rPr lang="fr-FR" dirty="0"/>
              <a:t>: A </a:t>
            </a:r>
            <a:r>
              <a:rPr lang="fr-FR" dirty="0" err="1"/>
              <a:t>History</a:t>
            </a:r>
            <a:r>
              <a:rPr lang="fr-FR" dirty="0"/>
              <a:t> and a Critique. </a:t>
            </a:r>
            <a:r>
              <a:rPr lang="fr-FR" dirty="0" err="1"/>
              <a:t>Retrieved</a:t>
            </a:r>
            <a:r>
              <a:rPr lang="fr-FR" dirty="0"/>
              <a:t> March 20, 2016, </a:t>
            </a:r>
            <a:r>
              <a:rPr lang="fr-FR" dirty="0" err="1"/>
              <a:t>from</a:t>
            </a:r>
            <a:r>
              <a:rPr lang="fr-FR" dirty="0"/>
              <a:t> http://</a:t>
            </a:r>
            <a:r>
              <a:rPr lang="fr-FR" dirty="0" err="1"/>
              <a:t>www.brainline.org</a:t>
            </a:r>
            <a:r>
              <a:rPr lang="fr-FR" dirty="0"/>
              <a:t>/content/2011/01/posttraumatic-stress-disorder-a-history-and-a-critique_pageall.html</a:t>
            </a: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8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-word-cloud-1024x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factors predispose a person to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Coping skills</a:t>
            </a:r>
          </a:p>
          <a:p>
            <a:r>
              <a:rPr lang="en-US" dirty="0" smtClean="0"/>
              <a:t>Presence of resources</a:t>
            </a:r>
          </a:p>
          <a:p>
            <a:r>
              <a:rPr lang="en-US" dirty="0" smtClean="0"/>
              <a:t>Individual characteristic</a:t>
            </a:r>
          </a:p>
          <a:p>
            <a:r>
              <a:rPr lang="en-US" dirty="0" smtClean="0"/>
              <a:t>Gene (5HTTLPR), more or less stress-sensitive</a:t>
            </a:r>
          </a:p>
          <a:p>
            <a:r>
              <a:rPr lang="en-US" dirty="0" smtClean="0"/>
              <a:t>Stress tolerance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Self-perpetuating cycle</a:t>
            </a:r>
          </a:p>
        </p:txBody>
      </p:sp>
    </p:spTree>
    <p:extLst>
      <p:ext uri="{BB962C8B-B14F-4D97-AF65-F5344CB8AC3E}">
        <p14:creationId xmlns:p14="http://schemas.microsoft.com/office/powerpoint/2010/main" val="198118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58" y="1417638"/>
            <a:ext cx="7498080" cy="4335451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1) Severity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2) Chronicity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3) Timing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4) How closely it affects our own lives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5) How expected it is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6) How controllable it is</a:t>
            </a:r>
            <a:endParaRPr lang="en-US" dirty="0"/>
          </a:p>
        </p:txBody>
      </p:sp>
      <p:pic>
        <p:nvPicPr>
          <p:cNvPr id="4" name="Picture 3" descr="stress-management-300x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8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Life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1"/>
            <a:ext cx="7281176" cy="1013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Self report checklist</a:t>
            </a:r>
          </a:p>
          <a:p>
            <a:r>
              <a:rPr lang="en-US" dirty="0" smtClean="0"/>
              <a:t>Life Event and Difficulty Schedule (LEDS)</a:t>
            </a:r>
            <a:endParaRPr lang="en-US" dirty="0"/>
          </a:p>
        </p:txBody>
      </p:sp>
      <p:pic>
        <p:nvPicPr>
          <p:cNvPr id="6" name="Picture 5" descr="stress-lad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31" y="2778076"/>
            <a:ext cx="4687263" cy="35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reaction after a traumatic event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Factors increase resilience: </a:t>
            </a:r>
            <a:r>
              <a:rPr lang="en-US" dirty="0" smtClean="0"/>
              <a:t>Being male, being older, being well educated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Factors reduce resilience: </a:t>
            </a:r>
            <a:r>
              <a:rPr lang="en-US" dirty="0" smtClean="0"/>
              <a:t>Having more negative affect, being more inclined to ruminate, trying to find meaning in what has happened</a:t>
            </a:r>
          </a:p>
          <a:p>
            <a:r>
              <a:rPr lang="en-US" dirty="0" smtClean="0"/>
              <a:t>Self confidence and being overly positive also help people to cope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1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59" y="1447800"/>
            <a:ext cx="8062241" cy="4800600"/>
          </a:xfrm>
        </p:spPr>
        <p:txBody>
          <a:bodyPr/>
          <a:lstStyle/>
          <a:p>
            <a:r>
              <a:rPr lang="en-US" dirty="0" smtClean="0"/>
              <a:t>What happens to our body when we experience stress?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Sympathetic-adrenomedullary (SAM) system:</a:t>
            </a:r>
            <a:r>
              <a:rPr lang="en-US" dirty="0" smtClean="0"/>
              <a:t> Fight or flight response, mobilize resources</a:t>
            </a:r>
          </a:p>
          <a:p>
            <a:r>
              <a:rPr lang="en-US" dirty="0" smtClean="0"/>
              <a:t>Hypothalamus- SNS- secretion of adrenaline- increase heart rate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Hypothalamic-pituitary-adrenal (HPA):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Cortisol, beneficial or harmful?</a:t>
            </a:r>
          </a:p>
          <a:p>
            <a:endParaRPr lang="en-US" dirty="0" smtClean="0">
              <a:solidFill>
                <a:srgbClr val="C32D2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ss b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9" y="141119"/>
            <a:ext cx="6627851" cy="6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2942</TotalTime>
  <Words>1442</Words>
  <Application>Microsoft Macintosh PowerPoint</Application>
  <PresentationFormat>On-screen Show (4:3)</PresentationFormat>
  <Paragraphs>187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PowerPoint Presentation</vt:lpstr>
      <vt:lpstr>What is PTSD?</vt:lpstr>
      <vt:lpstr>STRESS</vt:lpstr>
      <vt:lpstr>Which factors predispose a person to stress?</vt:lpstr>
      <vt:lpstr>Characteristics of Stressors</vt:lpstr>
      <vt:lpstr>Measuring Life Stress</vt:lpstr>
      <vt:lpstr>Resilience</vt:lpstr>
      <vt:lpstr>Stress and Stress Response</vt:lpstr>
      <vt:lpstr>PowerPoint Presentation</vt:lpstr>
      <vt:lpstr>Biological Cost of Stress</vt:lpstr>
      <vt:lpstr>The Mind-Body Connection</vt:lpstr>
      <vt:lpstr>History</vt:lpstr>
      <vt:lpstr>Acute Stress Disorder</vt:lpstr>
      <vt:lpstr>Prevalence</vt:lpstr>
      <vt:lpstr>Rates of PTSD after traumatic experience</vt:lpstr>
      <vt:lpstr>The trauma of military combat</vt:lpstr>
      <vt:lpstr>Mental health consequences of deployment to Iraq and Afghanistan</vt:lpstr>
      <vt:lpstr>Prisoners of war and holocaust survivors</vt:lpstr>
      <vt:lpstr>Psychological trauma among victims of torture</vt:lpstr>
      <vt:lpstr>Symptoms</vt:lpstr>
      <vt:lpstr>Diagnosis</vt:lpstr>
      <vt:lpstr>PowerPoint Presentation</vt:lpstr>
      <vt:lpstr>Causal Factors in PTSD</vt:lpstr>
      <vt:lpstr>Individual Risk Factors</vt:lpstr>
      <vt:lpstr>PowerPoint Presentation</vt:lpstr>
      <vt:lpstr>Sociocultural Factors</vt:lpstr>
      <vt:lpstr>Long Term effects of posttraumatic stress</vt:lpstr>
      <vt:lpstr>Prevention</vt:lpstr>
      <vt:lpstr>Treatment</vt:lpstr>
      <vt:lpstr>Psychological Debriefing</vt:lpstr>
      <vt:lpstr>PowerPoint Presentation</vt:lpstr>
      <vt:lpstr>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Macbook</cp:lastModifiedBy>
  <cp:revision>67</cp:revision>
  <dcterms:created xsi:type="dcterms:W3CDTF">2016-03-18T18:35:10Z</dcterms:created>
  <dcterms:modified xsi:type="dcterms:W3CDTF">2016-03-23T02:19:58Z</dcterms:modified>
</cp:coreProperties>
</file>