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6" r:id="rId3"/>
    <p:sldId id="257" r:id="rId4"/>
    <p:sldId id="293" r:id="rId5"/>
    <p:sldId id="265" r:id="rId6"/>
    <p:sldId id="287" r:id="rId7"/>
    <p:sldId id="260" r:id="rId8"/>
    <p:sldId id="261" r:id="rId9"/>
    <p:sldId id="268" r:id="rId10"/>
    <p:sldId id="266" r:id="rId11"/>
    <p:sldId id="263" r:id="rId12"/>
    <p:sldId id="271" r:id="rId13"/>
    <p:sldId id="284" r:id="rId14"/>
    <p:sldId id="285" r:id="rId15"/>
    <p:sldId id="267" r:id="rId16"/>
    <p:sldId id="269" r:id="rId17"/>
    <p:sldId id="278" r:id="rId18"/>
    <p:sldId id="279" r:id="rId19"/>
    <p:sldId id="281" r:id="rId20"/>
    <p:sldId id="282" r:id="rId21"/>
    <p:sldId id="283" r:id="rId22"/>
    <p:sldId id="288" r:id="rId23"/>
    <p:sldId id="280" r:id="rId24"/>
    <p:sldId id="290" r:id="rId25"/>
    <p:sldId id="270" r:id="rId26"/>
    <p:sldId id="272" r:id="rId27"/>
    <p:sldId id="275" r:id="rId28"/>
    <p:sldId id="274" r:id="rId29"/>
    <p:sldId id="276" r:id="rId30"/>
    <p:sldId id="289" r:id="rId31"/>
    <p:sldId id="277" r:id="rId32"/>
    <p:sldId id="291" r:id="rId33"/>
    <p:sldId id="29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4" d="100"/>
          <a:sy n="94" d="100"/>
        </p:scale>
        <p:origin x="232"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61031D-CB26-3C4B-BDDB-01867F6A3143}" type="datetimeFigureOut">
              <a:rPr lang="en-US" smtClean="0"/>
              <a:t>4/3/16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FAE2F-B26C-5E41-8AAA-F9CE9EDE7DF8}" type="slidenum">
              <a:rPr lang="en-US" smtClean="0"/>
              <a:t>‹#›</a:t>
            </a:fld>
            <a:endParaRPr lang="en-US"/>
          </a:p>
        </p:txBody>
      </p:sp>
    </p:spTree>
    <p:extLst>
      <p:ext uri="{BB962C8B-B14F-4D97-AF65-F5344CB8AC3E}">
        <p14:creationId xmlns:p14="http://schemas.microsoft.com/office/powerpoint/2010/main" val="3221147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61031D-CB26-3C4B-BDDB-01867F6A3143}" type="datetimeFigureOut">
              <a:rPr lang="en-US" smtClean="0"/>
              <a:t>4/3/16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FAE2F-B26C-5E41-8AAA-F9CE9EDE7DF8}" type="slidenum">
              <a:rPr lang="en-US" smtClean="0"/>
              <a:t>‹#›</a:t>
            </a:fld>
            <a:endParaRPr lang="en-US"/>
          </a:p>
        </p:txBody>
      </p:sp>
    </p:spTree>
    <p:extLst>
      <p:ext uri="{BB962C8B-B14F-4D97-AF65-F5344CB8AC3E}">
        <p14:creationId xmlns:p14="http://schemas.microsoft.com/office/powerpoint/2010/main" val="48237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61031D-CB26-3C4B-BDDB-01867F6A3143}" type="datetimeFigureOut">
              <a:rPr lang="en-US" smtClean="0"/>
              <a:t>4/3/16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FAE2F-B26C-5E41-8AAA-F9CE9EDE7DF8}" type="slidenum">
              <a:rPr lang="en-US" smtClean="0"/>
              <a:t>‹#›</a:t>
            </a:fld>
            <a:endParaRPr lang="en-US"/>
          </a:p>
        </p:txBody>
      </p:sp>
    </p:spTree>
    <p:extLst>
      <p:ext uri="{BB962C8B-B14F-4D97-AF65-F5344CB8AC3E}">
        <p14:creationId xmlns:p14="http://schemas.microsoft.com/office/powerpoint/2010/main" val="115094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61031D-CB26-3C4B-BDDB-01867F6A3143}" type="datetimeFigureOut">
              <a:rPr lang="en-US" smtClean="0"/>
              <a:t>4/3/16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FAE2F-B26C-5E41-8AAA-F9CE9EDE7DF8}" type="slidenum">
              <a:rPr lang="en-US" smtClean="0"/>
              <a:t>‹#›</a:t>
            </a:fld>
            <a:endParaRPr lang="en-US"/>
          </a:p>
        </p:txBody>
      </p:sp>
    </p:spTree>
    <p:extLst>
      <p:ext uri="{BB962C8B-B14F-4D97-AF65-F5344CB8AC3E}">
        <p14:creationId xmlns:p14="http://schemas.microsoft.com/office/powerpoint/2010/main" val="384204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61031D-CB26-3C4B-BDDB-01867F6A3143}" type="datetimeFigureOut">
              <a:rPr lang="en-US" smtClean="0"/>
              <a:t>4/3/16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FAE2F-B26C-5E41-8AAA-F9CE9EDE7DF8}" type="slidenum">
              <a:rPr lang="en-US" smtClean="0"/>
              <a:t>‹#›</a:t>
            </a:fld>
            <a:endParaRPr lang="en-US"/>
          </a:p>
        </p:txBody>
      </p:sp>
    </p:spTree>
    <p:extLst>
      <p:ext uri="{BB962C8B-B14F-4D97-AF65-F5344CB8AC3E}">
        <p14:creationId xmlns:p14="http://schemas.microsoft.com/office/powerpoint/2010/main" val="715313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61031D-CB26-3C4B-BDDB-01867F6A3143}" type="datetimeFigureOut">
              <a:rPr lang="en-US" smtClean="0"/>
              <a:t>4/3/16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FAE2F-B26C-5E41-8AAA-F9CE9EDE7DF8}" type="slidenum">
              <a:rPr lang="en-US" smtClean="0"/>
              <a:t>‹#›</a:t>
            </a:fld>
            <a:endParaRPr lang="en-US"/>
          </a:p>
        </p:txBody>
      </p:sp>
    </p:spTree>
    <p:extLst>
      <p:ext uri="{BB962C8B-B14F-4D97-AF65-F5344CB8AC3E}">
        <p14:creationId xmlns:p14="http://schemas.microsoft.com/office/powerpoint/2010/main" val="49346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61031D-CB26-3C4B-BDDB-01867F6A3143}" type="datetimeFigureOut">
              <a:rPr lang="en-US" smtClean="0"/>
              <a:t>4/3/16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4FAE2F-B26C-5E41-8AAA-F9CE9EDE7DF8}" type="slidenum">
              <a:rPr lang="en-US" smtClean="0"/>
              <a:t>‹#›</a:t>
            </a:fld>
            <a:endParaRPr lang="en-US"/>
          </a:p>
        </p:txBody>
      </p:sp>
    </p:spTree>
    <p:extLst>
      <p:ext uri="{BB962C8B-B14F-4D97-AF65-F5344CB8AC3E}">
        <p14:creationId xmlns:p14="http://schemas.microsoft.com/office/powerpoint/2010/main" val="520877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61031D-CB26-3C4B-BDDB-01867F6A3143}" type="datetimeFigureOut">
              <a:rPr lang="en-US" smtClean="0"/>
              <a:t>4/3/16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4FAE2F-B26C-5E41-8AAA-F9CE9EDE7DF8}" type="slidenum">
              <a:rPr lang="en-US" smtClean="0"/>
              <a:t>‹#›</a:t>
            </a:fld>
            <a:endParaRPr lang="en-US"/>
          </a:p>
        </p:txBody>
      </p:sp>
    </p:spTree>
    <p:extLst>
      <p:ext uri="{BB962C8B-B14F-4D97-AF65-F5344CB8AC3E}">
        <p14:creationId xmlns:p14="http://schemas.microsoft.com/office/powerpoint/2010/main" val="1253181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1031D-CB26-3C4B-BDDB-01867F6A3143}" type="datetimeFigureOut">
              <a:rPr lang="en-US" smtClean="0"/>
              <a:t>4/3/16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4FAE2F-B26C-5E41-8AAA-F9CE9EDE7DF8}" type="slidenum">
              <a:rPr lang="en-US" smtClean="0"/>
              <a:t>‹#›</a:t>
            </a:fld>
            <a:endParaRPr lang="en-US"/>
          </a:p>
        </p:txBody>
      </p:sp>
    </p:spTree>
    <p:extLst>
      <p:ext uri="{BB962C8B-B14F-4D97-AF65-F5344CB8AC3E}">
        <p14:creationId xmlns:p14="http://schemas.microsoft.com/office/powerpoint/2010/main" val="94782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61031D-CB26-3C4B-BDDB-01867F6A3143}" type="datetimeFigureOut">
              <a:rPr lang="en-US" smtClean="0"/>
              <a:t>4/3/16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FAE2F-B26C-5E41-8AAA-F9CE9EDE7DF8}" type="slidenum">
              <a:rPr lang="en-US" smtClean="0"/>
              <a:t>‹#›</a:t>
            </a:fld>
            <a:endParaRPr lang="en-US"/>
          </a:p>
        </p:txBody>
      </p:sp>
    </p:spTree>
    <p:extLst>
      <p:ext uri="{BB962C8B-B14F-4D97-AF65-F5344CB8AC3E}">
        <p14:creationId xmlns:p14="http://schemas.microsoft.com/office/powerpoint/2010/main" val="271991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61031D-CB26-3C4B-BDDB-01867F6A3143}" type="datetimeFigureOut">
              <a:rPr lang="en-US" smtClean="0"/>
              <a:t>4/3/16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FAE2F-B26C-5E41-8AAA-F9CE9EDE7DF8}" type="slidenum">
              <a:rPr lang="en-US" smtClean="0"/>
              <a:t>‹#›</a:t>
            </a:fld>
            <a:endParaRPr lang="en-US"/>
          </a:p>
        </p:txBody>
      </p:sp>
    </p:spTree>
    <p:extLst>
      <p:ext uri="{BB962C8B-B14F-4D97-AF65-F5344CB8AC3E}">
        <p14:creationId xmlns:p14="http://schemas.microsoft.com/office/powerpoint/2010/main" val="2715806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eorgia"/>
              </a:defRPr>
            </a:lvl1pPr>
          </a:lstStyle>
          <a:p>
            <a:fld id="{F861031D-CB26-3C4B-BDDB-01867F6A3143}" type="datetimeFigureOut">
              <a:rPr lang="en-US" smtClean="0"/>
              <a:pPr/>
              <a:t>4/3/16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eorgia"/>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eorgia"/>
              </a:defRPr>
            </a:lvl1pPr>
          </a:lstStyle>
          <a:p>
            <a:fld id="{4B4FAE2F-B26C-5E41-8AAA-F9CE9EDE7DF8}" type="slidenum">
              <a:rPr lang="en-US" smtClean="0"/>
              <a:pPr/>
              <a:t>‹#›</a:t>
            </a:fld>
            <a:endParaRPr lang="en-US" dirty="0"/>
          </a:p>
        </p:txBody>
      </p:sp>
    </p:spTree>
    <p:extLst>
      <p:ext uri="{BB962C8B-B14F-4D97-AF65-F5344CB8AC3E}">
        <p14:creationId xmlns:p14="http://schemas.microsoft.com/office/powerpoint/2010/main" val="32591626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000000"/>
          </a:solidFill>
          <a:latin typeface="Georgia"/>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fCZpUIEUsys&amp;feature=youtube_gdata_player"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0000"/>
                </a:solidFill>
              </a:rPr>
              <a:t>Cognitive Behavioral Therapy</a:t>
            </a:r>
            <a:endParaRPr lang="en-US" dirty="0">
              <a:solidFill>
                <a:srgbClr val="000000"/>
              </a:solidFill>
            </a:endParaRPr>
          </a:p>
        </p:txBody>
      </p:sp>
      <p:sp>
        <p:nvSpPr>
          <p:cNvPr id="3" name="Subtitle 2"/>
          <p:cNvSpPr>
            <a:spLocks noGrp="1"/>
          </p:cNvSpPr>
          <p:nvPr>
            <p:ph type="subTitle" idx="1"/>
          </p:nvPr>
        </p:nvSpPr>
        <p:spPr/>
        <p:txBody>
          <a:bodyPr/>
          <a:lstStyle/>
          <a:p>
            <a:r>
              <a:rPr lang="en-US" dirty="0" smtClean="0">
                <a:solidFill>
                  <a:schemeClr val="bg1"/>
                </a:solidFill>
              </a:rPr>
              <a:t>Margaret Kuchler</a:t>
            </a:r>
          </a:p>
          <a:p>
            <a:r>
              <a:rPr lang="en-US" dirty="0" smtClean="0">
                <a:solidFill>
                  <a:schemeClr val="bg1"/>
                </a:solidFill>
              </a:rPr>
              <a:t>Clinical Psychology</a:t>
            </a:r>
          </a:p>
          <a:p>
            <a:r>
              <a:rPr lang="en-US" dirty="0" smtClean="0">
                <a:solidFill>
                  <a:schemeClr val="bg1"/>
                </a:solidFill>
              </a:rPr>
              <a:t>Spring 2016</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3594095" y="11670"/>
            <a:ext cx="2391560" cy="2482588"/>
          </a:xfrm>
          <a:prstGeom prst="rect">
            <a:avLst/>
          </a:prstGeom>
        </p:spPr>
      </p:pic>
    </p:spTree>
    <p:extLst>
      <p:ext uri="{BB962C8B-B14F-4D97-AF65-F5344CB8AC3E}">
        <p14:creationId xmlns:p14="http://schemas.microsoft.com/office/powerpoint/2010/main" val="20480332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Basic Principles of CBT</a:t>
            </a:r>
            <a:endParaRPr lang="en-US" dirty="0">
              <a:solidFill>
                <a:srgbClr val="000000"/>
              </a:solidFill>
            </a:endParaRPr>
          </a:p>
        </p:txBody>
      </p:sp>
      <p:sp>
        <p:nvSpPr>
          <p:cNvPr id="3" name="Content Placeholder 2"/>
          <p:cNvSpPr>
            <a:spLocks noGrp="1"/>
          </p:cNvSpPr>
          <p:nvPr>
            <p:ph idx="1"/>
          </p:nvPr>
        </p:nvSpPr>
        <p:spPr/>
        <p:txBody>
          <a:bodyPr/>
          <a:lstStyle/>
          <a:p>
            <a:r>
              <a:rPr lang="en-US" dirty="0" smtClean="0">
                <a:solidFill>
                  <a:srgbClr val="000000"/>
                </a:solidFill>
              </a:rPr>
              <a:t>Structured/ time efficient</a:t>
            </a:r>
            <a:endParaRPr lang="en-US" dirty="0">
              <a:solidFill>
                <a:srgbClr val="000000"/>
              </a:solidFill>
            </a:endParaRPr>
          </a:p>
          <a:p>
            <a:pPr lvl="1"/>
            <a:r>
              <a:rPr lang="en-US" dirty="0" smtClean="0">
                <a:solidFill>
                  <a:srgbClr val="000000"/>
                </a:solidFill>
              </a:rPr>
              <a:t>Short-term sessions 1x per week</a:t>
            </a:r>
          </a:p>
          <a:p>
            <a:pPr lvl="1"/>
            <a:r>
              <a:rPr lang="en-US" dirty="0" smtClean="0">
                <a:solidFill>
                  <a:srgbClr val="000000"/>
                </a:solidFill>
              </a:rPr>
              <a:t>Between 16-20 session total</a:t>
            </a:r>
          </a:p>
          <a:p>
            <a:pPr lvl="1"/>
            <a:r>
              <a:rPr lang="en-US" dirty="0" smtClean="0">
                <a:solidFill>
                  <a:srgbClr val="000000"/>
                </a:solidFill>
              </a:rPr>
              <a:t>Patient is aware from the beginning that it will come to an end</a:t>
            </a:r>
          </a:p>
          <a:p>
            <a:r>
              <a:rPr lang="en-US" dirty="0" smtClean="0">
                <a:solidFill>
                  <a:srgbClr val="000000"/>
                </a:solidFill>
              </a:rPr>
              <a:t>“Homework”</a:t>
            </a:r>
          </a:p>
          <a:p>
            <a:pPr lvl="1"/>
            <a:r>
              <a:rPr lang="en-US" dirty="0" smtClean="0">
                <a:solidFill>
                  <a:srgbClr val="000000"/>
                </a:solidFill>
              </a:rPr>
              <a:t>Activities that are completed outside of sessions with therapist</a:t>
            </a:r>
            <a:endParaRPr lang="en-US" dirty="0">
              <a:solidFill>
                <a:srgbClr val="000000"/>
              </a:solidFill>
            </a:endParaRPr>
          </a:p>
          <a:p>
            <a:pPr marL="457200" lvl="1" indent="0">
              <a:buNone/>
            </a:pPr>
            <a:endParaRPr lang="en-US" dirty="0" smtClean="0">
              <a:solidFill>
                <a:srgbClr val="000000"/>
              </a:solidFill>
            </a:endParaRPr>
          </a:p>
        </p:txBody>
      </p:sp>
    </p:spTree>
    <p:extLst>
      <p:ext uri="{BB962C8B-B14F-4D97-AF65-F5344CB8AC3E}">
        <p14:creationId xmlns:p14="http://schemas.microsoft.com/office/powerpoint/2010/main" val="481550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Rationale of CBT</a:t>
            </a:r>
            <a:endParaRPr lang="en-US" dirty="0">
              <a:solidFill>
                <a:srgbClr val="00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000000"/>
                </a:solidFill>
              </a:rPr>
              <a:t>Negative emotions are the result of cognitive processes developed through learning and temperament</a:t>
            </a:r>
          </a:p>
          <a:p>
            <a:r>
              <a:rPr lang="en-US" dirty="0" smtClean="0">
                <a:solidFill>
                  <a:srgbClr val="000000"/>
                </a:solidFill>
              </a:rPr>
              <a:t>Importance of examining ones cognitive beliefs and developing rational responses to those automatic negative thoughts</a:t>
            </a:r>
          </a:p>
          <a:p>
            <a:r>
              <a:rPr lang="en-US" dirty="0" smtClean="0">
                <a:solidFill>
                  <a:srgbClr val="000000"/>
                </a:solidFill>
              </a:rPr>
              <a:t>Cognitive triad: Negative automatic thoughts center around our understanding of:</a:t>
            </a:r>
          </a:p>
          <a:p>
            <a:pPr lvl="1"/>
            <a:r>
              <a:rPr lang="en-US" dirty="0" smtClean="0">
                <a:solidFill>
                  <a:srgbClr val="000000"/>
                </a:solidFill>
              </a:rPr>
              <a:t>The world </a:t>
            </a:r>
          </a:p>
          <a:p>
            <a:pPr lvl="1"/>
            <a:r>
              <a:rPr lang="en-US" dirty="0" smtClean="0">
                <a:solidFill>
                  <a:srgbClr val="000000"/>
                </a:solidFill>
              </a:rPr>
              <a:t>Ones own self</a:t>
            </a:r>
          </a:p>
          <a:p>
            <a:pPr lvl="1"/>
            <a:r>
              <a:rPr lang="en-US" dirty="0" smtClean="0">
                <a:solidFill>
                  <a:srgbClr val="000000"/>
                </a:solidFill>
              </a:rPr>
              <a:t>Ones future</a:t>
            </a:r>
          </a:p>
          <a:p>
            <a:endParaRPr lang="en-US" dirty="0" smtClean="0">
              <a:solidFill>
                <a:srgbClr val="000000"/>
              </a:solidFill>
            </a:endParaRPr>
          </a:p>
        </p:txBody>
      </p:sp>
    </p:spTree>
    <p:extLst>
      <p:ext uri="{BB962C8B-B14F-4D97-AF65-F5344CB8AC3E}">
        <p14:creationId xmlns:p14="http://schemas.microsoft.com/office/powerpoint/2010/main" val="1596482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Cognitive Triad</a:t>
            </a:r>
            <a:endParaRPr lang="en-US" dirty="0">
              <a:solidFill>
                <a:srgbClr val="000000"/>
              </a:solidFill>
            </a:endParaRPr>
          </a:p>
        </p:txBody>
      </p:sp>
      <p:pic>
        <p:nvPicPr>
          <p:cNvPr id="4" name="Content Placeholder 3"/>
          <p:cNvPicPr>
            <a:picLocks noGrp="1" noChangeAspect="1"/>
          </p:cNvPicPr>
          <p:nvPr>
            <p:ph idx="1"/>
          </p:nvPr>
        </p:nvPicPr>
        <p:blipFill rotWithShape="1">
          <a:blip r:embed="rId2"/>
          <a:srcRect l="970" t="27" b="785"/>
          <a:stretch/>
        </p:blipFill>
        <p:spPr>
          <a:xfrm>
            <a:off x="537088" y="1283447"/>
            <a:ext cx="8149712" cy="5120279"/>
          </a:xfrm>
        </p:spPr>
      </p:pic>
      <p:sp>
        <p:nvSpPr>
          <p:cNvPr id="7" name="TextBox 6"/>
          <p:cNvSpPr txBox="1"/>
          <p:nvPr/>
        </p:nvSpPr>
        <p:spPr>
          <a:xfrm>
            <a:off x="3715700" y="6403726"/>
            <a:ext cx="5322403" cy="430887"/>
          </a:xfrm>
          <a:prstGeom prst="rect">
            <a:avLst/>
          </a:prstGeom>
          <a:noFill/>
        </p:spPr>
        <p:txBody>
          <a:bodyPr wrap="square" rtlCol="0">
            <a:spAutoFit/>
          </a:bodyPr>
          <a:lstStyle/>
          <a:p>
            <a:r>
              <a:rPr lang="en-US" sz="1100" dirty="0" smtClean="0">
                <a:latin typeface="Georgia"/>
              </a:rPr>
              <a:t>http://s3-eu-west-1.amazonaws.com/tutor2u-media/subjects/psychology/</a:t>
            </a:r>
            <a:r>
              <a:rPr lang="en-US" sz="1100" dirty="0" smtClean="0">
                <a:latin typeface="Georgia"/>
              </a:rPr>
              <a:t>studynote</a:t>
            </a:r>
            <a:r>
              <a:rPr lang="en-US" sz="1100" dirty="0" smtClean="0">
                <a:latin typeface="Georgia"/>
              </a:rPr>
              <a:t>-images/</a:t>
            </a:r>
            <a:r>
              <a:rPr lang="en-US" sz="1100" dirty="0" smtClean="0">
                <a:latin typeface="Georgia"/>
              </a:rPr>
              <a:t>depression-beck-negative-triad.png?mtime</a:t>
            </a:r>
            <a:r>
              <a:rPr lang="en-US" sz="1100" dirty="0" smtClean="0">
                <a:latin typeface="Georgia"/>
              </a:rPr>
              <a:t>=20151116202647</a:t>
            </a:r>
            <a:endParaRPr lang="en-US" sz="1100" dirty="0">
              <a:latin typeface="Georgia"/>
            </a:endParaRPr>
          </a:p>
        </p:txBody>
      </p:sp>
    </p:spTree>
    <p:extLst>
      <p:ext uri="{BB962C8B-B14F-4D97-AF65-F5344CB8AC3E}">
        <p14:creationId xmlns:p14="http://schemas.microsoft.com/office/powerpoint/2010/main" val="393605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Cognitive Specificity Hypothesis</a:t>
            </a:r>
            <a:endParaRPr lang="en-US" dirty="0">
              <a:solidFill>
                <a:srgbClr val="000000"/>
              </a:solidFill>
            </a:endParaRPr>
          </a:p>
        </p:txBody>
      </p:sp>
      <p:sp>
        <p:nvSpPr>
          <p:cNvPr id="3" name="Content Placeholder 2"/>
          <p:cNvSpPr>
            <a:spLocks noGrp="1"/>
          </p:cNvSpPr>
          <p:nvPr>
            <p:ph idx="1"/>
          </p:nvPr>
        </p:nvSpPr>
        <p:spPr/>
        <p:txBody>
          <a:bodyPr>
            <a:normAutofit lnSpcReduction="10000"/>
          </a:bodyPr>
          <a:lstStyle/>
          <a:p>
            <a:r>
              <a:rPr lang="en-US" dirty="0" smtClean="0">
                <a:solidFill>
                  <a:srgbClr val="000000"/>
                </a:solidFill>
              </a:rPr>
              <a:t>Distorted appraisals follow themes relevant to the specific psychiatric condition</a:t>
            </a:r>
          </a:p>
          <a:p>
            <a:r>
              <a:rPr lang="en-US" dirty="0" smtClean="0">
                <a:solidFill>
                  <a:srgbClr val="000000"/>
                </a:solidFill>
              </a:rPr>
              <a:t> Psychological disorders are each characterized in their own way</a:t>
            </a:r>
          </a:p>
          <a:p>
            <a:pPr lvl="1"/>
            <a:r>
              <a:rPr lang="en-US" dirty="0" smtClean="0">
                <a:solidFill>
                  <a:srgbClr val="000000"/>
                </a:solidFill>
              </a:rPr>
              <a:t>Depression: Negative view of self, world, and future. Core beliefs usually associated with helplessness, failure, incompetence, and lack of strong relationships and feelings of acceptance</a:t>
            </a:r>
            <a:endParaRPr lang="en-US" dirty="0">
              <a:solidFill>
                <a:srgbClr val="000000"/>
              </a:solidFill>
            </a:endParaRPr>
          </a:p>
        </p:txBody>
      </p:sp>
    </p:spTree>
    <p:extLst>
      <p:ext uri="{BB962C8B-B14F-4D97-AF65-F5344CB8AC3E}">
        <p14:creationId xmlns:p14="http://schemas.microsoft.com/office/powerpoint/2010/main" val="1624822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Cognitive Specificity- Depression</a:t>
            </a:r>
            <a:endParaRPr lang="en-US" dirty="0"/>
          </a:p>
        </p:txBody>
      </p:sp>
      <p:sp>
        <p:nvSpPr>
          <p:cNvPr id="3" name="Content Placeholder 2"/>
          <p:cNvSpPr>
            <a:spLocks noGrp="1"/>
          </p:cNvSpPr>
          <p:nvPr>
            <p:ph idx="1"/>
          </p:nvPr>
        </p:nvSpPr>
        <p:spPr/>
        <p:txBody>
          <a:bodyPr/>
          <a:lstStyle/>
          <a:p>
            <a:r>
              <a:rPr lang="en-US" dirty="0" smtClean="0"/>
              <a:t>Negative Triad</a:t>
            </a:r>
          </a:p>
          <a:p>
            <a:pPr lvl="1"/>
            <a:r>
              <a:rPr lang="en-US" dirty="0" smtClean="0"/>
              <a:t>Self: “I am unable to be loved by anyone”</a:t>
            </a:r>
          </a:p>
          <a:p>
            <a:pPr lvl="1"/>
            <a:r>
              <a:rPr lang="en-US" dirty="0" smtClean="0"/>
              <a:t>Others: “People do not care about me or my wellbeing”</a:t>
            </a:r>
          </a:p>
          <a:p>
            <a:pPr lvl="1"/>
            <a:r>
              <a:rPr lang="en-US" dirty="0" smtClean="0"/>
              <a:t>Future: “There is nothing positive to look forward to in my life”</a:t>
            </a:r>
            <a:endParaRPr lang="en-US" dirty="0"/>
          </a:p>
        </p:txBody>
      </p:sp>
    </p:spTree>
    <p:extLst>
      <p:ext uri="{BB962C8B-B14F-4D97-AF65-F5344CB8AC3E}">
        <p14:creationId xmlns:p14="http://schemas.microsoft.com/office/powerpoint/2010/main" val="3810934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levels of cognition</a:t>
            </a:r>
            <a:endParaRPr lang="en-US" dirty="0"/>
          </a:p>
        </p:txBody>
      </p:sp>
      <p:sp>
        <p:nvSpPr>
          <p:cNvPr id="3" name="Content Placeholder 2"/>
          <p:cNvSpPr>
            <a:spLocks noGrp="1"/>
          </p:cNvSpPr>
          <p:nvPr>
            <p:ph idx="1"/>
          </p:nvPr>
        </p:nvSpPr>
        <p:spPr/>
        <p:txBody>
          <a:bodyPr/>
          <a:lstStyle/>
          <a:p>
            <a:r>
              <a:rPr lang="en-US" dirty="0" smtClean="0"/>
              <a:t>Consciousness</a:t>
            </a:r>
          </a:p>
          <a:p>
            <a:pPr lvl="1"/>
            <a:r>
              <a:rPr lang="en-US" dirty="0" smtClean="0"/>
              <a:t>Decisions made with full awareness</a:t>
            </a:r>
          </a:p>
          <a:p>
            <a:r>
              <a:rPr lang="en-US" dirty="0" smtClean="0"/>
              <a:t>Automatic thoughts</a:t>
            </a:r>
            <a:endParaRPr lang="en-US" dirty="0"/>
          </a:p>
          <a:p>
            <a:pPr lvl="1"/>
            <a:r>
              <a:rPr lang="en-US" dirty="0" smtClean="0"/>
              <a:t>Private cognitions</a:t>
            </a:r>
          </a:p>
          <a:p>
            <a:r>
              <a:rPr lang="en-US" dirty="0" smtClean="0"/>
              <a:t>Schemas</a:t>
            </a:r>
          </a:p>
          <a:p>
            <a:pPr lvl="1"/>
            <a:r>
              <a:rPr lang="en-US" dirty="0" smtClean="0"/>
              <a:t>Core beliefs</a:t>
            </a:r>
          </a:p>
        </p:txBody>
      </p:sp>
    </p:spTree>
    <p:extLst>
      <p:ext uri="{BB962C8B-B14F-4D97-AF65-F5344CB8AC3E}">
        <p14:creationId xmlns:p14="http://schemas.microsoft.com/office/powerpoint/2010/main" val="1551715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Depression</a:t>
            </a:r>
            <a:endParaRPr lang="en-US" dirty="0"/>
          </a:p>
        </p:txBody>
      </p:sp>
      <p:sp>
        <p:nvSpPr>
          <p:cNvPr id="3" name="Content Placeholder 2"/>
          <p:cNvSpPr>
            <a:spLocks noGrp="1"/>
          </p:cNvSpPr>
          <p:nvPr>
            <p:ph idx="1"/>
          </p:nvPr>
        </p:nvSpPr>
        <p:spPr/>
        <p:txBody>
          <a:bodyPr>
            <a:normAutofit/>
          </a:bodyPr>
          <a:lstStyle/>
          <a:p>
            <a:r>
              <a:rPr lang="en-US" sz="2400" dirty="0" smtClean="0"/>
              <a:t>Mental Illness that affects ones overall health: especially their thoughts, behaviors, and feelings</a:t>
            </a:r>
          </a:p>
          <a:p>
            <a:r>
              <a:rPr lang="en-US" sz="2400" dirty="0" smtClean="0"/>
              <a:t>Can have physical affects as well</a:t>
            </a:r>
          </a:p>
          <a:p>
            <a:r>
              <a:rPr lang="en-US" sz="2400" dirty="0" smtClean="0"/>
              <a:t>One feels extreme sadness or despair for long periods of time</a:t>
            </a:r>
          </a:p>
        </p:txBody>
      </p:sp>
      <p:pic>
        <p:nvPicPr>
          <p:cNvPr id="4" name="Picture 3"/>
          <p:cNvPicPr>
            <a:picLocks noChangeAspect="1"/>
          </p:cNvPicPr>
          <p:nvPr/>
        </p:nvPicPr>
        <p:blipFill>
          <a:blip r:embed="rId2"/>
          <a:stretch>
            <a:fillRect/>
          </a:stretch>
        </p:blipFill>
        <p:spPr>
          <a:xfrm>
            <a:off x="4242654" y="3535671"/>
            <a:ext cx="4148692" cy="3111518"/>
          </a:xfrm>
          <a:prstGeom prst="rect">
            <a:avLst/>
          </a:prstGeom>
        </p:spPr>
      </p:pic>
      <p:sp>
        <p:nvSpPr>
          <p:cNvPr id="5" name="TextBox 4"/>
          <p:cNvSpPr txBox="1"/>
          <p:nvPr/>
        </p:nvSpPr>
        <p:spPr>
          <a:xfrm>
            <a:off x="581000" y="6363197"/>
            <a:ext cx="3661654" cy="261610"/>
          </a:xfrm>
          <a:prstGeom prst="rect">
            <a:avLst/>
          </a:prstGeom>
          <a:noFill/>
        </p:spPr>
        <p:txBody>
          <a:bodyPr wrap="square" rtlCol="0">
            <a:spAutoFit/>
          </a:bodyPr>
          <a:lstStyle/>
          <a:p>
            <a:r>
              <a:rPr lang="en-US" sz="1100" dirty="0" smtClean="0">
                <a:latin typeface="Georgia"/>
              </a:rPr>
              <a:t>https://</a:t>
            </a:r>
            <a:r>
              <a:rPr lang="en-US" sz="1100" dirty="0" smtClean="0">
                <a:latin typeface="Georgia"/>
              </a:rPr>
              <a:t>i.ytimg.com</a:t>
            </a:r>
            <a:r>
              <a:rPr lang="en-US" sz="1100" dirty="0" smtClean="0">
                <a:latin typeface="Georgia"/>
              </a:rPr>
              <a:t>/vi/J3L6Nwr8fp8/</a:t>
            </a:r>
            <a:r>
              <a:rPr lang="en-US" sz="1100" dirty="0" smtClean="0">
                <a:latin typeface="Georgia"/>
              </a:rPr>
              <a:t>hqdefault.jpg</a:t>
            </a:r>
            <a:endParaRPr lang="en-US" sz="1100" dirty="0">
              <a:latin typeface="Georgia"/>
            </a:endParaRPr>
          </a:p>
        </p:txBody>
      </p:sp>
    </p:spTree>
    <p:extLst>
      <p:ext uri="{BB962C8B-B14F-4D97-AF65-F5344CB8AC3E}">
        <p14:creationId xmlns:p14="http://schemas.microsoft.com/office/powerpoint/2010/main" val="1960375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Depressive Thinking	</a:t>
            </a:r>
            <a:endParaRPr lang="en-US" dirty="0"/>
          </a:p>
        </p:txBody>
      </p:sp>
      <p:sp>
        <p:nvSpPr>
          <p:cNvPr id="3" name="Content Placeholder 2"/>
          <p:cNvSpPr>
            <a:spLocks noGrp="1"/>
          </p:cNvSpPr>
          <p:nvPr>
            <p:ph idx="1"/>
          </p:nvPr>
        </p:nvSpPr>
        <p:spPr/>
        <p:txBody>
          <a:bodyPr>
            <a:normAutofit/>
          </a:bodyPr>
          <a:lstStyle/>
          <a:p>
            <a:r>
              <a:rPr lang="en-US" dirty="0" smtClean="0"/>
              <a:t>Beck’s cognitive triad</a:t>
            </a:r>
          </a:p>
          <a:p>
            <a:r>
              <a:rPr lang="en-US" dirty="0" smtClean="0"/>
              <a:t>Distorted negative thinking about:</a:t>
            </a:r>
          </a:p>
          <a:p>
            <a:pPr lvl="1"/>
            <a:r>
              <a:rPr lang="en-US" dirty="0" smtClean="0"/>
              <a:t>Self</a:t>
            </a:r>
          </a:p>
          <a:p>
            <a:pPr lvl="2"/>
            <a:r>
              <a:rPr lang="en-US" dirty="0" smtClean="0"/>
              <a:t>Low self esteem</a:t>
            </a:r>
          </a:p>
          <a:p>
            <a:pPr lvl="1"/>
            <a:r>
              <a:rPr lang="en-US" dirty="0" smtClean="0"/>
              <a:t>World </a:t>
            </a:r>
          </a:p>
          <a:p>
            <a:pPr lvl="2"/>
            <a:r>
              <a:rPr lang="en-US" dirty="0" smtClean="0"/>
              <a:t>Nothing is meaningful</a:t>
            </a:r>
          </a:p>
          <a:p>
            <a:pPr lvl="1"/>
            <a:r>
              <a:rPr lang="en-US" dirty="0" smtClean="0"/>
              <a:t>Future</a:t>
            </a:r>
          </a:p>
          <a:p>
            <a:pPr lvl="2"/>
            <a:r>
              <a:rPr lang="en-US" dirty="0" smtClean="0"/>
              <a:t>Hopelessness </a:t>
            </a:r>
          </a:p>
          <a:p>
            <a:pPr lvl="2"/>
            <a:r>
              <a:rPr lang="en-US" dirty="0" smtClean="0"/>
              <a:t>Helplessness</a:t>
            </a:r>
          </a:p>
          <a:p>
            <a:endParaRPr lang="en-US" dirty="0" smtClean="0"/>
          </a:p>
        </p:txBody>
      </p:sp>
    </p:spTree>
    <p:extLst>
      <p:ext uri="{BB962C8B-B14F-4D97-AF65-F5344CB8AC3E}">
        <p14:creationId xmlns:p14="http://schemas.microsoft.com/office/powerpoint/2010/main" val="827297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CPT Approaches to Treating Depression</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smtClean="0"/>
              <a:t>Cognitive restructuring </a:t>
            </a:r>
          </a:p>
          <a:p>
            <a:pPr lvl="1"/>
            <a:r>
              <a:rPr lang="en-US" dirty="0" smtClean="0"/>
              <a:t>“Inside out” approach</a:t>
            </a:r>
          </a:p>
          <a:p>
            <a:pPr lvl="1"/>
            <a:r>
              <a:rPr lang="en-US" dirty="0" smtClean="0"/>
              <a:t>Change content of thoughts</a:t>
            </a:r>
          </a:p>
          <a:p>
            <a:pPr marL="0" indent="0">
              <a:buNone/>
            </a:pPr>
            <a:r>
              <a:rPr lang="en-US" dirty="0" smtClean="0"/>
              <a:t>2. Behavioral Activation </a:t>
            </a:r>
          </a:p>
          <a:p>
            <a:pPr lvl="1"/>
            <a:r>
              <a:rPr lang="en-US" dirty="0" smtClean="0"/>
              <a:t>“Outside in” approach</a:t>
            </a:r>
          </a:p>
          <a:p>
            <a:pPr lvl="1"/>
            <a:r>
              <a:rPr lang="en-US" dirty="0" smtClean="0"/>
              <a:t>Activity scheduling</a:t>
            </a:r>
          </a:p>
          <a:p>
            <a:pPr lvl="1"/>
            <a:r>
              <a:rPr lang="en-US" dirty="0" smtClean="0"/>
              <a:t>Problem solving</a:t>
            </a:r>
          </a:p>
          <a:p>
            <a:pPr lvl="1"/>
            <a:r>
              <a:rPr lang="en-US" dirty="0" smtClean="0"/>
              <a:t>Change the function/context of thinking</a:t>
            </a:r>
          </a:p>
          <a:p>
            <a:pPr lvl="1"/>
            <a:r>
              <a:rPr lang="en-US" dirty="0" smtClean="0"/>
              <a:t>Make behavior less dependent on thinking or mood</a:t>
            </a:r>
          </a:p>
          <a:p>
            <a:pPr marL="514350" indent="-514350">
              <a:buFont typeface="+mj-lt"/>
              <a:buAutoNum type="arabicPeriod"/>
            </a:pPr>
            <a:endParaRPr lang="en-US" dirty="0"/>
          </a:p>
        </p:txBody>
      </p:sp>
    </p:spTree>
    <p:extLst>
      <p:ext uri="{BB962C8B-B14F-4D97-AF65-F5344CB8AC3E}">
        <p14:creationId xmlns:p14="http://schemas.microsoft.com/office/powerpoint/2010/main" val="1767997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Cognitive Restructuring Example</a:t>
            </a:r>
            <a:endParaRPr lang="en-US" dirty="0"/>
          </a:p>
        </p:txBody>
      </p:sp>
      <p:sp>
        <p:nvSpPr>
          <p:cNvPr id="3" name="Content Placeholder 2"/>
          <p:cNvSpPr>
            <a:spLocks noGrp="1"/>
          </p:cNvSpPr>
          <p:nvPr>
            <p:ph idx="1"/>
          </p:nvPr>
        </p:nvSpPr>
        <p:spPr/>
        <p:txBody>
          <a:bodyPr>
            <a:normAutofit/>
          </a:bodyPr>
          <a:lstStyle/>
          <a:p>
            <a:pPr marL="0" lvl="1" indent="0">
              <a:buNone/>
            </a:pPr>
            <a:r>
              <a:rPr lang="en-US" sz="2400" dirty="0" smtClean="0">
                <a:cs typeface="Georgia"/>
              </a:rPr>
              <a:t>“Tonya has come for an initial appointment to the SBHC. During the risk assessment, Tonya reports a number of depressive symptoms, but no suicidal ideation. Tonya seems to display a lot of negative thinking and cognitive distortions. For example, she believes that </a:t>
            </a:r>
            <a:r>
              <a:rPr lang="ja-JP" altLang="en-US" sz="2400" dirty="0" smtClean="0">
                <a:ea typeface="Georgia"/>
                <a:cs typeface="Georgia"/>
              </a:rPr>
              <a:t>“</a:t>
            </a:r>
            <a:r>
              <a:rPr lang="en-US" sz="2400" dirty="0" smtClean="0">
                <a:cs typeface="Georgia"/>
              </a:rPr>
              <a:t>nobody</a:t>
            </a:r>
            <a:r>
              <a:rPr lang="ja-JP" altLang="en-US" sz="2400" dirty="0" smtClean="0">
                <a:ea typeface="Georgia"/>
                <a:cs typeface="Georgia"/>
              </a:rPr>
              <a:t>”</a:t>
            </a:r>
            <a:r>
              <a:rPr lang="en-US" sz="2400" dirty="0" smtClean="0">
                <a:cs typeface="Georgia"/>
              </a:rPr>
              <a:t> likes her and that s/he will </a:t>
            </a:r>
            <a:r>
              <a:rPr lang="ja-JP" altLang="en-US" sz="2400" dirty="0" smtClean="0">
                <a:ea typeface="Georgia"/>
                <a:cs typeface="Georgia"/>
              </a:rPr>
              <a:t>“</a:t>
            </a:r>
            <a:r>
              <a:rPr lang="en-US" sz="2400" dirty="0" smtClean="0">
                <a:cs typeface="Georgia"/>
              </a:rPr>
              <a:t>never</a:t>
            </a:r>
            <a:r>
              <a:rPr lang="ja-JP" altLang="en-US" sz="2400" dirty="0" smtClean="0">
                <a:ea typeface="Georgia"/>
                <a:cs typeface="Georgia"/>
              </a:rPr>
              <a:t>”</a:t>
            </a:r>
            <a:r>
              <a:rPr lang="en-US" sz="2400" dirty="0" smtClean="0">
                <a:cs typeface="Georgia"/>
              </a:rPr>
              <a:t> be successful in school. Her math teacher often compliments her work, but Tonya dismisses the teacher</a:t>
            </a:r>
            <a:r>
              <a:rPr lang="ja-JP" altLang="en-US" sz="2400" dirty="0" smtClean="0">
                <a:ea typeface="Georgia"/>
                <a:cs typeface="Georgia"/>
              </a:rPr>
              <a:t>’</a:t>
            </a:r>
            <a:r>
              <a:rPr lang="en-US" sz="2400" dirty="0" smtClean="0">
                <a:cs typeface="Georgia"/>
              </a:rPr>
              <a:t>s comments as him </a:t>
            </a:r>
            <a:r>
              <a:rPr lang="ja-JP" altLang="en-US" sz="2400" dirty="0" smtClean="0">
                <a:ea typeface="Georgia"/>
                <a:cs typeface="Georgia"/>
              </a:rPr>
              <a:t>“</a:t>
            </a:r>
            <a:r>
              <a:rPr lang="en-US" sz="2400" dirty="0" smtClean="0">
                <a:cs typeface="Georgia"/>
              </a:rPr>
              <a:t>just trying to be nice.</a:t>
            </a:r>
            <a:r>
              <a:rPr lang="ja-JP" altLang="en-US" sz="2400" dirty="0" smtClean="0">
                <a:ea typeface="Georgia"/>
                <a:cs typeface="Georgia"/>
              </a:rPr>
              <a:t>”</a:t>
            </a:r>
            <a:r>
              <a:rPr lang="en-US" sz="2400" dirty="0" smtClean="0">
                <a:cs typeface="Georgia"/>
              </a:rPr>
              <a:t> Tonya has good grades in all classes except for one, yet she only acknowledges her below average Chemistry grade.”, </a:t>
            </a:r>
            <a:r>
              <a:rPr lang="en-US" sz="2000" dirty="0" smtClean="0"/>
              <a:t>(National Assembly on School-Based Healthcare, 2005)</a:t>
            </a:r>
          </a:p>
          <a:p>
            <a:pPr marL="0" indent="0">
              <a:buNone/>
            </a:pPr>
            <a:endParaRPr lang="en-US" sz="2400" dirty="0" smtClean="0">
              <a:cs typeface="Georgia"/>
            </a:endParaRPr>
          </a:p>
          <a:p>
            <a:pPr marL="0" indent="0">
              <a:buNone/>
            </a:pPr>
            <a:endParaRPr lang="en-US" dirty="0"/>
          </a:p>
        </p:txBody>
      </p:sp>
    </p:spTree>
    <p:extLst>
      <p:ext uri="{BB962C8B-B14F-4D97-AF65-F5344CB8AC3E}">
        <p14:creationId xmlns:p14="http://schemas.microsoft.com/office/powerpoint/2010/main" val="261645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solidFill>
                  <a:srgbClr val="000000"/>
                </a:solidFill>
              </a:rPr>
              <a:t>“CBT is a process of teaching, coaching, and reinforcing positive behaviors. CBT helps people identify cognitive patterns or thoughts and emotions that are linked with behaviors” </a:t>
            </a:r>
            <a:r>
              <a:rPr lang="en-US" sz="1800" dirty="0" smtClean="0">
                <a:solidFill>
                  <a:srgbClr val="000000"/>
                </a:solidFill>
              </a:rPr>
              <a:t>(Somers, 2007)</a:t>
            </a:r>
            <a:endParaRPr lang="en-US" sz="1800" dirty="0">
              <a:solidFill>
                <a:srgbClr val="000000"/>
              </a:solidFill>
            </a:endParaRPr>
          </a:p>
        </p:txBody>
      </p:sp>
      <p:pic>
        <p:nvPicPr>
          <p:cNvPr id="4" name="Picture 3"/>
          <p:cNvPicPr>
            <a:picLocks noChangeAspect="1"/>
          </p:cNvPicPr>
          <p:nvPr/>
        </p:nvPicPr>
        <p:blipFill>
          <a:blip r:embed="rId2"/>
          <a:stretch>
            <a:fillRect/>
          </a:stretch>
        </p:blipFill>
        <p:spPr>
          <a:xfrm>
            <a:off x="810697" y="4329793"/>
            <a:ext cx="3134701" cy="2028337"/>
          </a:xfrm>
          <a:prstGeom prst="rect">
            <a:avLst/>
          </a:prstGeom>
        </p:spPr>
      </p:pic>
      <p:sp>
        <p:nvSpPr>
          <p:cNvPr id="5" name="TextBox 4"/>
          <p:cNvSpPr txBox="1"/>
          <p:nvPr/>
        </p:nvSpPr>
        <p:spPr>
          <a:xfrm>
            <a:off x="648559" y="6358130"/>
            <a:ext cx="3702188" cy="430887"/>
          </a:xfrm>
          <a:prstGeom prst="rect">
            <a:avLst/>
          </a:prstGeom>
          <a:noFill/>
        </p:spPr>
        <p:txBody>
          <a:bodyPr wrap="square" rtlCol="0">
            <a:spAutoFit/>
          </a:bodyPr>
          <a:lstStyle/>
          <a:p>
            <a:r>
              <a:rPr lang="en-US" sz="1100" dirty="0" smtClean="0">
                <a:solidFill>
                  <a:srgbClr val="000000"/>
                </a:solidFill>
                <a:latin typeface="Georgia"/>
                <a:cs typeface="Georgia"/>
              </a:rPr>
              <a:t>http://</a:t>
            </a:r>
            <a:r>
              <a:rPr lang="en-US" sz="1100" dirty="0" smtClean="0">
                <a:solidFill>
                  <a:srgbClr val="000000"/>
                </a:solidFill>
                <a:latin typeface="Georgia"/>
                <a:cs typeface="Georgia"/>
              </a:rPr>
              <a:t>www.beatthewinterblues.info</a:t>
            </a:r>
            <a:r>
              <a:rPr lang="en-US" sz="1100" dirty="0" smtClean="0">
                <a:solidFill>
                  <a:srgbClr val="000000"/>
                </a:solidFill>
                <a:latin typeface="Georgia"/>
                <a:cs typeface="Georgia"/>
              </a:rPr>
              <a:t>/</a:t>
            </a:r>
            <a:r>
              <a:rPr lang="en-US" sz="1100" dirty="0" smtClean="0">
                <a:solidFill>
                  <a:srgbClr val="000000"/>
                </a:solidFill>
                <a:latin typeface="Georgia"/>
                <a:cs typeface="Georgia"/>
              </a:rPr>
              <a:t>wp</a:t>
            </a:r>
            <a:r>
              <a:rPr lang="en-US" sz="1100" dirty="0" smtClean="0">
                <a:solidFill>
                  <a:srgbClr val="000000"/>
                </a:solidFill>
                <a:latin typeface="Georgia"/>
                <a:cs typeface="Georgia"/>
              </a:rPr>
              <a:t>-content/uploads/2013/07/positive-</a:t>
            </a:r>
            <a:r>
              <a:rPr lang="en-US" sz="1100" dirty="0" smtClean="0">
                <a:solidFill>
                  <a:srgbClr val="000000"/>
                </a:solidFill>
                <a:latin typeface="Georgia"/>
                <a:cs typeface="Georgia"/>
              </a:rPr>
              <a:t>thinking.jpg</a:t>
            </a:r>
            <a:endParaRPr lang="en-US" sz="1100" dirty="0">
              <a:solidFill>
                <a:srgbClr val="000000"/>
              </a:solidFill>
              <a:latin typeface="Georgia"/>
              <a:cs typeface="Georgia"/>
            </a:endParaRPr>
          </a:p>
        </p:txBody>
      </p:sp>
      <p:pic>
        <p:nvPicPr>
          <p:cNvPr id="6" name="Picture 5"/>
          <p:cNvPicPr>
            <a:picLocks noChangeAspect="1"/>
          </p:cNvPicPr>
          <p:nvPr/>
        </p:nvPicPr>
        <p:blipFill>
          <a:blip r:embed="rId3"/>
          <a:stretch>
            <a:fillRect/>
          </a:stretch>
        </p:blipFill>
        <p:spPr>
          <a:xfrm>
            <a:off x="4404795" y="4215666"/>
            <a:ext cx="2864466" cy="2142464"/>
          </a:xfrm>
          <a:prstGeom prst="rect">
            <a:avLst/>
          </a:prstGeom>
        </p:spPr>
      </p:pic>
      <p:sp>
        <p:nvSpPr>
          <p:cNvPr id="7" name="TextBox 6"/>
          <p:cNvSpPr txBox="1"/>
          <p:nvPr/>
        </p:nvSpPr>
        <p:spPr>
          <a:xfrm>
            <a:off x="4350748" y="6358130"/>
            <a:ext cx="3634630" cy="507831"/>
          </a:xfrm>
          <a:prstGeom prst="rect">
            <a:avLst/>
          </a:prstGeom>
          <a:noFill/>
        </p:spPr>
        <p:txBody>
          <a:bodyPr wrap="square" rtlCol="0">
            <a:spAutoFit/>
          </a:bodyPr>
          <a:lstStyle/>
          <a:p>
            <a:r>
              <a:rPr lang="en-US" sz="900" dirty="0" smtClean="0">
                <a:solidFill>
                  <a:srgbClr val="000000"/>
                </a:solidFill>
                <a:latin typeface="Georgia"/>
                <a:cs typeface="Georgia"/>
              </a:rPr>
              <a:t>https://</a:t>
            </a:r>
            <a:r>
              <a:rPr lang="en-US" sz="900" dirty="0" smtClean="0">
                <a:solidFill>
                  <a:srgbClr val="000000"/>
                </a:solidFill>
                <a:latin typeface="Georgia"/>
                <a:cs typeface="Georgia"/>
              </a:rPr>
              <a:t>www.summitiop.com</a:t>
            </a:r>
            <a:r>
              <a:rPr lang="en-US" sz="900" dirty="0" smtClean="0">
                <a:solidFill>
                  <a:srgbClr val="000000"/>
                </a:solidFill>
                <a:latin typeface="Georgia"/>
                <a:cs typeface="Georgia"/>
              </a:rPr>
              <a:t>/</a:t>
            </a:r>
            <a:r>
              <a:rPr lang="en-US" sz="900" dirty="0" smtClean="0">
                <a:solidFill>
                  <a:srgbClr val="000000"/>
                </a:solidFill>
                <a:latin typeface="Georgia"/>
                <a:cs typeface="Georgia"/>
              </a:rPr>
              <a:t>wp</a:t>
            </a:r>
            <a:r>
              <a:rPr lang="en-US" sz="900" dirty="0" smtClean="0">
                <a:solidFill>
                  <a:srgbClr val="000000"/>
                </a:solidFill>
                <a:latin typeface="Georgia"/>
                <a:cs typeface="Georgia"/>
              </a:rPr>
              <a:t>-content/uploads/2014/04/Why-Cognitive-Behavioral-Therapy-Is-A-Useful-Tool-In-Outpatient-Rehab.jpg</a:t>
            </a:r>
            <a:endParaRPr lang="en-US" sz="900" dirty="0">
              <a:solidFill>
                <a:srgbClr val="000000"/>
              </a:solidFill>
              <a:latin typeface="Georgia"/>
              <a:cs typeface="Georgia"/>
            </a:endParaRPr>
          </a:p>
        </p:txBody>
      </p:sp>
    </p:spTree>
    <p:extLst>
      <p:ext uri="{BB962C8B-B14F-4D97-AF65-F5344CB8AC3E}">
        <p14:creationId xmlns:p14="http://schemas.microsoft.com/office/powerpoint/2010/main" val="36250868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Cognitive Restructuring Example</a:t>
            </a:r>
            <a:endParaRPr lang="en-US" dirty="0"/>
          </a:p>
        </p:txBody>
      </p:sp>
      <p:sp>
        <p:nvSpPr>
          <p:cNvPr id="3" name="Content Placeholder 2"/>
          <p:cNvSpPr>
            <a:spLocks noGrp="1"/>
          </p:cNvSpPr>
          <p:nvPr>
            <p:ph idx="1"/>
          </p:nvPr>
        </p:nvSpPr>
        <p:spPr/>
        <p:txBody>
          <a:bodyPr/>
          <a:lstStyle/>
          <a:p>
            <a:pPr>
              <a:lnSpc>
                <a:spcPct val="70000"/>
              </a:lnSpc>
            </a:pPr>
            <a:r>
              <a:rPr lang="en-US" sz="2700" dirty="0" smtClean="0">
                <a:cs typeface="Georgia"/>
              </a:rPr>
              <a:t>“Practice the process of Cognitive Restructuring with Tonya.</a:t>
            </a:r>
          </a:p>
          <a:p>
            <a:pPr lvl="1">
              <a:lnSpc>
                <a:spcPct val="80000"/>
              </a:lnSpc>
            </a:pPr>
            <a:r>
              <a:rPr lang="en-US" sz="2700" dirty="0" smtClean="0">
                <a:cs typeface="Georgia"/>
              </a:rPr>
              <a:t>Describe the relationship between ways of thinking and depressive symptoms</a:t>
            </a:r>
          </a:p>
          <a:p>
            <a:pPr lvl="1">
              <a:lnSpc>
                <a:spcPct val="80000"/>
              </a:lnSpc>
            </a:pPr>
            <a:r>
              <a:rPr lang="en-US" sz="2700" dirty="0" smtClean="0">
                <a:cs typeface="Georgia"/>
              </a:rPr>
              <a:t>Help Tonya to identify her cognitive distortions</a:t>
            </a:r>
          </a:p>
          <a:p>
            <a:pPr lvl="1">
              <a:lnSpc>
                <a:spcPct val="80000"/>
              </a:lnSpc>
            </a:pPr>
            <a:r>
              <a:rPr lang="en-US" sz="2700" dirty="0" smtClean="0">
                <a:cs typeface="Georgia"/>
              </a:rPr>
              <a:t>Identify ways of countering cognitive distortions</a:t>
            </a:r>
          </a:p>
          <a:p>
            <a:pPr lvl="1">
              <a:lnSpc>
                <a:spcPct val="80000"/>
              </a:lnSpc>
            </a:pPr>
            <a:r>
              <a:rPr lang="en-US" sz="2700" dirty="0" smtClean="0">
                <a:cs typeface="Georgia"/>
              </a:rPr>
              <a:t>Have Tonya practice countering these distortions”, </a:t>
            </a:r>
            <a:r>
              <a:rPr lang="en-US" sz="2400" dirty="0" smtClean="0"/>
              <a:t>(National Assembly on School-Based Healthcare, 2005)</a:t>
            </a:r>
          </a:p>
          <a:p>
            <a:pPr marL="457200" lvl="1" indent="0">
              <a:lnSpc>
                <a:spcPct val="80000"/>
              </a:lnSpc>
              <a:buNone/>
            </a:pPr>
            <a:endParaRPr lang="en-US" sz="2700" dirty="0" smtClean="0">
              <a:cs typeface="Georgia"/>
            </a:endParaRPr>
          </a:p>
          <a:p>
            <a:endParaRPr lang="en-US" dirty="0"/>
          </a:p>
        </p:txBody>
      </p:sp>
    </p:spTree>
    <p:extLst>
      <p:ext uri="{BB962C8B-B14F-4D97-AF65-F5344CB8AC3E}">
        <p14:creationId xmlns:p14="http://schemas.microsoft.com/office/powerpoint/2010/main" val="1206131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Behavioral Restructuring Example</a:t>
            </a:r>
            <a:endParaRPr lang="en-US" dirty="0"/>
          </a:p>
        </p:txBody>
      </p:sp>
      <p:sp>
        <p:nvSpPr>
          <p:cNvPr id="3" name="Content Placeholder 2"/>
          <p:cNvSpPr>
            <a:spLocks noGrp="1"/>
          </p:cNvSpPr>
          <p:nvPr>
            <p:ph idx="1"/>
          </p:nvPr>
        </p:nvSpPr>
        <p:spPr/>
        <p:txBody>
          <a:bodyPr>
            <a:normAutofit lnSpcReduction="10000"/>
          </a:bodyPr>
          <a:lstStyle/>
          <a:p>
            <a:pPr marL="0" lvl="1" indent="0">
              <a:buNone/>
            </a:pPr>
            <a:r>
              <a:rPr lang="en-US" dirty="0" smtClean="0"/>
              <a:t>“Tonya has come for an initial appointment to the SBHC. During the risk assessment, Tonya reports a number of depressive symptoms, but no suicidal ideation. Tonya reports not engaging in any activities that she used to. For example, she used to spend time with friends after school, and used to enjoy reading. She </a:t>
            </a:r>
            <a:r>
              <a:rPr lang="en-US" dirty="0" smtClean="0"/>
              <a:t>hasn</a:t>
            </a:r>
            <a:r>
              <a:rPr lang="ja-JP" altLang="en-US" dirty="0" smtClean="0">
                <a:ea typeface="Georgia"/>
              </a:rPr>
              <a:t>’</a:t>
            </a:r>
            <a:r>
              <a:rPr lang="en-US" dirty="0" smtClean="0"/>
              <a:t>t done either recently, and just seems bored most of the time. She also reports having difficulty concentrating in class because she is constantly thinking about her problems.”, </a:t>
            </a:r>
            <a:r>
              <a:rPr lang="en-US" sz="2000" dirty="0" smtClean="0"/>
              <a:t>(National Assembly on School-Based Healthcare, 2005)</a:t>
            </a:r>
          </a:p>
          <a:p>
            <a:pPr marL="0" indent="0">
              <a:buNone/>
            </a:pPr>
            <a:endParaRPr lang="en-US" dirty="0" smtClean="0"/>
          </a:p>
          <a:p>
            <a:endParaRPr lang="en-US" dirty="0"/>
          </a:p>
        </p:txBody>
      </p:sp>
    </p:spTree>
    <p:extLst>
      <p:ext uri="{BB962C8B-B14F-4D97-AF65-F5344CB8AC3E}">
        <p14:creationId xmlns:p14="http://schemas.microsoft.com/office/powerpoint/2010/main" val="1938644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Behavioral Restructuring Example</a:t>
            </a:r>
            <a:endParaRPr lang="en-US" dirty="0"/>
          </a:p>
        </p:txBody>
      </p:sp>
      <p:sp>
        <p:nvSpPr>
          <p:cNvPr id="3" name="Content Placeholder 2"/>
          <p:cNvSpPr>
            <a:spLocks noGrp="1"/>
          </p:cNvSpPr>
          <p:nvPr>
            <p:ph idx="1"/>
          </p:nvPr>
        </p:nvSpPr>
        <p:spPr/>
        <p:txBody>
          <a:bodyPr/>
          <a:lstStyle/>
          <a:p>
            <a:pPr>
              <a:lnSpc>
                <a:spcPct val="70000"/>
              </a:lnSpc>
            </a:pPr>
            <a:r>
              <a:rPr lang="en-US" sz="2400" dirty="0" smtClean="0"/>
              <a:t>“Practice the processes of Activity Scheduling and Thought Stopping with Tonya.</a:t>
            </a:r>
          </a:p>
          <a:p>
            <a:pPr lvl="1">
              <a:lnSpc>
                <a:spcPct val="80000"/>
              </a:lnSpc>
            </a:pPr>
            <a:r>
              <a:rPr lang="en-US" sz="2000" dirty="0" smtClean="0"/>
              <a:t>Discuss with Tonya activities she used to enjoy.</a:t>
            </a:r>
          </a:p>
          <a:p>
            <a:pPr lvl="1">
              <a:lnSpc>
                <a:spcPct val="80000"/>
              </a:lnSpc>
            </a:pPr>
            <a:r>
              <a:rPr lang="en-US" sz="2000" dirty="0" smtClean="0"/>
              <a:t>Identify specific enjoyable activities for Tonya to do this week.</a:t>
            </a:r>
          </a:p>
          <a:p>
            <a:pPr lvl="1">
              <a:lnSpc>
                <a:spcPct val="80000"/>
              </a:lnSpc>
            </a:pPr>
            <a:r>
              <a:rPr lang="en-US" sz="2000" dirty="0" smtClean="0"/>
              <a:t>Identify times and places for each activity, and discuss potential obstacles.</a:t>
            </a:r>
          </a:p>
          <a:p>
            <a:pPr lvl="1">
              <a:lnSpc>
                <a:spcPct val="80000"/>
              </a:lnSpc>
            </a:pPr>
            <a:r>
              <a:rPr lang="en-US" sz="2000" dirty="0" smtClean="0"/>
              <a:t>Explain the process of Thought Stopping to Tonya, and discuss how Tonya could use this strategy when she has intrusive thoughts.”, (National Assembly on School-Based Healthcare, 2005)</a:t>
            </a:r>
          </a:p>
          <a:p>
            <a:endParaRPr lang="en-US" dirty="0"/>
          </a:p>
        </p:txBody>
      </p:sp>
    </p:spTree>
    <p:extLst>
      <p:ext uri="{BB962C8B-B14F-4D97-AF65-F5344CB8AC3E}">
        <p14:creationId xmlns:p14="http://schemas.microsoft.com/office/powerpoint/2010/main" val="3507361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Orienting Patient </a:t>
            </a:r>
            <a:r>
              <a:rPr lang="en-US" dirty="0"/>
              <a:t>t</a:t>
            </a:r>
            <a:r>
              <a:rPr lang="en-US" dirty="0" smtClean="0"/>
              <a:t>o CBT</a:t>
            </a:r>
            <a:endParaRPr lang="en-US" dirty="0"/>
          </a:p>
        </p:txBody>
      </p:sp>
      <p:sp>
        <p:nvSpPr>
          <p:cNvPr id="3" name="Content Placeholder 2"/>
          <p:cNvSpPr>
            <a:spLocks noGrp="1"/>
          </p:cNvSpPr>
          <p:nvPr>
            <p:ph idx="1"/>
          </p:nvPr>
        </p:nvSpPr>
        <p:spPr/>
        <p:txBody>
          <a:bodyPr/>
          <a:lstStyle/>
          <a:p>
            <a:r>
              <a:rPr lang="en-US" dirty="0" smtClean="0"/>
              <a:t>What are the therapy strategies?</a:t>
            </a:r>
          </a:p>
          <a:p>
            <a:r>
              <a:rPr lang="en-US" dirty="0" smtClean="0"/>
              <a:t>The evidence for the treatment?</a:t>
            </a:r>
          </a:p>
          <a:p>
            <a:r>
              <a:rPr lang="en-US" dirty="0" smtClean="0"/>
              <a:t>The evidence for the processes of change?</a:t>
            </a:r>
          </a:p>
          <a:p>
            <a:r>
              <a:rPr lang="en-US" dirty="0" smtClean="0"/>
              <a:t>What are the causes of their problem and how are they linked to the change strategies?</a:t>
            </a:r>
          </a:p>
          <a:p>
            <a:r>
              <a:rPr lang="en-US" dirty="0" smtClean="0"/>
              <a:t>Identify causes of their problems to reduce self shame or blame</a:t>
            </a:r>
          </a:p>
          <a:p>
            <a:endParaRPr lang="en-US" dirty="0"/>
          </a:p>
        </p:txBody>
      </p:sp>
    </p:spTree>
    <p:extLst>
      <p:ext uri="{BB962C8B-B14F-4D97-AF65-F5344CB8AC3E}">
        <p14:creationId xmlns:p14="http://schemas.microsoft.com/office/powerpoint/2010/main" val="2587641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Components of CBT</a:t>
            </a:r>
            <a:endParaRPr lang="en-US" dirty="0"/>
          </a:p>
        </p:txBody>
      </p:sp>
      <p:sp>
        <p:nvSpPr>
          <p:cNvPr id="3" name="Content Placeholder 2"/>
          <p:cNvSpPr>
            <a:spLocks noGrp="1"/>
          </p:cNvSpPr>
          <p:nvPr>
            <p:ph idx="1"/>
          </p:nvPr>
        </p:nvSpPr>
        <p:spPr/>
        <p:txBody>
          <a:bodyPr>
            <a:normAutofit lnSpcReduction="10000"/>
          </a:bodyPr>
          <a:lstStyle/>
          <a:p>
            <a:r>
              <a:rPr lang="en-US" dirty="0" smtClean="0"/>
              <a:t>Good therapist/patient relationship</a:t>
            </a:r>
          </a:p>
          <a:p>
            <a:r>
              <a:rPr lang="en-US" dirty="0" smtClean="0"/>
              <a:t>Educate patient through modeling</a:t>
            </a:r>
          </a:p>
          <a:p>
            <a:r>
              <a:rPr lang="en-US" dirty="0" smtClean="0"/>
              <a:t>Diagnose mental illness and set clear goals</a:t>
            </a:r>
          </a:p>
          <a:p>
            <a:r>
              <a:rPr lang="en-US" dirty="0" smtClean="0"/>
              <a:t>Use proven evidence to support treatment decisions</a:t>
            </a:r>
          </a:p>
          <a:p>
            <a:r>
              <a:rPr lang="en-US" dirty="0" smtClean="0"/>
              <a:t>Structured treatment sessions</a:t>
            </a:r>
          </a:p>
          <a:p>
            <a:r>
              <a:rPr lang="en-US" dirty="0" smtClean="0"/>
              <a:t>Clear, limited treatment length</a:t>
            </a:r>
          </a:p>
          <a:p>
            <a:r>
              <a:rPr lang="en-US" dirty="0" smtClean="0"/>
              <a:t>Homework to promote generalization</a:t>
            </a:r>
            <a:endParaRPr lang="en-US" dirty="0"/>
          </a:p>
        </p:txBody>
      </p:sp>
    </p:spTree>
    <p:extLst>
      <p:ext uri="{BB962C8B-B14F-4D97-AF65-F5344CB8AC3E}">
        <p14:creationId xmlns:p14="http://schemas.microsoft.com/office/powerpoint/2010/main" val="462030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CBT Session</a:t>
            </a:r>
            <a:endParaRPr lang="en-US" dirty="0"/>
          </a:p>
        </p:txBody>
      </p:sp>
      <p:sp>
        <p:nvSpPr>
          <p:cNvPr id="3" name="Content Placeholder 2"/>
          <p:cNvSpPr>
            <a:spLocks noGrp="1"/>
          </p:cNvSpPr>
          <p:nvPr>
            <p:ph idx="1"/>
          </p:nvPr>
        </p:nvSpPr>
        <p:spPr/>
        <p:txBody>
          <a:bodyPr>
            <a:noAutofit/>
          </a:bodyPr>
          <a:lstStyle/>
          <a:p>
            <a:r>
              <a:rPr lang="en-US" sz="2400" dirty="0" smtClean="0"/>
              <a:t>Agenda setting process</a:t>
            </a:r>
          </a:p>
          <a:p>
            <a:pPr lvl="1"/>
            <a:r>
              <a:rPr lang="en-US" sz="2000" dirty="0" smtClean="0"/>
              <a:t>Selecting items that can lead to productivity in a single session</a:t>
            </a:r>
          </a:p>
          <a:p>
            <a:pPr lvl="1"/>
            <a:r>
              <a:rPr lang="en-US" sz="2000" dirty="0" smtClean="0"/>
              <a:t>Homework assignments</a:t>
            </a:r>
          </a:p>
          <a:p>
            <a:r>
              <a:rPr lang="en-US" sz="2400" dirty="0" smtClean="0"/>
              <a:t>Psycho-education</a:t>
            </a:r>
          </a:p>
          <a:p>
            <a:pPr lvl="1"/>
            <a:r>
              <a:rPr lang="en-US" sz="2000" dirty="0" smtClean="0"/>
              <a:t>Use patients own experiences to demonstrate CBT principles and procedures</a:t>
            </a:r>
          </a:p>
          <a:p>
            <a:pPr lvl="1"/>
            <a:r>
              <a:rPr lang="en-US" sz="2000" dirty="0" smtClean="0"/>
              <a:t>Identify automatic thoughts</a:t>
            </a:r>
          </a:p>
          <a:p>
            <a:pPr lvl="1"/>
            <a:r>
              <a:rPr lang="en-US" sz="2000" dirty="0" smtClean="0"/>
              <a:t>Materials used to explain the relationship b/w cognitions and emotions</a:t>
            </a:r>
          </a:p>
          <a:p>
            <a:pPr lvl="1"/>
            <a:r>
              <a:rPr lang="en-US" sz="2000" dirty="0" smtClean="0"/>
              <a:t>Readings and other educational aids</a:t>
            </a:r>
            <a:endParaRPr lang="en-US" sz="2000" dirty="0"/>
          </a:p>
        </p:txBody>
      </p:sp>
    </p:spTree>
    <p:extLst>
      <p:ext uri="{BB962C8B-B14F-4D97-AF65-F5344CB8AC3E}">
        <p14:creationId xmlns:p14="http://schemas.microsoft.com/office/powerpoint/2010/main" val="3415647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of typical therapy session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Mood check</a:t>
            </a:r>
          </a:p>
          <a:p>
            <a:pPr marL="514350" indent="-514350">
              <a:buFont typeface="+mj-lt"/>
              <a:buAutoNum type="arabicPeriod"/>
            </a:pPr>
            <a:r>
              <a:rPr lang="en-US" dirty="0" smtClean="0"/>
              <a:t>Setting agenda</a:t>
            </a:r>
          </a:p>
          <a:p>
            <a:pPr marL="514350" indent="-514350">
              <a:buFont typeface="+mj-lt"/>
              <a:buAutoNum type="arabicPeriod"/>
            </a:pPr>
            <a:r>
              <a:rPr lang="en-US" dirty="0" smtClean="0"/>
              <a:t>Bridge from last session</a:t>
            </a:r>
          </a:p>
          <a:p>
            <a:pPr marL="514350" indent="-514350">
              <a:buFont typeface="+mj-lt"/>
              <a:buAutoNum type="arabicPeriod"/>
            </a:pPr>
            <a:r>
              <a:rPr lang="en-US" dirty="0" smtClean="0"/>
              <a:t>Discuss today’s agenda items</a:t>
            </a:r>
          </a:p>
          <a:p>
            <a:pPr marL="514350" indent="-514350">
              <a:buFont typeface="+mj-lt"/>
              <a:buAutoNum type="arabicPeriod"/>
            </a:pPr>
            <a:r>
              <a:rPr lang="en-US" dirty="0" smtClean="0"/>
              <a:t>Homework assignment</a:t>
            </a:r>
          </a:p>
          <a:p>
            <a:pPr marL="514350" indent="-514350">
              <a:buFont typeface="+mj-lt"/>
              <a:buAutoNum type="arabicPeriod"/>
            </a:pPr>
            <a:r>
              <a:rPr lang="en-US" dirty="0" smtClean="0"/>
              <a:t>Summarization of session</a:t>
            </a:r>
          </a:p>
          <a:p>
            <a:pPr marL="514350" indent="-514350">
              <a:buFont typeface="+mj-lt"/>
              <a:buAutoNum type="arabicPeriod"/>
            </a:pPr>
            <a:r>
              <a:rPr lang="en-US" dirty="0" smtClean="0"/>
              <a:t>Feedback from patient</a:t>
            </a:r>
            <a:endParaRPr lang="en-US" dirty="0"/>
          </a:p>
        </p:txBody>
      </p:sp>
    </p:spTree>
    <p:extLst>
      <p:ext uri="{BB962C8B-B14F-4D97-AF65-F5344CB8AC3E}">
        <p14:creationId xmlns:p14="http://schemas.microsoft.com/office/powerpoint/2010/main" val="1591158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homework so important?</a:t>
            </a:r>
            <a:endParaRPr lang="en-US" dirty="0"/>
          </a:p>
        </p:txBody>
      </p:sp>
      <p:pic>
        <p:nvPicPr>
          <p:cNvPr id="3" name="Picture 2"/>
          <p:cNvPicPr>
            <a:picLocks noChangeAspect="1"/>
          </p:cNvPicPr>
          <p:nvPr/>
        </p:nvPicPr>
        <p:blipFill>
          <a:blip r:embed="rId2"/>
          <a:stretch>
            <a:fillRect/>
          </a:stretch>
        </p:blipFill>
        <p:spPr>
          <a:xfrm>
            <a:off x="719415" y="2197100"/>
            <a:ext cx="3327400" cy="2451100"/>
          </a:xfrm>
          <a:prstGeom prst="rect">
            <a:avLst/>
          </a:prstGeom>
        </p:spPr>
      </p:pic>
      <p:sp>
        <p:nvSpPr>
          <p:cNvPr id="4" name="TextBox 3"/>
          <p:cNvSpPr txBox="1"/>
          <p:nvPr/>
        </p:nvSpPr>
        <p:spPr>
          <a:xfrm>
            <a:off x="406452" y="6427113"/>
            <a:ext cx="3904863" cy="430887"/>
          </a:xfrm>
          <a:prstGeom prst="rect">
            <a:avLst/>
          </a:prstGeom>
          <a:noFill/>
        </p:spPr>
        <p:txBody>
          <a:bodyPr wrap="square" rtlCol="0">
            <a:spAutoFit/>
          </a:bodyPr>
          <a:lstStyle/>
          <a:p>
            <a:r>
              <a:rPr lang="en-US" sz="1100" dirty="0" smtClean="0">
                <a:solidFill>
                  <a:srgbClr val="000000"/>
                </a:solidFill>
                <a:latin typeface="Georgia"/>
                <a:cs typeface="Georgia"/>
              </a:rPr>
              <a:t>http://</a:t>
            </a:r>
            <a:r>
              <a:rPr lang="en-US" sz="1100" dirty="0" smtClean="0">
                <a:solidFill>
                  <a:srgbClr val="000000"/>
                </a:solidFill>
                <a:latin typeface="Georgia"/>
                <a:cs typeface="Georgia"/>
              </a:rPr>
              <a:t>nightingalecenter.com</a:t>
            </a:r>
            <a:r>
              <a:rPr lang="en-US" sz="1100" dirty="0" smtClean="0">
                <a:solidFill>
                  <a:srgbClr val="000000"/>
                </a:solidFill>
                <a:latin typeface="Georgia"/>
                <a:cs typeface="Georgia"/>
              </a:rPr>
              <a:t>/</a:t>
            </a:r>
            <a:r>
              <a:rPr lang="en-US" sz="1100" dirty="0" smtClean="0">
                <a:solidFill>
                  <a:srgbClr val="000000"/>
                </a:solidFill>
                <a:latin typeface="Georgia"/>
                <a:cs typeface="Georgia"/>
              </a:rPr>
              <a:t>wp</a:t>
            </a:r>
            <a:r>
              <a:rPr lang="en-US" sz="1100" dirty="0" smtClean="0">
                <a:solidFill>
                  <a:srgbClr val="000000"/>
                </a:solidFill>
                <a:latin typeface="Georgia"/>
                <a:cs typeface="Georgia"/>
              </a:rPr>
              <a:t>-content/uploads/</a:t>
            </a:r>
            <a:r>
              <a:rPr lang="en-US" sz="1100" dirty="0" smtClean="0">
                <a:solidFill>
                  <a:srgbClr val="000000"/>
                </a:solidFill>
                <a:latin typeface="Georgia"/>
                <a:cs typeface="Georgia"/>
              </a:rPr>
              <a:t>homework.jpg</a:t>
            </a:r>
            <a:endParaRPr lang="en-US" sz="1100" dirty="0">
              <a:solidFill>
                <a:srgbClr val="000000"/>
              </a:solidFill>
              <a:latin typeface="Georgia"/>
              <a:cs typeface="Georgia"/>
            </a:endParaRPr>
          </a:p>
        </p:txBody>
      </p:sp>
      <p:pic>
        <p:nvPicPr>
          <p:cNvPr id="5" name="Picture 4"/>
          <p:cNvPicPr>
            <a:picLocks noChangeAspect="1"/>
          </p:cNvPicPr>
          <p:nvPr/>
        </p:nvPicPr>
        <p:blipFill>
          <a:blip r:embed="rId3"/>
          <a:stretch>
            <a:fillRect/>
          </a:stretch>
        </p:blipFill>
        <p:spPr>
          <a:xfrm>
            <a:off x="4979451" y="1832040"/>
            <a:ext cx="3302000" cy="3302000"/>
          </a:xfrm>
          <a:prstGeom prst="rect">
            <a:avLst/>
          </a:prstGeom>
        </p:spPr>
      </p:pic>
      <p:sp>
        <p:nvSpPr>
          <p:cNvPr id="6" name="TextBox 5"/>
          <p:cNvSpPr txBox="1"/>
          <p:nvPr/>
        </p:nvSpPr>
        <p:spPr>
          <a:xfrm>
            <a:off x="4648003" y="6211669"/>
            <a:ext cx="4242654" cy="430887"/>
          </a:xfrm>
          <a:prstGeom prst="rect">
            <a:avLst/>
          </a:prstGeom>
          <a:noFill/>
        </p:spPr>
        <p:txBody>
          <a:bodyPr wrap="square" rtlCol="0">
            <a:spAutoFit/>
          </a:bodyPr>
          <a:lstStyle/>
          <a:p>
            <a:r>
              <a:rPr lang="en-US" sz="1100" dirty="0" smtClean="0">
                <a:solidFill>
                  <a:srgbClr val="000000"/>
                </a:solidFill>
                <a:latin typeface="Georgia"/>
                <a:cs typeface="Georgia"/>
              </a:rPr>
              <a:t>http://</a:t>
            </a:r>
            <a:r>
              <a:rPr lang="en-US" sz="1100" dirty="0" smtClean="0">
                <a:solidFill>
                  <a:srgbClr val="000000"/>
                </a:solidFill>
                <a:latin typeface="Georgia"/>
                <a:cs typeface="Georgia"/>
              </a:rPr>
              <a:t>www.buzzle.com</a:t>
            </a:r>
            <a:r>
              <a:rPr lang="en-US" sz="1100" dirty="0" smtClean="0">
                <a:solidFill>
                  <a:srgbClr val="000000"/>
                </a:solidFill>
                <a:latin typeface="Georgia"/>
                <a:cs typeface="Georgia"/>
              </a:rPr>
              <a:t>/</a:t>
            </a:r>
            <a:r>
              <a:rPr lang="en-US" sz="1100" dirty="0" smtClean="0">
                <a:solidFill>
                  <a:srgbClr val="000000"/>
                </a:solidFill>
                <a:latin typeface="Georgia"/>
                <a:cs typeface="Georgia"/>
              </a:rPr>
              <a:t>img</a:t>
            </a:r>
            <a:r>
              <a:rPr lang="en-US" sz="1100" dirty="0" smtClean="0">
                <a:solidFill>
                  <a:srgbClr val="000000"/>
                </a:solidFill>
                <a:latin typeface="Georgia"/>
                <a:cs typeface="Georgia"/>
              </a:rPr>
              <a:t>/</a:t>
            </a:r>
            <a:r>
              <a:rPr lang="en-US" sz="1100" dirty="0" smtClean="0">
                <a:solidFill>
                  <a:srgbClr val="000000"/>
                </a:solidFill>
                <a:latin typeface="Georgia"/>
                <a:cs typeface="Georgia"/>
              </a:rPr>
              <a:t>articleImages</a:t>
            </a:r>
            <a:r>
              <a:rPr lang="en-US" sz="1100" dirty="0" smtClean="0">
                <a:solidFill>
                  <a:srgbClr val="000000"/>
                </a:solidFill>
                <a:latin typeface="Georgia"/>
                <a:cs typeface="Georgia"/>
              </a:rPr>
              <a:t>/324464-48324-29.jpg</a:t>
            </a:r>
            <a:endParaRPr lang="en-US" sz="1100" dirty="0">
              <a:solidFill>
                <a:srgbClr val="000000"/>
              </a:solidFill>
              <a:latin typeface="Georgia"/>
              <a:cs typeface="Georgia"/>
            </a:endParaRPr>
          </a:p>
        </p:txBody>
      </p:sp>
    </p:spTree>
    <p:extLst>
      <p:ext uri="{BB962C8B-B14F-4D97-AF65-F5344CB8AC3E}">
        <p14:creationId xmlns:p14="http://schemas.microsoft.com/office/powerpoint/2010/main" val="3985953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828" y="640992"/>
            <a:ext cx="8229600" cy="4525963"/>
          </a:xfrm>
        </p:spPr>
        <p:txBody>
          <a:bodyPr/>
          <a:lstStyle/>
          <a:p>
            <a:r>
              <a:rPr lang="en-US" dirty="0" smtClean="0"/>
              <a:t>Test of patient motivation</a:t>
            </a:r>
          </a:p>
          <a:p>
            <a:r>
              <a:rPr lang="en-US" dirty="0" smtClean="0"/>
              <a:t>Provides opportunity to practice</a:t>
            </a:r>
          </a:p>
          <a:p>
            <a:r>
              <a:rPr lang="en-US" dirty="0" smtClean="0"/>
              <a:t>Data collection</a:t>
            </a:r>
          </a:p>
          <a:p>
            <a:r>
              <a:rPr lang="en-US" dirty="0" smtClean="0"/>
              <a:t>Relationship with significant others</a:t>
            </a:r>
          </a:p>
          <a:p>
            <a:r>
              <a:rPr lang="en-US" dirty="0" smtClean="0"/>
              <a:t>Prevents possible relapse</a:t>
            </a:r>
          </a:p>
          <a:p>
            <a:r>
              <a:rPr lang="en-US" dirty="0" smtClean="0"/>
              <a:t>Provides continuity between sessions</a:t>
            </a:r>
          </a:p>
          <a:p>
            <a:endParaRPr lang="en-US" dirty="0"/>
          </a:p>
        </p:txBody>
      </p:sp>
    </p:spTree>
    <p:extLst>
      <p:ext uri="{BB962C8B-B14F-4D97-AF65-F5344CB8AC3E}">
        <p14:creationId xmlns:p14="http://schemas.microsoft.com/office/powerpoint/2010/main" val="1854313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Increasing homework compliance</a:t>
            </a:r>
            <a:endParaRPr lang="en-US" dirty="0"/>
          </a:p>
        </p:txBody>
      </p:sp>
      <p:sp>
        <p:nvSpPr>
          <p:cNvPr id="3" name="Content Placeholder 2"/>
          <p:cNvSpPr>
            <a:spLocks noGrp="1"/>
          </p:cNvSpPr>
          <p:nvPr>
            <p:ph idx="1"/>
          </p:nvPr>
        </p:nvSpPr>
        <p:spPr/>
        <p:txBody>
          <a:bodyPr>
            <a:normAutofit lnSpcReduction="10000"/>
          </a:bodyPr>
          <a:lstStyle/>
          <a:p>
            <a:r>
              <a:rPr lang="en-US" dirty="0" smtClean="0"/>
              <a:t>Assign homework collaboratively</a:t>
            </a:r>
          </a:p>
          <a:p>
            <a:r>
              <a:rPr lang="en-US" dirty="0" smtClean="0"/>
              <a:t>Provide patient with rationale for the given homework</a:t>
            </a:r>
          </a:p>
          <a:p>
            <a:r>
              <a:rPr lang="en-US" dirty="0" smtClean="0"/>
              <a:t>Detailed instructions</a:t>
            </a:r>
          </a:p>
          <a:p>
            <a:pPr lvl="1"/>
            <a:r>
              <a:rPr lang="en-US" dirty="0" smtClean="0"/>
              <a:t>Time, place, duration, frequency</a:t>
            </a:r>
          </a:p>
          <a:p>
            <a:pPr lvl="1"/>
            <a:r>
              <a:rPr lang="en-US" dirty="0" smtClean="0"/>
              <a:t>Verify that the patient will be capable of completing assignment</a:t>
            </a:r>
          </a:p>
          <a:p>
            <a:r>
              <a:rPr lang="en-US" dirty="0" smtClean="0"/>
              <a:t>Discuss with patient how likely they are to complete it</a:t>
            </a:r>
          </a:p>
          <a:p>
            <a:pPr lvl="1"/>
            <a:endParaRPr lang="en-US" dirty="0"/>
          </a:p>
        </p:txBody>
      </p:sp>
    </p:spTree>
    <p:extLst>
      <p:ext uri="{BB962C8B-B14F-4D97-AF65-F5344CB8AC3E}">
        <p14:creationId xmlns:p14="http://schemas.microsoft.com/office/powerpoint/2010/main" val="52565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00"/>
                </a:solidFill>
              </a:rPr>
              <a:t>What is Cognitive Behavioral Therapy?</a:t>
            </a:r>
            <a:endParaRPr lang="en-US" dirty="0">
              <a:solidFill>
                <a:srgbClr val="000000"/>
              </a:solidFill>
            </a:endParaRPr>
          </a:p>
        </p:txBody>
      </p:sp>
      <p:sp>
        <p:nvSpPr>
          <p:cNvPr id="3" name="Content Placeholder 2"/>
          <p:cNvSpPr>
            <a:spLocks noGrp="1"/>
          </p:cNvSpPr>
          <p:nvPr>
            <p:ph idx="1"/>
          </p:nvPr>
        </p:nvSpPr>
        <p:spPr/>
        <p:txBody>
          <a:bodyPr>
            <a:normAutofit/>
          </a:bodyPr>
          <a:lstStyle/>
          <a:p>
            <a:r>
              <a:rPr lang="en-US" dirty="0" smtClean="0">
                <a:solidFill>
                  <a:srgbClr val="000000"/>
                </a:solidFill>
              </a:rPr>
              <a:t>Highly effective form of psychotherapy</a:t>
            </a:r>
            <a:endParaRPr lang="en-US" dirty="0" smtClean="0">
              <a:solidFill>
                <a:srgbClr val="000000"/>
              </a:solidFill>
            </a:endParaRPr>
          </a:p>
          <a:p>
            <a:r>
              <a:rPr lang="en-US" b="1" dirty="0" smtClean="0">
                <a:solidFill>
                  <a:srgbClr val="000000"/>
                </a:solidFill>
              </a:rPr>
              <a:t>How a person thinks, feels, and acts is all interconnected</a:t>
            </a:r>
          </a:p>
          <a:p>
            <a:r>
              <a:rPr lang="en-US" dirty="0" smtClean="0">
                <a:solidFill>
                  <a:srgbClr val="000000"/>
                </a:solidFill>
              </a:rPr>
              <a:t>Used to treat many disorders such as depression, anxiety, eating disorders, obsessive compulsive disorder and others</a:t>
            </a:r>
          </a:p>
          <a:p>
            <a:r>
              <a:rPr lang="en-US" dirty="0" smtClean="0">
                <a:solidFill>
                  <a:srgbClr val="000000"/>
                </a:solidFill>
              </a:rPr>
              <a:t>CBT is an umbrella term: many different types for various disorders</a:t>
            </a:r>
          </a:p>
        </p:txBody>
      </p:sp>
    </p:spTree>
    <p:extLst>
      <p:ext uri="{BB962C8B-B14F-4D97-AF65-F5344CB8AC3E}">
        <p14:creationId xmlns:p14="http://schemas.microsoft.com/office/powerpoint/2010/main" val="2672701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Components to CBT Treatment</a:t>
            </a:r>
            <a:endParaRPr lang="en-US" dirty="0"/>
          </a:p>
        </p:txBody>
      </p:sp>
      <p:sp>
        <p:nvSpPr>
          <p:cNvPr id="3" name="Content Placeholder 2"/>
          <p:cNvSpPr>
            <a:spLocks noGrp="1"/>
          </p:cNvSpPr>
          <p:nvPr>
            <p:ph idx="1"/>
          </p:nvPr>
        </p:nvSpPr>
        <p:spPr/>
        <p:txBody>
          <a:bodyPr/>
          <a:lstStyle/>
          <a:p>
            <a:r>
              <a:rPr lang="en-US" dirty="0" smtClean="0"/>
              <a:t>Physical exercise</a:t>
            </a:r>
          </a:p>
          <a:p>
            <a:r>
              <a:rPr lang="en-US" dirty="0" smtClean="0"/>
              <a:t>Meditation or relaxation techniques</a:t>
            </a:r>
          </a:p>
          <a:p>
            <a:r>
              <a:rPr lang="en-US" dirty="0" smtClean="0"/>
              <a:t>Adequate and routine sleep schedule</a:t>
            </a:r>
          </a:p>
        </p:txBody>
      </p:sp>
      <p:pic>
        <p:nvPicPr>
          <p:cNvPr id="4" name="Picture 3"/>
          <p:cNvPicPr>
            <a:picLocks noChangeAspect="1"/>
          </p:cNvPicPr>
          <p:nvPr/>
        </p:nvPicPr>
        <p:blipFill>
          <a:blip r:embed="rId2"/>
          <a:stretch>
            <a:fillRect/>
          </a:stretch>
        </p:blipFill>
        <p:spPr>
          <a:xfrm>
            <a:off x="336581" y="3440709"/>
            <a:ext cx="2946747" cy="1841717"/>
          </a:xfrm>
          <a:prstGeom prst="rect">
            <a:avLst/>
          </a:prstGeom>
        </p:spPr>
      </p:pic>
      <p:sp>
        <p:nvSpPr>
          <p:cNvPr id="5" name="TextBox 4"/>
          <p:cNvSpPr txBox="1"/>
          <p:nvPr/>
        </p:nvSpPr>
        <p:spPr>
          <a:xfrm>
            <a:off x="0" y="6427113"/>
            <a:ext cx="3783259" cy="430887"/>
          </a:xfrm>
          <a:prstGeom prst="rect">
            <a:avLst/>
          </a:prstGeom>
          <a:noFill/>
        </p:spPr>
        <p:txBody>
          <a:bodyPr wrap="square" rtlCol="0">
            <a:spAutoFit/>
          </a:bodyPr>
          <a:lstStyle/>
          <a:p>
            <a:r>
              <a:rPr lang="en-US" sz="1100" dirty="0" smtClean="0">
                <a:solidFill>
                  <a:srgbClr val="000000"/>
                </a:solidFill>
                <a:latin typeface="Georgia"/>
                <a:cs typeface="Georgia"/>
              </a:rPr>
              <a:t>http://</a:t>
            </a:r>
            <a:r>
              <a:rPr lang="en-US" sz="1100" dirty="0" smtClean="0">
                <a:solidFill>
                  <a:srgbClr val="000000"/>
                </a:solidFill>
                <a:latin typeface="Georgia"/>
                <a:cs typeface="Georgia"/>
              </a:rPr>
              <a:t>www.noonlife.com</a:t>
            </a:r>
            <a:r>
              <a:rPr lang="en-US" sz="1100" dirty="0" smtClean="0">
                <a:solidFill>
                  <a:srgbClr val="000000"/>
                </a:solidFill>
                <a:latin typeface="Georgia"/>
                <a:cs typeface="Georgia"/>
              </a:rPr>
              <a:t>/</a:t>
            </a:r>
            <a:r>
              <a:rPr lang="en-US" sz="1100" dirty="0" smtClean="0">
                <a:solidFill>
                  <a:srgbClr val="000000"/>
                </a:solidFill>
                <a:latin typeface="Georgia"/>
                <a:cs typeface="Georgia"/>
              </a:rPr>
              <a:t>wp</a:t>
            </a:r>
            <a:r>
              <a:rPr lang="en-US" sz="1100" dirty="0" smtClean="0">
                <a:solidFill>
                  <a:srgbClr val="000000"/>
                </a:solidFill>
                <a:latin typeface="Georgia"/>
                <a:cs typeface="Georgia"/>
              </a:rPr>
              <a:t>-content/uploads/2014/07/</a:t>
            </a:r>
            <a:r>
              <a:rPr lang="en-US" sz="1100" dirty="0" smtClean="0">
                <a:solidFill>
                  <a:srgbClr val="000000"/>
                </a:solidFill>
                <a:latin typeface="Georgia"/>
                <a:cs typeface="Georgia"/>
              </a:rPr>
              <a:t>background.jpg</a:t>
            </a:r>
            <a:endParaRPr lang="en-US" sz="1100" dirty="0">
              <a:solidFill>
                <a:srgbClr val="000000"/>
              </a:solidFill>
              <a:latin typeface="Georgia"/>
              <a:cs typeface="Georgia"/>
            </a:endParaRPr>
          </a:p>
        </p:txBody>
      </p:sp>
      <p:pic>
        <p:nvPicPr>
          <p:cNvPr id="6" name="Picture 5"/>
          <p:cNvPicPr>
            <a:picLocks noChangeAspect="1"/>
          </p:cNvPicPr>
          <p:nvPr/>
        </p:nvPicPr>
        <p:blipFill>
          <a:blip r:embed="rId3"/>
          <a:stretch>
            <a:fillRect/>
          </a:stretch>
        </p:blipFill>
        <p:spPr>
          <a:xfrm>
            <a:off x="5432724" y="3440709"/>
            <a:ext cx="2958003" cy="1972002"/>
          </a:xfrm>
          <a:prstGeom prst="rect">
            <a:avLst/>
          </a:prstGeom>
        </p:spPr>
      </p:pic>
      <p:sp>
        <p:nvSpPr>
          <p:cNvPr id="7" name="TextBox 6"/>
          <p:cNvSpPr txBox="1"/>
          <p:nvPr/>
        </p:nvSpPr>
        <p:spPr>
          <a:xfrm>
            <a:off x="5120910" y="6427113"/>
            <a:ext cx="3377909" cy="430887"/>
          </a:xfrm>
          <a:prstGeom prst="rect">
            <a:avLst/>
          </a:prstGeom>
          <a:noFill/>
        </p:spPr>
        <p:txBody>
          <a:bodyPr wrap="square" rtlCol="0">
            <a:spAutoFit/>
          </a:bodyPr>
          <a:lstStyle/>
          <a:p>
            <a:r>
              <a:rPr lang="en-US" sz="1100" dirty="0" smtClean="0">
                <a:solidFill>
                  <a:srgbClr val="000000"/>
                </a:solidFill>
              </a:rPr>
              <a:t>http://</a:t>
            </a:r>
            <a:r>
              <a:rPr lang="en-US" sz="1100" dirty="0" smtClean="0">
                <a:solidFill>
                  <a:srgbClr val="000000"/>
                </a:solidFill>
              </a:rPr>
              <a:t>juicemigourmet.com</a:t>
            </a:r>
            <a:r>
              <a:rPr lang="en-US" sz="1100" dirty="0" smtClean="0">
                <a:solidFill>
                  <a:srgbClr val="000000"/>
                </a:solidFill>
              </a:rPr>
              <a:t>/</a:t>
            </a:r>
            <a:r>
              <a:rPr lang="en-US" sz="1100" dirty="0" smtClean="0">
                <a:solidFill>
                  <a:srgbClr val="000000"/>
                </a:solidFill>
              </a:rPr>
              <a:t>wp</a:t>
            </a:r>
            <a:r>
              <a:rPr lang="en-US" sz="1100" dirty="0" smtClean="0">
                <a:solidFill>
                  <a:srgbClr val="000000"/>
                </a:solidFill>
              </a:rPr>
              <a:t>-content/uploads/</a:t>
            </a:r>
            <a:r>
              <a:rPr lang="en-US" sz="1100" dirty="0" smtClean="0">
                <a:solidFill>
                  <a:srgbClr val="000000"/>
                </a:solidFill>
              </a:rPr>
              <a:t>meditation.jpg</a:t>
            </a:r>
            <a:endParaRPr lang="en-US" sz="1100" dirty="0">
              <a:solidFill>
                <a:srgbClr val="000000"/>
              </a:solidFill>
            </a:endParaRPr>
          </a:p>
        </p:txBody>
      </p:sp>
      <p:pic>
        <p:nvPicPr>
          <p:cNvPr id="8" name="Picture 7"/>
          <p:cNvPicPr>
            <a:picLocks noChangeAspect="1"/>
          </p:cNvPicPr>
          <p:nvPr/>
        </p:nvPicPr>
        <p:blipFill>
          <a:blip r:embed="rId4"/>
          <a:stretch>
            <a:fillRect/>
          </a:stretch>
        </p:blipFill>
        <p:spPr>
          <a:xfrm>
            <a:off x="2932025" y="4394283"/>
            <a:ext cx="2796909" cy="1871386"/>
          </a:xfrm>
          <a:prstGeom prst="rect">
            <a:avLst/>
          </a:prstGeom>
        </p:spPr>
      </p:pic>
    </p:spTree>
    <p:extLst>
      <p:ext uri="{BB962C8B-B14F-4D97-AF65-F5344CB8AC3E}">
        <p14:creationId xmlns:p14="http://schemas.microsoft.com/office/powerpoint/2010/main" val="3662739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Example</a:t>
            </a:r>
            <a:endParaRPr lang="en-US" dirty="0"/>
          </a:p>
        </p:txBody>
      </p:sp>
      <p:sp>
        <p:nvSpPr>
          <p:cNvPr id="3" name="Content Placeholder 2"/>
          <p:cNvSpPr>
            <a:spLocks noGrp="1"/>
          </p:cNvSpPr>
          <p:nvPr>
            <p:ph idx="1"/>
          </p:nvPr>
        </p:nvSpPr>
        <p:spPr/>
        <p:txBody>
          <a:bodyPr/>
          <a:lstStyle/>
          <a:p>
            <a:r>
              <a:rPr lang="en-US" dirty="0" smtClean="0"/>
              <a:t>Example of CBT session</a:t>
            </a:r>
          </a:p>
          <a:p>
            <a:r>
              <a:rPr lang="en-US" dirty="0" smtClean="0"/>
              <a:t>Mother of a young child diagnosed with depression</a:t>
            </a:r>
          </a:p>
          <a:p>
            <a:pPr marL="0" indent="0">
              <a:buNone/>
            </a:pPr>
            <a:r>
              <a:rPr lang="en-US" dirty="0" smtClean="0">
                <a:hlinkClick r:id="rId2"/>
              </a:rPr>
              <a:t>https://www.youtube.com/watch?v=fCZpUIEUsys&amp;feature=youtube_gdata_player</a:t>
            </a:r>
            <a:endParaRPr lang="en-US" dirty="0" smtClean="0"/>
          </a:p>
          <a:p>
            <a:pPr marL="0" indent="0">
              <a:buNone/>
            </a:pPr>
            <a:endParaRPr lang="en-US" dirty="0"/>
          </a:p>
        </p:txBody>
      </p:sp>
    </p:spTree>
    <p:extLst>
      <p:ext uri="{BB962C8B-B14F-4D97-AF65-F5344CB8AC3E}">
        <p14:creationId xmlns:p14="http://schemas.microsoft.com/office/powerpoint/2010/main" val="3316145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normAutofit fontScale="55000" lnSpcReduction="20000"/>
          </a:bodyPr>
          <a:lstStyle/>
          <a:p>
            <a:r>
              <a:rPr lang="en-US" dirty="0"/>
              <a:t>1. (2011, February 23). Managing depression with 10 Minute CBT. Retrieved from https://</a:t>
            </a:r>
            <a:r>
              <a:rPr lang="en-US" dirty="0"/>
              <a:t>www.youtube.com</a:t>
            </a:r>
            <a:r>
              <a:rPr lang="en-US" dirty="0"/>
              <a:t>/watch?v=fCZpUIEUsys&amp;feature=youtube_gdata_player</a:t>
            </a:r>
          </a:p>
          <a:p>
            <a:r>
              <a:rPr lang="en-US" dirty="0"/>
              <a:t>Barlow, D. H., &amp; Nathar, P. E. (2010). </a:t>
            </a:r>
            <a:r>
              <a:rPr lang="en-US" i="1" dirty="0"/>
              <a:t>The Oxford handbook of clinical psychology</a:t>
            </a:r>
            <a:r>
              <a:rPr lang="en-US" dirty="0"/>
              <a:t>. New York, NY: Oxford Press.</a:t>
            </a:r>
          </a:p>
          <a:p>
            <a:r>
              <a:rPr lang="en-US" dirty="0"/>
              <a:t>Beck, J. S. (2011). </a:t>
            </a:r>
            <a:r>
              <a:rPr lang="en-US" i="1" dirty="0"/>
              <a:t>Cognitive therapy: Basics and beyond</a:t>
            </a:r>
            <a:r>
              <a:rPr lang="en-US" dirty="0"/>
              <a:t> (2nd ed.). New York: Guilford Press.</a:t>
            </a:r>
          </a:p>
          <a:p>
            <a:r>
              <a:rPr lang="en-US" dirty="0"/>
              <a:t>Beck, P. J. (2012, January 16). Structure of a CBT Session. Retrieved from http://</a:t>
            </a:r>
            <a:r>
              <a:rPr lang="en-US" dirty="0" err="1"/>
              <a:t>www.huffingtonpost.com</a:t>
            </a:r>
            <a:r>
              <a:rPr lang="en-US" dirty="0"/>
              <a:t>/</a:t>
            </a:r>
            <a:r>
              <a:rPr lang="en-US" dirty="0" err="1"/>
              <a:t>judith</a:t>
            </a:r>
            <a:r>
              <a:rPr lang="en-US" dirty="0"/>
              <a:t>-s-beck-</a:t>
            </a:r>
            <a:r>
              <a:rPr lang="en-US" dirty="0" err="1"/>
              <a:t>phd</a:t>
            </a:r>
            <a:r>
              <a:rPr lang="en-US" dirty="0"/>
              <a:t>/cognitive-therapy_b_1224375.html</a:t>
            </a:r>
          </a:p>
          <a:p>
            <a:r>
              <a:rPr lang="en-US" dirty="0"/>
              <a:t>Dryden, W., &amp; </a:t>
            </a:r>
            <a:r>
              <a:rPr lang="en-US" dirty="0" err="1"/>
              <a:t>Neenan</a:t>
            </a:r>
            <a:r>
              <a:rPr lang="en-US" dirty="0"/>
              <a:t>, M. (2010). Chapter 1 An overview of cognitive therapy. In </a:t>
            </a:r>
            <a:r>
              <a:rPr lang="en-US" i="1" dirty="0"/>
              <a:t>Cognitive Therapy in a Nutshell</a:t>
            </a:r>
            <a:r>
              <a:rPr lang="en-US" dirty="0"/>
              <a:t>. Sage Publications.</a:t>
            </a:r>
          </a:p>
          <a:p>
            <a:r>
              <a:rPr lang="en-US" dirty="0"/>
              <a:t>History of Cognitive Behavior Therapy - CBT | Beck Institute. (</a:t>
            </a:r>
            <a:r>
              <a:rPr lang="en-US" dirty="0" err="1"/>
              <a:t>n.d.</a:t>
            </a:r>
            <a:r>
              <a:rPr lang="en-US" dirty="0"/>
              <a:t>). Retrieved from https://</a:t>
            </a:r>
            <a:r>
              <a:rPr lang="en-US" dirty="0" err="1"/>
              <a:t>www.beckinstitute.org</a:t>
            </a:r>
            <a:r>
              <a:rPr lang="en-US" dirty="0"/>
              <a:t>/about-beck/our-history/history-of-cognitive-therapy/</a:t>
            </a:r>
          </a:p>
          <a:p>
            <a:r>
              <a:rPr lang="en-US" dirty="0"/>
              <a:t>Hofmann, S. G. (2012). </a:t>
            </a:r>
            <a:r>
              <a:rPr lang="en-US" i="1" dirty="0"/>
              <a:t>An introduction to modern CBT: Psychological solutions to mental health problems</a:t>
            </a:r>
            <a:r>
              <a:rPr lang="en-US" dirty="0"/>
              <a:t>. </a:t>
            </a:r>
            <a:r>
              <a:rPr lang="en-US" dirty="0" err="1"/>
              <a:t>Chichester</a:t>
            </a:r>
            <a:r>
              <a:rPr lang="en-US" dirty="0"/>
              <a:t>, West Sussex, U.K.: Wiley-Blackwell.</a:t>
            </a:r>
          </a:p>
          <a:p>
            <a:endParaRPr lang="en-US" dirty="0"/>
          </a:p>
        </p:txBody>
      </p:sp>
    </p:spTree>
    <p:extLst>
      <p:ext uri="{BB962C8B-B14F-4D97-AF65-F5344CB8AC3E}">
        <p14:creationId xmlns:p14="http://schemas.microsoft.com/office/powerpoint/2010/main" val="481464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0000" lnSpcReduction="20000"/>
          </a:bodyPr>
          <a:lstStyle/>
          <a:p>
            <a:r>
              <a:rPr lang="en-US" i="1" dirty="0"/>
              <a:t>Mental health education and training initiative 2005 learning session II</a:t>
            </a:r>
            <a:r>
              <a:rPr lang="en-US" dirty="0"/>
              <a:t> [PPT]. (</a:t>
            </a:r>
            <a:r>
              <a:rPr lang="en-US" dirty="0" err="1"/>
              <a:t>n.d.</a:t>
            </a:r>
            <a:r>
              <a:rPr lang="en-US" dirty="0"/>
              <a:t>). Washington, DC: National Assembly on School- Based Health Care.</a:t>
            </a:r>
          </a:p>
          <a:p>
            <a:r>
              <a:rPr lang="en-US" dirty="0"/>
              <a:t>Ronen, T., &amp; Freeman, A. (2007). </a:t>
            </a:r>
            <a:r>
              <a:rPr lang="en-US" i="1" dirty="0"/>
              <a:t>Cognitive behavior therapy in clinical social work practice</a:t>
            </a:r>
            <a:r>
              <a:rPr lang="en-US" dirty="0"/>
              <a:t>. New York: Springer Pub.</a:t>
            </a:r>
          </a:p>
          <a:p>
            <a:r>
              <a:rPr lang="en-US" dirty="0"/>
              <a:t>Somers, J. (2007). </a:t>
            </a:r>
            <a:r>
              <a:rPr lang="en-US" i="1" dirty="0"/>
              <a:t>Cognitive </a:t>
            </a:r>
            <a:r>
              <a:rPr lang="en-US" i="1" dirty="0" err="1"/>
              <a:t>behavioural</a:t>
            </a:r>
            <a:r>
              <a:rPr lang="en-US" i="1" dirty="0"/>
              <a:t> therapy: Core information document</a:t>
            </a:r>
            <a:r>
              <a:rPr lang="en-US" dirty="0"/>
              <a:t>. Victoria: British Columbia, Ministry of Health.</a:t>
            </a:r>
          </a:p>
          <a:p>
            <a:r>
              <a:rPr lang="en-US" dirty="0"/>
              <a:t>Wright, J. (2006). Cognitive Behavior Therapy: Basic Principles and Recent Advances. </a:t>
            </a:r>
            <a:r>
              <a:rPr lang="en-US" i="1" dirty="0"/>
              <a:t>FOCUS,</a:t>
            </a:r>
            <a:r>
              <a:rPr lang="en-US" dirty="0"/>
              <a:t> </a:t>
            </a:r>
            <a:r>
              <a:rPr lang="en-US" i="1" dirty="0"/>
              <a:t>IV</a:t>
            </a:r>
            <a:r>
              <a:rPr lang="en-US" dirty="0"/>
              <a:t>(2), 173-178. Retrieved from http://</a:t>
            </a:r>
            <a:r>
              <a:rPr lang="en-US" dirty="0" err="1"/>
              <a:t>jpo.wrlc.org</a:t>
            </a:r>
            <a:r>
              <a:rPr lang="en-US" dirty="0"/>
              <a:t>/</a:t>
            </a:r>
            <a:r>
              <a:rPr lang="en-US" dirty="0" err="1"/>
              <a:t>bitstream</a:t>
            </a:r>
            <a:r>
              <a:rPr lang="en-US" dirty="0"/>
              <a:t>/handle/11204/3878/Cognitive Behavior </a:t>
            </a:r>
            <a:r>
              <a:rPr lang="en-US" dirty="0" err="1"/>
              <a:t>Therapy_Basic</a:t>
            </a:r>
            <a:r>
              <a:rPr lang="en-US" dirty="0"/>
              <a:t> Principles and Recent </a:t>
            </a:r>
            <a:r>
              <a:rPr lang="en-US" dirty="0" err="1"/>
              <a:t>Advances.pdf?sequence</a:t>
            </a:r>
            <a:r>
              <a:rPr lang="en-US" dirty="0"/>
              <a:t>=3</a:t>
            </a:r>
          </a:p>
          <a:p>
            <a:endParaRPr lang="en-US" dirty="0"/>
          </a:p>
        </p:txBody>
      </p:sp>
    </p:spTree>
    <p:extLst>
      <p:ext uri="{BB962C8B-B14F-4D97-AF65-F5344CB8AC3E}">
        <p14:creationId xmlns:p14="http://schemas.microsoft.com/office/powerpoint/2010/main" val="427448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4129" r="-1821" b="-1204"/>
          <a:stretch/>
        </p:blipFill>
        <p:spPr>
          <a:xfrm>
            <a:off x="619340" y="-202650"/>
            <a:ext cx="8379410" cy="7254856"/>
          </a:xfrm>
          <a:prstGeom prst="rect">
            <a:avLst/>
          </a:prstGeom>
        </p:spPr>
      </p:pic>
      <p:sp>
        <p:nvSpPr>
          <p:cNvPr id="5" name="TextBox 4"/>
          <p:cNvSpPr txBox="1"/>
          <p:nvPr/>
        </p:nvSpPr>
        <p:spPr>
          <a:xfrm>
            <a:off x="6093748" y="216160"/>
            <a:ext cx="3050252" cy="430887"/>
          </a:xfrm>
          <a:prstGeom prst="rect">
            <a:avLst/>
          </a:prstGeom>
          <a:noFill/>
        </p:spPr>
        <p:txBody>
          <a:bodyPr wrap="square" rtlCol="0">
            <a:spAutoFit/>
          </a:bodyPr>
          <a:lstStyle/>
          <a:p>
            <a:r>
              <a:rPr lang="en-US" sz="1100" dirty="0" smtClean="0">
                <a:solidFill>
                  <a:srgbClr val="000000"/>
                </a:solidFill>
                <a:latin typeface="Georgia"/>
                <a:cs typeface="Georgia"/>
              </a:rPr>
              <a:t>http://</a:t>
            </a:r>
            <a:r>
              <a:rPr lang="en-US" sz="1100" dirty="0" smtClean="0">
                <a:solidFill>
                  <a:srgbClr val="000000"/>
                </a:solidFill>
                <a:latin typeface="Georgia"/>
                <a:cs typeface="Georgia"/>
              </a:rPr>
              <a:t>bayareacbtcenter.com</a:t>
            </a:r>
            <a:r>
              <a:rPr lang="en-US" sz="1100" dirty="0" smtClean="0">
                <a:solidFill>
                  <a:srgbClr val="000000"/>
                </a:solidFill>
                <a:latin typeface="Georgia"/>
                <a:cs typeface="Georgia"/>
              </a:rPr>
              <a:t>/</a:t>
            </a:r>
            <a:r>
              <a:rPr lang="en-US" sz="1100" dirty="0" smtClean="0">
                <a:solidFill>
                  <a:srgbClr val="000000"/>
                </a:solidFill>
                <a:latin typeface="Georgia"/>
                <a:cs typeface="Georgia"/>
              </a:rPr>
              <a:t>wp</a:t>
            </a:r>
            <a:r>
              <a:rPr lang="en-US" sz="1100" dirty="0" smtClean="0">
                <a:solidFill>
                  <a:srgbClr val="000000"/>
                </a:solidFill>
                <a:latin typeface="Georgia"/>
                <a:cs typeface="Georgia"/>
              </a:rPr>
              <a:t>-content/uploads/2014/07/</a:t>
            </a:r>
            <a:r>
              <a:rPr lang="en-US" sz="1100" dirty="0" smtClean="0">
                <a:solidFill>
                  <a:srgbClr val="000000"/>
                </a:solidFill>
                <a:latin typeface="Georgia"/>
                <a:cs typeface="Georgia"/>
              </a:rPr>
              <a:t>Untitled.png</a:t>
            </a:r>
            <a:endParaRPr lang="en-US" sz="1100" dirty="0">
              <a:solidFill>
                <a:srgbClr val="000000"/>
              </a:solidFill>
              <a:latin typeface="Georgia"/>
              <a:cs typeface="Georgia"/>
            </a:endParaRPr>
          </a:p>
        </p:txBody>
      </p:sp>
    </p:spTree>
    <p:extLst>
      <p:ext uri="{BB962C8B-B14F-4D97-AF65-F5344CB8AC3E}">
        <p14:creationId xmlns:p14="http://schemas.microsoft.com/office/powerpoint/2010/main" val="1458993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a:srcRect l="-10494" r="-10494"/>
          <a:stretch>
            <a:fillRect/>
          </a:stretch>
        </p:blipFill>
        <p:spPr/>
      </p:pic>
      <p:sp>
        <p:nvSpPr>
          <p:cNvPr id="8" name="TextBox 7"/>
          <p:cNvSpPr txBox="1"/>
          <p:nvPr/>
        </p:nvSpPr>
        <p:spPr>
          <a:xfrm>
            <a:off x="5844656" y="6262750"/>
            <a:ext cx="3299344" cy="923330"/>
          </a:xfrm>
          <a:prstGeom prst="rect">
            <a:avLst/>
          </a:prstGeom>
          <a:noFill/>
        </p:spPr>
        <p:txBody>
          <a:bodyPr wrap="square" rtlCol="0">
            <a:spAutoFit/>
          </a:bodyPr>
          <a:lstStyle/>
          <a:p>
            <a:r>
              <a:rPr lang="en-US" sz="1200" dirty="0" smtClean="0">
                <a:latin typeface="Georgia"/>
              </a:rPr>
              <a:t>http://</a:t>
            </a:r>
            <a:r>
              <a:rPr lang="en-US" sz="1200" dirty="0" smtClean="0">
                <a:latin typeface="Georgia"/>
              </a:rPr>
              <a:t>pacificcognitivebehavioraltherapy.com</a:t>
            </a:r>
            <a:r>
              <a:rPr lang="en-US" sz="1200" dirty="0" smtClean="0">
                <a:latin typeface="Georgia"/>
              </a:rPr>
              <a:t>/</a:t>
            </a:r>
            <a:r>
              <a:rPr lang="en-US" sz="1200" dirty="0" smtClean="0">
                <a:latin typeface="Georgia"/>
              </a:rPr>
              <a:t>wp</a:t>
            </a:r>
            <a:r>
              <a:rPr lang="en-US" sz="1200" dirty="0" smtClean="0">
                <a:latin typeface="Georgia"/>
              </a:rPr>
              <a:t>-content/uploads/2015/10/CBT-</a:t>
            </a:r>
            <a:r>
              <a:rPr lang="en-US" sz="1200" dirty="0" smtClean="0">
                <a:latin typeface="Georgia"/>
              </a:rPr>
              <a:t>image.png</a:t>
            </a:r>
            <a:endParaRPr lang="en-US" sz="1200" dirty="0" smtClean="0">
              <a:latin typeface="Georgia"/>
            </a:endParaRPr>
          </a:p>
          <a:p>
            <a:endParaRPr lang="en-US" dirty="0">
              <a:latin typeface="Georgia"/>
            </a:endParaRPr>
          </a:p>
        </p:txBody>
      </p:sp>
    </p:spTree>
    <p:extLst>
      <p:ext uri="{BB962C8B-B14F-4D97-AF65-F5344CB8AC3E}">
        <p14:creationId xmlns:p14="http://schemas.microsoft.com/office/powerpoint/2010/main" val="269381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srcRect t="8200" b="8200"/>
          <a:stretch>
            <a:fillRect/>
          </a:stretch>
        </p:blipFill>
        <p:spPr>
          <a:xfrm>
            <a:off x="859984" y="720854"/>
            <a:ext cx="7090804" cy="5318103"/>
          </a:xfrm>
        </p:spPr>
      </p:pic>
      <p:sp>
        <p:nvSpPr>
          <p:cNvPr id="7" name="TextBox 6"/>
          <p:cNvSpPr txBox="1"/>
          <p:nvPr/>
        </p:nvSpPr>
        <p:spPr>
          <a:xfrm>
            <a:off x="4039979" y="6336177"/>
            <a:ext cx="4418305" cy="430887"/>
          </a:xfrm>
          <a:prstGeom prst="rect">
            <a:avLst/>
          </a:prstGeom>
          <a:noFill/>
        </p:spPr>
        <p:txBody>
          <a:bodyPr wrap="square" rtlCol="0">
            <a:spAutoFit/>
          </a:bodyPr>
          <a:lstStyle/>
          <a:p>
            <a:r>
              <a:rPr lang="en-US" sz="1100" dirty="0" smtClean="0">
                <a:latin typeface="Georgia"/>
              </a:rPr>
              <a:t>http://</a:t>
            </a:r>
            <a:r>
              <a:rPr lang="en-US" sz="1100" dirty="0" smtClean="0">
                <a:latin typeface="Georgia"/>
              </a:rPr>
              <a:t>thepredominantlyinattentivelife.com</a:t>
            </a:r>
            <a:r>
              <a:rPr lang="en-US" sz="1100" dirty="0" smtClean="0">
                <a:latin typeface="Georgia"/>
              </a:rPr>
              <a:t>/2013/10/14/cognitive-behavioral-therapy-overview/</a:t>
            </a:r>
            <a:endParaRPr lang="en-US" sz="1100" dirty="0">
              <a:latin typeface="Georgia"/>
            </a:endParaRPr>
          </a:p>
        </p:txBody>
      </p:sp>
    </p:spTree>
    <p:extLst>
      <p:ext uri="{BB962C8B-B14F-4D97-AF65-F5344CB8AC3E}">
        <p14:creationId xmlns:p14="http://schemas.microsoft.com/office/powerpoint/2010/main" val="634042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History of CBT</a:t>
            </a:r>
            <a:endParaRPr lang="en-US" dirty="0">
              <a:solidFill>
                <a:srgbClr val="000000"/>
              </a:solidFill>
            </a:endParaRPr>
          </a:p>
        </p:txBody>
      </p:sp>
      <p:sp>
        <p:nvSpPr>
          <p:cNvPr id="3" name="Content Placeholder 2"/>
          <p:cNvSpPr>
            <a:spLocks noGrp="1"/>
          </p:cNvSpPr>
          <p:nvPr>
            <p:ph idx="1"/>
          </p:nvPr>
        </p:nvSpPr>
        <p:spPr/>
        <p:txBody>
          <a:bodyPr>
            <a:normAutofit fontScale="85000" lnSpcReduction="20000"/>
          </a:bodyPr>
          <a:lstStyle/>
          <a:p>
            <a:r>
              <a:rPr lang="en-US" dirty="0" smtClean="0">
                <a:solidFill>
                  <a:srgbClr val="000000"/>
                </a:solidFill>
              </a:rPr>
              <a:t>First developed in 1960s by Aaron Beck, a psychotherapist</a:t>
            </a:r>
          </a:p>
          <a:p>
            <a:r>
              <a:rPr lang="en-US" dirty="0" smtClean="0">
                <a:solidFill>
                  <a:srgbClr val="000000"/>
                </a:solidFill>
              </a:rPr>
              <a:t>Early 1960- Beck developed an approach known as cognitive therapy from his research on depression</a:t>
            </a:r>
          </a:p>
          <a:p>
            <a:r>
              <a:rPr lang="en-US" dirty="0" smtClean="0">
                <a:solidFill>
                  <a:srgbClr val="000000"/>
                </a:solidFill>
              </a:rPr>
              <a:t>Beck’s observation of depressed patients revealed that they had a negative bias in their interpretation of particular life events, contributing to their cognitive distortions</a:t>
            </a:r>
          </a:p>
          <a:p>
            <a:r>
              <a:rPr lang="en-US" dirty="0" smtClean="0">
                <a:solidFill>
                  <a:srgbClr val="000000"/>
                </a:solidFill>
              </a:rPr>
              <a:t>Originally referred to as cognitive therapy because of the emphasis placed on thinking. </a:t>
            </a:r>
          </a:p>
          <a:p>
            <a:pPr lvl="1"/>
            <a:r>
              <a:rPr lang="en-US" dirty="0" smtClean="0">
                <a:solidFill>
                  <a:srgbClr val="000000"/>
                </a:solidFill>
              </a:rPr>
              <a:t>Now known as cognitive-behavioral therapy because the therapy employs behavioral techniques also</a:t>
            </a:r>
            <a:endParaRPr lang="en-US" dirty="0">
              <a:solidFill>
                <a:srgbClr val="000000"/>
              </a:solidFill>
            </a:endParaRPr>
          </a:p>
        </p:txBody>
      </p:sp>
    </p:spTree>
    <p:extLst>
      <p:ext uri="{BB962C8B-B14F-4D97-AF65-F5344CB8AC3E}">
        <p14:creationId xmlns:p14="http://schemas.microsoft.com/office/powerpoint/2010/main" val="4178580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Basic Principles of CBT</a:t>
            </a:r>
            <a:endParaRPr lang="en-US" dirty="0">
              <a:solidFill>
                <a:srgbClr val="000000"/>
              </a:solidFill>
            </a:endParaRPr>
          </a:p>
        </p:txBody>
      </p:sp>
      <p:sp>
        <p:nvSpPr>
          <p:cNvPr id="3" name="Content Placeholder 2"/>
          <p:cNvSpPr>
            <a:spLocks noGrp="1"/>
          </p:cNvSpPr>
          <p:nvPr>
            <p:ph idx="1"/>
          </p:nvPr>
        </p:nvSpPr>
        <p:spPr/>
        <p:txBody>
          <a:bodyPr/>
          <a:lstStyle/>
          <a:p>
            <a:r>
              <a:rPr lang="en-US" dirty="0" smtClean="0">
                <a:solidFill>
                  <a:srgbClr val="000000"/>
                </a:solidFill>
              </a:rPr>
              <a:t>Present-oriented</a:t>
            </a:r>
          </a:p>
          <a:p>
            <a:pPr lvl="1"/>
            <a:r>
              <a:rPr lang="en-US" dirty="0" smtClean="0">
                <a:solidFill>
                  <a:srgbClr val="000000"/>
                </a:solidFill>
              </a:rPr>
              <a:t>Here and now approach</a:t>
            </a:r>
          </a:p>
          <a:p>
            <a:r>
              <a:rPr lang="en-US" dirty="0" smtClean="0">
                <a:solidFill>
                  <a:srgbClr val="000000"/>
                </a:solidFill>
              </a:rPr>
              <a:t>Teamwork</a:t>
            </a:r>
          </a:p>
          <a:p>
            <a:pPr lvl="1"/>
            <a:r>
              <a:rPr lang="en-US" dirty="0" smtClean="0">
                <a:solidFill>
                  <a:srgbClr val="000000"/>
                </a:solidFill>
              </a:rPr>
              <a:t>Collaborative effort between the therapist and patient</a:t>
            </a:r>
          </a:p>
          <a:p>
            <a:pPr lvl="2"/>
            <a:r>
              <a:rPr lang="en-US" dirty="0" smtClean="0">
                <a:solidFill>
                  <a:srgbClr val="000000"/>
                </a:solidFill>
              </a:rPr>
              <a:t>Therapist role- listen, motivate, teach patient, help patient set goals</a:t>
            </a:r>
          </a:p>
          <a:p>
            <a:pPr lvl="2"/>
            <a:r>
              <a:rPr lang="en-US" dirty="0" smtClean="0">
                <a:solidFill>
                  <a:srgbClr val="000000"/>
                </a:solidFill>
              </a:rPr>
              <a:t>Patient role- voice concerns, implement learning, define </a:t>
            </a:r>
            <a:r>
              <a:rPr lang="en-US" dirty="0" smtClean="0">
                <a:solidFill>
                  <a:srgbClr val="000000"/>
                </a:solidFill>
              </a:rPr>
              <a:t>managable</a:t>
            </a:r>
            <a:r>
              <a:rPr lang="en-US" dirty="0" smtClean="0">
                <a:solidFill>
                  <a:srgbClr val="000000"/>
                </a:solidFill>
              </a:rPr>
              <a:t> goals</a:t>
            </a:r>
          </a:p>
        </p:txBody>
      </p:sp>
      <p:pic>
        <p:nvPicPr>
          <p:cNvPr id="4" name="Picture 3"/>
          <p:cNvPicPr>
            <a:picLocks noChangeAspect="1"/>
          </p:cNvPicPr>
          <p:nvPr/>
        </p:nvPicPr>
        <p:blipFill>
          <a:blip r:embed="rId2"/>
          <a:stretch>
            <a:fillRect/>
          </a:stretch>
        </p:blipFill>
        <p:spPr>
          <a:xfrm>
            <a:off x="5361305" y="1236132"/>
            <a:ext cx="3542864" cy="1771432"/>
          </a:xfrm>
          <a:prstGeom prst="rect">
            <a:avLst/>
          </a:prstGeom>
        </p:spPr>
      </p:pic>
      <p:sp>
        <p:nvSpPr>
          <p:cNvPr id="5" name="TextBox 4"/>
          <p:cNvSpPr txBox="1"/>
          <p:nvPr/>
        </p:nvSpPr>
        <p:spPr>
          <a:xfrm>
            <a:off x="5333718" y="6400093"/>
            <a:ext cx="3810282" cy="430887"/>
          </a:xfrm>
          <a:prstGeom prst="rect">
            <a:avLst/>
          </a:prstGeom>
          <a:noFill/>
        </p:spPr>
        <p:txBody>
          <a:bodyPr wrap="square" rtlCol="0">
            <a:spAutoFit/>
          </a:bodyPr>
          <a:lstStyle/>
          <a:p>
            <a:r>
              <a:rPr lang="en-US" sz="1100" dirty="0" smtClean="0">
                <a:solidFill>
                  <a:srgbClr val="000000"/>
                </a:solidFill>
                <a:latin typeface="Georgia"/>
                <a:cs typeface="Georgia"/>
              </a:rPr>
              <a:t>http://s1290.photobucket.com/user/</a:t>
            </a:r>
            <a:r>
              <a:rPr lang="en-US" sz="1100" dirty="0" smtClean="0">
                <a:solidFill>
                  <a:srgbClr val="000000"/>
                </a:solidFill>
                <a:latin typeface="Georgia"/>
                <a:cs typeface="Georgia"/>
              </a:rPr>
              <a:t>forharriet</a:t>
            </a:r>
            <a:r>
              <a:rPr lang="en-US" sz="1100" dirty="0" smtClean="0">
                <a:solidFill>
                  <a:srgbClr val="000000"/>
                </a:solidFill>
                <a:latin typeface="Georgia"/>
                <a:cs typeface="Georgia"/>
              </a:rPr>
              <a:t>/media/For%20Harriet/therapy_zps2bea600c.jpg.html</a:t>
            </a:r>
            <a:endParaRPr lang="en-US" sz="1100" dirty="0">
              <a:solidFill>
                <a:srgbClr val="000000"/>
              </a:solidFill>
              <a:latin typeface="Georgia"/>
              <a:cs typeface="Georgia"/>
            </a:endParaRPr>
          </a:p>
        </p:txBody>
      </p:sp>
    </p:spTree>
    <p:extLst>
      <p:ext uri="{BB962C8B-B14F-4D97-AF65-F5344CB8AC3E}">
        <p14:creationId xmlns:p14="http://schemas.microsoft.com/office/powerpoint/2010/main" val="3648225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Basic Principles of CBT</a:t>
            </a:r>
            <a:endParaRPr lang="en-US" dirty="0">
              <a:solidFill>
                <a:srgbClr val="000000"/>
              </a:solidFill>
            </a:endParaRPr>
          </a:p>
        </p:txBody>
      </p:sp>
      <p:sp>
        <p:nvSpPr>
          <p:cNvPr id="3" name="Content Placeholder 2"/>
          <p:cNvSpPr>
            <a:spLocks noGrp="1"/>
          </p:cNvSpPr>
          <p:nvPr>
            <p:ph idx="1"/>
          </p:nvPr>
        </p:nvSpPr>
        <p:spPr/>
        <p:txBody>
          <a:bodyPr/>
          <a:lstStyle/>
          <a:p>
            <a:r>
              <a:rPr lang="en-US" dirty="0" smtClean="0">
                <a:solidFill>
                  <a:srgbClr val="000000"/>
                </a:solidFill>
              </a:rPr>
              <a:t>Socratic Questioning</a:t>
            </a:r>
          </a:p>
          <a:p>
            <a:pPr lvl="1"/>
            <a:r>
              <a:rPr lang="en-US" dirty="0" smtClean="0">
                <a:solidFill>
                  <a:srgbClr val="000000"/>
                </a:solidFill>
              </a:rPr>
              <a:t>Asking questions that guide patient and change maladaptive cognitive processes</a:t>
            </a:r>
          </a:p>
          <a:p>
            <a:pPr lvl="1"/>
            <a:r>
              <a:rPr lang="en-US" dirty="0" smtClean="0">
                <a:solidFill>
                  <a:srgbClr val="000000"/>
                </a:solidFill>
              </a:rPr>
              <a:t>Open ended questions</a:t>
            </a:r>
          </a:p>
          <a:p>
            <a:r>
              <a:rPr lang="en-US" dirty="0" smtClean="0">
                <a:solidFill>
                  <a:srgbClr val="000000"/>
                </a:solidFill>
              </a:rPr>
              <a:t>Change Record</a:t>
            </a:r>
          </a:p>
          <a:p>
            <a:pPr lvl="1"/>
            <a:r>
              <a:rPr lang="en-US" dirty="0" smtClean="0">
                <a:solidFill>
                  <a:srgbClr val="000000"/>
                </a:solidFill>
              </a:rPr>
              <a:t>Patient takes notes of automatic thoughts that occur and identify emotions associated with these thoughts</a:t>
            </a:r>
          </a:p>
          <a:p>
            <a:pPr lvl="1"/>
            <a:r>
              <a:rPr lang="en-US" dirty="0" smtClean="0">
                <a:solidFill>
                  <a:srgbClr val="000000"/>
                </a:solidFill>
              </a:rPr>
              <a:t>Identify errors &amp; make changes</a:t>
            </a:r>
          </a:p>
        </p:txBody>
      </p:sp>
    </p:spTree>
    <p:extLst>
      <p:ext uri="{BB962C8B-B14F-4D97-AF65-F5344CB8AC3E}">
        <p14:creationId xmlns:p14="http://schemas.microsoft.com/office/powerpoint/2010/main" val="2475677875"/>
      </p:ext>
    </p:extLst>
  </p:cSld>
  <p:clrMapOvr>
    <a:masterClrMapping/>
  </p:clrMapOvr>
</p:sld>
</file>

<file path=ppt/theme/theme1.xml><?xml version="1.0" encoding="utf-8"?>
<a:theme xmlns:a="http://schemas.openxmlformats.org/drawingml/2006/main" name="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3102</TotalTime>
  <Words>1867</Words>
  <Application>Microsoft Macintosh PowerPoint</Application>
  <PresentationFormat>On-screen Show (4:3)</PresentationFormat>
  <Paragraphs>179</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Cognitive Behavioral Therapy</vt:lpstr>
      <vt:lpstr>PowerPoint Presentation</vt:lpstr>
      <vt:lpstr>What is Cognitive Behavioral Therapy?</vt:lpstr>
      <vt:lpstr>PowerPoint Presentation</vt:lpstr>
      <vt:lpstr>PowerPoint Presentation</vt:lpstr>
      <vt:lpstr>PowerPoint Presentation</vt:lpstr>
      <vt:lpstr>History of CBT</vt:lpstr>
      <vt:lpstr>Basic Principles of CBT</vt:lpstr>
      <vt:lpstr>Basic Principles of CBT</vt:lpstr>
      <vt:lpstr>Basic Principles of CBT</vt:lpstr>
      <vt:lpstr>Rationale of CBT</vt:lpstr>
      <vt:lpstr>Cognitive Triad</vt:lpstr>
      <vt:lpstr>Cognitive Specificity Hypothesis</vt:lpstr>
      <vt:lpstr>Cognitive Specificity- Depression</vt:lpstr>
      <vt:lpstr>3 levels of cognition</vt:lpstr>
      <vt:lpstr>Depression</vt:lpstr>
      <vt:lpstr>Depressive Thinking </vt:lpstr>
      <vt:lpstr>CPT Approaches to Treating Depression</vt:lpstr>
      <vt:lpstr>Cognitive Restructuring Example</vt:lpstr>
      <vt:lpstr>Cognitive Restructuring Example</vt:lpstr>
      <vt:lpstr>Behavioral Restructuring Example</vt:lpstr>
      <vt:lpstr>Behavioral Restructuring Example</vt:lpstr>
      <vt:lpstr>Orienting Patient to CBT</vt:lpstr>
      <vt:lpstr>Important Components of CBT</vt:lpstr>
      <vt:lpstr>General CBT Session</vt:lpstr>
      <vt:lpstr>Structure of typical therapy session</vt:lpstr>
      <vt:lpstr>Why is homework so important?</vt:lpstr>
      <vt:lpstr>PowerPoint Presentation</vt:lpstr>
      <vt:lpstr>Increasing homework compliance</vt:lpstr>
      <vt:lpstr>Other Components to CBT Treatment</vt:lpstr>
      <vt:lpstr>Video Example</vt:lpstr>
      <vt:lpstr>Sources</vt:lpstr>
      <vt:lpstr>References</vt:lpstr>
    </vt:vector>
  </TitlesOfParts>
  <Company>University of Kansas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Kuchler</dc:creator>
  <cp:lastModifiedBy>Maggie Kuchler</cp:lastModifiedBy>
  <cp:revision>28</cp:revision>
  <dcterms:created xsi:type="dcterms:W3CDTF">2016-04-03T13:52:28Z</dcterms:created>
  <dcterms:modified xsi:type="dcterms:W3CDTF">2016-04-05T17:34:57Z</dcterms:modified>
</cp:coreProperties>
</file>