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54" r:id="rId3"/>
    <p:sldId id="356" r:id="rId4"/>
    <p:sldId id="358" r:id="rId5"/>
    <p:sldId id="360" r:id="rId6"/>
    <p:sldId id="349" r:id="rId7"/>
    <p:sldId id="373" r:id="rId8"/>
    <p:sldId id="376" r:id="rId9"/>
    <p:sldId id="377" r:id="rId10"/>
    <p:sldId id="382" r:id="rId11"/>
    <p:sldId id="386" r:id="rId12"/>
    <p:sldId id="416" r:id="rId13"/>
    <p:sldId id="418" r:id="rId14"/>
    <p:sldId id="412" r:id="rId15"/>
    <p:sldId id="369" r:id="rId16"/>
    <p:sldId id="390" r:id="rId17"/>
    <p:sldId id="394" r:id="rId18"/>
    <p:sldId id="408" r:id="rId19"/>
    <p:sldId id="396" r:id="rId20"/>
    <p:sldId id="400" r:id="rId21"/>
    <p:sldId id="397" r:id="rId22"/>
    <p:sldId id="423" r:id="rId23"/>
    <p:sldId id="402" r:id="rId24"/>
    <p:sldId id="405" r:id="rId25"/>
    <p:sldId id="370" r:id="rId26"/>
    <p:sldId id="409" r:id="rId2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5CB4A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24" autoAdjust="0"/>
    <p:restoredTop sz="94660"/>
  </p:normalViewPr>
  <p:slideViewPr>
    <p:cSldViewPr>
      <p:cViewPr>
        <p:scale>
          <a:sx n="66" d="100"/>
          <a:sy n="66" d="100"/>
        </p:scale>
        <p:origin x="-7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sk-SK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Ak chcete pridať obrázok, kliknite na ikonu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42C0F4F-465F-45A1-B581-C282E8D7820C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548680"/>
            <a:ext cx="8496944" cy="2808312"/>
          </a:xfrm>
        </p:spPr>
        <p:txBody>
          <a:bodyPr>
            <a:noAutofit/>
          </a:bodyPr>
          <a:lstStyle/>
          <a:p>
            <a:r>
              <a:rPr lang="en-GB" sz="5400" b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Rationality Myth</a:t>
            </a:r>
          </a:p>
          <a:p>
            <a:r>
              <a:rPr lang="en-GB" sz="3200" b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How &amp; Why People Make Weird Choices</a:t>
            </a:r>
          </a:p>
          <a:p>
            <a:endParaRPr lang="en-GB" sz="3600" b="1">
              <a:ln w="6350"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Lucida Sans" pitchFamily="34" charset="0"/>
              <a:ea typeface="+mj-ea"/>
              <a:cs typeface="Lucida Sans" pitchFamily="34" charset="0"/>
            </a:endParaRPr>
          </a:p>
        </p:txBody>
      </p:sp>
      <p:pic>
        <p:nvPicPr>
          <p:cNvPr id="5" name="Picture 8" descr="C:\Documents and Settings\katarina\Dokumenty\Stažené soubory\logo_blac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584176" cy="144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4227" y="2564905"/>
            <a:ext cx="6206125" cy="363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Conclusions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Preference reversal</a:t>
            </a: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In certain conditions, our preferences and/or evaluations may change even though the attributes of the objects remain the same.</a:t>
            </a:r>
          </a:p>
          <a:p>
            <a:pPr>
              <a:buNone/>
            </a:pPr>
            <a:endParaRPr lang="en-US" sz="240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Rational prioritization (transitive): </a:t>
            </a:r>
          </a:p>
          <a:p>
            <a:pPr>
              <a:buNone/>
            </a:pPr>
            <a:r>
              <a:rPr lang="en-US" sz="24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is more than </a:t>
            </a:r>
            <a:r>
              <a:rPr lang="en-US" sz="24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is more than </a:t>
            </a:r>
            <a:r>
              <a:rPr lang="en-US" sz="24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</a:t>
            </a:r>
          </a:p>
          <a:p>
            <a:pPr>
              <a:buNone/>
            </a:pPr>
            <a:endParaRPr lang="en-US" sz="240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Irrational prioritization (intransitive):</a:t>
            </a:r>
          </a:p>
          <a:p>
            <a:pPr>
              <a:buNone/>
            </a:pPr>
            <a:r>
              <a:rPr lang="en-US" sz="24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is more than </a:t>
            </a:r>
            <a:r>
              <a:rPr lang="en-US" sz="24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is more than </a:t>
            </a:r>
            <a:r>
              <a:rPr lang="en-US" sz="24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 </a:t>
            </a:r>
            <a:r>
              <a:rPr lang="en-US" sz="240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is more than </a:t>
            </a:r>
            <a:r>
              <a:rPr lang="en-US" sz="24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</a:t>
            </a: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</a:t>
            </a:r>
            <a:r>
              <a:rPr lang="en-US" sz="2400" dirty="0" smtClean="0">
                <a:ln w="635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amount            </a:t>
            </a:r>
            <a:r>
              <a:rPr lang="en-US" sz="2400" dirty="0" err="1" smtClean="0">
                <a:ln w="635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amount</a:t>
            </a:r>
            <a:r>
              <a:rPr lang="en-US" sz="2400" dirty="0" smtClean="0">
                <a:ln w="635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</a:t>
            </a:r>
            <a:r>
              <a:rPr lang="en-US" sz="1600" dirty="0" err="1" smtClean="0">
                <a:ln w="635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amount</a:t>
            </a:r>
            <a:endParaRPr lang="en-US" sz="1600" dirty="0" smtClean="0">
              <a:ln w="6350"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</a:t>
            </a:r>
            <a:r>
              <a:rPr lang="en-US" sz="1600" dirty="0" smtClean="0">
                <a:ln w="635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defect                          </a:t>
            </a:r>
            <a:r>
              <a:rPr lang="en-US" sz="1600" dirty="0" err="1" smtClean="0">
                <a:ln w="635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defect</a:t>
            </a:r>
            <a:r>
              <a:rPr lang="en-US" sz="1600" dirty="0" smtClean="0">
                <a:ln w="635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400" dirty="0" smtClean="0">
                <a:ln w="635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</a:t>
            </a:r>
            <a:r>
              <a:rPr lang="en-US" sz="2400" dirty="0" err="1" smtClean="0">
                <a:ln w="635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defect</a:t>
            </a:r>
            <a:endParaRPr lang="en-US" sz="2400" dirty="0" smtClean="0">
              <a:ln w="6350"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Conclusions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Preference reversal</a:t>
            </a:r>
          </a:p>
          <a:p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Evaluability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effect</a:t>
            </a:r>
            <a:endParaRPr lang="en-US" sz="240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Our evaluation of options is only based on the information immediately available. </a:t>
            </a: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We do not consider relative value of possible alternatives if they are not available.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think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our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mind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works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...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Taaanique\Desktop\Solar-calcula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3247256" cy="3247256"/>
          </a:xfrm>
          <a:prstGeom prst="rect">
            <a:avLst/>
          </a:prstGeom>
          <a:noFill/>
        </p:spPr>
      </p:pic>
      <p:sp>
        <p:nvSpPr>
          <p:cNvPr id="6" name="Zástupný symbol obsahu 2"/>
          <p:cNvSpPr txBox="1">
            <a:spLocks/>
          </p:cNvSpPr>
          <p:nvPr/>
        </p:nvSpPr>
        <p:spPr>
          <a:xfrm>
            <a:off x="899592" y="4725144"/>
            <a:ext cx="3168352" cy="9361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sk-SK" sz="2400" b="1" dirty="0" err="1" smtClean="0">
                <a:latin typeface="+mj-lt"/>
              </a:rPr>
              <a:t>Rational</a:t>
            </a:r>
            <a:r>
              <a:rPr lang="sk-SK" sz="2400" b="1" dirty="0" smtClean="0">
                <a:latin typeface="+mj-lt"/>
              </a:rPr>
              <a:t> </a:t>
            </a:r>
            <a:r>
              <a:rPr lang="sk-SK" sz="2400" b="1" dirty="0" err="1" smtClean="0">
                <a:latin typeface="+mj-lt"/>
              </a:rPr>
              <a:t>thinking</a:t>
            </a:r>
            <a:r>
              <a:rPr lang="sk-SK" sz="2400" b="1" dirty="0" smtClean="0">
                <a:latin typeface="+mj-lt"/>
              </a:rPr>
              <a:t> / </a:t>
            </a:r>
            <a:r>
              <a:rPr lang="sk-SK" sz="2400" b="1" dirty="0" err="1" smtClean="0">
                <a:latin typeface="+mj-lt"/>
              </a:rPr>
              <a:t>decision</a:t>
            </a:r>
            <a:r>
              <a:rPr lang="sk-SK" sz="2400" b="1" dirty="0" smtClean="0">
                <a:latin typeface="+mj-lt"/>
              </a:rPr>
              <a:t> </a:t>
            </a:r>
            <a:r>
              <a:rPr lang="sk-SK" sz="2400" b="1" dirty="0" err="1" smtClean="0">
                <a:latin typeface="+mj-lt"/>
              </a:rPr>
              <a:t>making</a:t>
            </a:r>
            <a:endParaRPr lang="en-US" sz="2400" b="1" dirty="0">
              <a:latin typeface="+mj-lt"/>
            </a:endParaRPr>
          </a:p>
        </p:txBody>
      </p:sp>
      <p:pic>
        <p:nvPicPr>
          <p:cNvPr id="2050" name="Picture 2" descr="C:\Users\Taaanique\Desktop\broken-calculator-162723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708920"/>
            <a:ext cx="3683284" cy="3096344"/>
          </a:xfrm>
          <a:prstGeom prst="rect">
            <a:avLst/>
          </a:prstGeom>
          <a:noFill/>
        </p:spPr>
      </p:pic>
      <p:sp>
        <p:nvSpPr>
          <p:cNvPr id="7" name="Zástupný symbol obsahu 2"/>
          <p:cNvSpPr txBox="1">
            <a:spLocks/>
          </p:cNvSpPr>
          <p:nvPr/>
        </p:nvSpPr>
        <p:spPr>
          <a:xfrm>
            <a:off x="4932040" y="1700808"/>
            <a:ext cx="3456384" cy="9361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sk-SK" sz="2400" b="1" dirty="0" err="1" smtClean="0">
                <a:latin typeface="+mj-lt"/>
              </a:rPr>
              <a:t>Irrational</a:t>
            </a:r>
            <a:r>
              <a:rPr lang="sk-SK" sz="2400" b="1" dirty="0" smtClean="0">
                <a:latin typeface="+mj-lt"/>
              </a:rPr>
              <a:t> </a:t>
            </a:r>
            <a:r>
              <a:rPr lang="sk-SK" sz="2400" b="1" dirty="0" err="1" smtClean="0">
                <a:latin typeface="+mj-lt"/>
              </a:rPr>
              <a:t>thinking</a:t>
            </a:r>
            <a:r>
              <a:rPr lang="sk-SK" sz="2400" b="1" dirty="0" smtClean="0">
                <a:latin typeface="+mj-lt"/>
              </a:rPr>
              <a:t> / </a:t>
            </a:r>
            <a:r>
              <a:rPr lang="sk-SK" sz="2400" b="1" dirty="0" err="1" smtClean="0">
                <a:latin typeface="+mj-lt"/>
              </a:rPr>
              <a:t>decision</a:t>
            </a:r>
            <a:r>
              <a:rPr lang="sk-SK" sz="2400" b="1" dirty="0" smtClean="0">
                <a:latin typeface="+mj-lt"/>
              </a:rPr>
              <a:t> </a:t>
            </a:r>
            <a:r>
              <a:rPr lang="sk-SK" sz="2400" b="1" dirty="0" err="1" smtClean="0">
                <a:latin typeface="+mj-lt"/>
              </a:rPr>
              <a:t>making</a:t>
            </a:r>
            <a:endParaRPr lang="en-US" sz="2400" b="1" dirty="0"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our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mind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actually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works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...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C:\Users\Taaanique\Desktop\photograp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12776"/>
            <a:ext cx="5353050" cy="4810125"/>
          </a:xfrm>
          <a:prstGeom prst="rect">
            <a:avLst/>
          </a:prstGeom>
          <a:noFill/>
        </p:spPr>
      </p:pic>
      <p:sp>
        <p:nvSpPr>
          <p:cNvPr id="6" name="Zástupný symbol obsahu 2"/>
          <p:cNvSpPr txBox="1">
            <a:spLocks/>
          </p:cNvSpPr>
          <p:nvPr/>
        </p:nvSpPr>
        <p:spPr>
          <a:xfrm>
            <a:off x="755576" y="1700808"/>
            <a:ext cx="2160240" cy="5760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sk-SK" sz="2400" b="1" dirty="0" smtClean="0">
                <a:latin typeface="+mj-lt"/>
              </a:rPr>
              <a:t>HEURISTICS</a:t>
            </a:r>
            <a:endParaRPr lang="en-US" sz="2400" b="1" dirty="0"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Conclusions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525658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Preference reversal</a:t>
            </a:r>
          </a:p>
          <a:p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Evaluability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effect</a:t>
            </a:r>
          </a:p>
          <a:p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Loss aversion</a:t>
            </a:r>
            <a:endParaRPr lang="en-US" sz="240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We invest more into avoiding losses than into achieving gains (of the same value).</a:t>
            </a:r>
            <a:endParaRPr lang="sk-SK" sz="240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When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negative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information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is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available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we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tend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to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give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it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special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attention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and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prioritize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it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lang="en-US" sz="240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Loss aversion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611560" y="1268761"/>
            <a:ext cx="8064896" cy="6480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en-US" sz="2400" dirty="0" smtClean="0"/>
              <a:t>Daniel </a:t>
            </a:r>
            <a:r>
              <a:rPr lang="en-US" sz="2400" dirty="0" err="1" smtClean="0"/>
              <a:t>Kahneman</a:t>
            </a:r>
            <a:r>
              <a:rPr lang="en-US" sz="2400" dirty="0" smtClean="0"/>
              <a:t>                                            Amos </a:t>
            </a:r>
            <a:r>
              <a:rPr lang="en-US" sz="2400" dirty="0" err="1" smtClean="0"/>
              <a:t>Tversky</a:t>
            </a:r>
            <a:endParaRPr lang="en-US" sz="2400" dirty="0"/>
          </a:p>
        </p:txBody>
      </p:sp>
      <p:pic>
        <p:nvPicPr>
          <p:cNvPr id="4098" name="Picture 2" descr="C:\Users\Taaanique\Desktop\Kahne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3160432" cy="2376264"/>
          </a:xfrm>
          <a:prstGeom prst="rect">
            <a:avLst/>
          </a:prstGeom>
          <a:noFill/>
        </p:spPr>
      </p:pic>
      <p:pic>
        <p:nvPicPr>
          <p:cNvPr id="4099" name="Picture 3" descr="C:\Users\Taaanique\Desktop\Amos_Tvers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916832"/>
            <a:ext cx="2931840" cy="4117244"/>
          </a:xfrm>
          <a:prstGeom prst="rect">
            <a:avLst/>
          </a:prstGeom>
          <a:noFill/>
        </p:spPr>
      </p:pic>
      <p:sp>
        <p:nvSpPr>
          <p:cNvPr id="7" name="Zástupný symbol obsahu 2"/>
          <p:cNvSpPr txBox="1">
            <a:spLocks/>
          </p:cNvSpPr>
          <p:nvPr/>
        </p:nvSpPr>
        <p:spPr>
          <a:xfrm>
            <a:off x="611560" y="5661248"/>
            <a:ext cx="3600400" cy="648072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r>
              <a:rPr lang="sk-SK" sz="2400" b="1" dirty="0" err="1" smtClean="0">
                <a:latin typeface="+mj-lt"/>
              </a:rPr>
              <a:t>Behavioural</a:t>
            </a:r>
            <a:r>
              <a:rPr lang="sk-SK" sz="2400" b="1" dirty="0" smtClean="0">
                <a:latin typeface="+mj-lt"/>
              </a:rPr>
              <a:t> </a:t>
            </a:r>
            <a:r>
              <a:rPr lang="sk-SK" sz="2400" b="1" dirty="0" err="1" smtClean="0">
                <a:latin typeface="+mj-lt"/>
              </a:rPr>
              <a:t>economics</a:t>
            </a:r>
            <a:endParaRPr lang="en-US" sz="2400" b="1" dirty="0">
              <a:latin typeface="+mj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Risk aversion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People avoid uncertainty.</a:t>
            </a:r>
          </a:p>
          <a:p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(Daniel Bernoulli)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67544" y="1988840"/>
            <a:ext cx="3970784" cy="47357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</a:t>
            </a:r>
            <a:r>
              <a:rPr lang="en-US" sz="22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ituation</a:t>
            </a:r>
            <a:r>
              <a:rPr lang="en-US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A</a:t>
            </a: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  <a:p>
            <a:pPr>
              <a:buNone/>
            </a:pPr>
            <a:r>
              <a:rPr lang="en-US" sz="2400" dirty="0" smtClean="0"/>
              <a:t>You have been given </a:t>
            </a:r>
            <a:r>
              <a:rPr lang="en-GB" sz="2400" dirty="0" smtClean="0"/>
              <a:t>$1,000. </a:t>
            </a:r>
            <a:r>
              <a:rPr lang="en-US" sz="2400" dirty="0" smtClean="0"/>
              <a:t>You are now asked to choose one of these options: </a:t>
            </a:r>
            <a:r>
              <a:rPr lang="en-US" sz="2400" b="1" dirty="0" smtClean="0"/>
              <a:t>50% chance to </a:t>
            </a:r>
            <a:r>
              <a:rPr lang="en-US" sz="2400" b="1" dirty="0" smtClean="0">
                <a:solidFill>
                  <a:srgbClr val="C00000"/>
                </a:solidFill>
              </a:rPr>
              <a:t>win</a:t>
            </a:r>
            <a:r>
              <a:rPr lang="en-US" sz="2400" b="1" dirty="0" smtClean="0"/>
              <a:t> $1,000 </a:t>
            </a:r>
            <a:r>
              <a:rPr lang="en-US" sz="2400" b="1" dirty="0" smtClean="0">
                <a:solidFill>
                  <a:srgbClr val="C00000"/>
                </a:solidFill>
              </a:rPr>
              <a:t>OR</a:t>
            </a:r>
            <a:r>
              <a:rPr lang="en-US" sz="2400" b="1" dirty="0" smtClean="0"/>
              <a:t> get $500 for sure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50% chance of $1,000 or $2,000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OR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100% chance of $1,500</a:t>
            </a:r>
          </a:p>
          <a:p>
            <a:pPr>
              <a:buNone/>
            </a:pPr>
            <a:endParaRPr lang="en-US" sz="2200" dirty="0" smtClean="0"/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4716016" y="1988841"/>
            <a:ext cx="3970784" cy="486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sk-SK" sz="2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</a:t>
            </a:r>
            <a:r>
              <a:rPr kumimoji="0" lang="en-US" sz="22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ituation</a:t>
            </a:r>
            <a:r>
              <a:rPr kumimoji="0" lang="sk-SK" sz="2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B:</a:t>
            </a:r>
          </a:p>
          <a:p>
            <a:pPr marL="449263" indent="-361950"/>
            <a:r>
              <a:rPr lang="en-US" sz="2400" dirty="0" smtClean="0"/>
              <a:t>You have been given </a:t>
            </a:r>
            <a:r>
              <a:rPr lang="en-GB" sz="2400" dirty="0" smtClean="0"/>
              <a:t>$2,000. </a:t>
            </a:r>
            <a:r>
              <a:rPr lang="en-US" sz="2400" dirty="0" smtClean="0"/>
              <a:t>You are now asked to choose one of these options: </a:t>
            </a:r>
            <a:r>
              <a:rPr lang="en-US" sz="2400" b="1" dirty="0" smtClean="0"/>
              <a:t>50% chance to </a:t>
            </a:r>
            <a:r>
              <a:rPr lang="en-US" sz="2400" b="1" dirty="0" smtClean="0">
                <a:solidFill>
                  <a:srgbClr val="C00000"/>
                </a:solidFill>
              </a:rPr>
              <a:t>lose</a:t>
            </a:r>
            <a:r>
              <a:rPr lang="en-US" sz="2400" b="1" dirty="0" smtClean="0"/>
              <a:t> $1,000 </a:t>
            </a:r>
            <a:r>
              <a:rPr lang="en-US" sz="2400" b="1" dirty="0" smtClean="0">
                <a:solidFill>
                  <a:srgbClr val="C00000"/>
                </a:solidFill>
              </a:rPr>
              <a:t>OR</a:t>
            </a:r>
            <a:r>
              <a:rPr lang="en-US" sz="2400" b="1" dirty="0" smtClean="0"/>
              <a:t> lose $500 for sure</a:t>
            </a:r>
            <a:endParaRPr lang="sk-SK" sz="2400" b="1" dirty="0" smtClean="0"/>
          </a:p>
          <a:p>
            <a:pPr marL="449263" indent="-361950"/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en-US" sz="1200" b="1" dirty="0" smtClean="0"/>
          </a:p>
          <a:p>
            <a:pPr marL="54864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n-US" sz="2000" b="1" dirty="0" smtClean="0">
                <a:solidFill>
                  <a:srgbClr val="002060"/>
                </a:solidFill>
              </a:rPr>
              <a:t>50% chance of $1,000 or $2,000</a:t>
            </a:r>
          </a:p>
          <a:p>
            <a:pPr marL="54864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n-US" sz="2000" b="1" dirty="0" smtClean="0">
                <a:solidFill>
                  <a:srgbClr val="002060"/>
                </a:solidFill>
              </a:rPr>
              <a:t>OR</a:t>
            </a:r>
          </a:p>
          <a:p>
            <a:pPr marL="54864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n-US" sz="2000" b="1" dirty="0" smtClean="0">
                <a:solidFill>
                  <a:srgbClr val="002060"/>
                </a:solidFill>
              </a:rPr>
              <a:t>100% chance of $1,500</a:t>
            </a:r>
          </a:p>
          <a:p>
            <a:pPr marL="449263" indent="-361950"/>
            <a:endParaRPr kumimoji="0" lang="sk-SK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Loss</a:t>
            </a:r>
            <a:r>
              <a:rPr kumimoji="0" lang="sk-SK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v. risk</a:t>
            </a: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aversion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611560" y="1268761"/>
            <a:ext cx="8064896" cy="6480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en-US" sz="2400" dirty="0" err="1" smtClean="0"/>
              <a:t>Kahneman</a:t>
            </a:r>
            <a:r>
              <a:rPr lang="en-US" sz="2400" dirty="0" smtClean="0"/>
              <a:t> &amp; </a:t>
            </a:r>
            <a:r>
              <a:rPr lang="en-US" sz="2400" dirty="0" err="1" smtClean="0"/>
              <a:t>Tversky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Loss</a:t>
            </a:r>
            <a:r>
              <a:rPr kumimoji="0" lang="sk-SK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v. risk</a:t>
            </a: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aversion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611560" y="1268761"/>
            <a:ext cx="8064896" cy="6480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en-US" sz="2400" dirty="0" err="1" smtClean="0"/>
              <a:t>Kahneman</a:t>
            </a:r>
            <a:r>
              <a:rPr lang="en-US" sz="2400" dirty="0" smtClean="0"/>
              <a:t> &amp; </a:t>
            </a:r>
            <a:r>
              <a:rPr lang="en-US" sz="2400" dirty="0" err="1" smtClean="0"/>
              <a:t>Tversky</a:t>
            </a:r>
            <a:endParaRPr lang="en-US" sz="2400" dirty="0"/>
          </a:p>
        </p:txBody>
      </p:sp>
      <p:pic>
        <p:nvPicPr>
          <p:cNvPr id="11" name="Picture 2" descr="C:\Users\Taaanique\Desktop\coursera-ariely-behavioral-e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4536504" cy="4267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Loss</a:t>
            </a:r>
            <a:r>
              <a:rPr kumimoji="0" lang="sk-SK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v. risk</a:t>
            </a: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aversion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683568" y="1700808"/>
          <a:ext cx="7704855" cy="44072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68285"/>
                <a:gridCol w="2568285"/>
                <a:gridCol w="2568285"/>
              </a:tblGrid>
              <a:tr h="1008112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Certain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$1,500 gain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Uncertain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$1,000 or $2,000 gain</a:t>
                      </a:r>
                      <a:endParaRPr lang="en-GB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77999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Situation A:</a:t>
                      </a:r>
                    </a:p>
                    <a:p>
                      <a:r>
                        <a:rPr lang="en-US" b="1" dirty="0" smtClean="0"/>
                        <a:t>$1,000</a:t>
                      </a:r>
                      <a:r>
                        <a:rPr lang="en-US" b="1" baseline="0" dirty="0" smtClean="0"/>
                        <a:t> given</a:t>
                      </a:r>
                      <a:endParaRPr lang="en-US" b="1" dirty="0" smtClean="0"/>
                    </a:p>
                    <a:p>
                      <a:r>
                        <a:rPr lang="en-US" sz="1800" b="1" dirty="0" smtClean="0"/>
                        <a:t>50% chance to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win additional </a:t>
                      </a:r>
                      <a:r>
                        <a:rPr lang="en-US" sz="1800" b="1" dirty="0" smtClean="0"/>
                        <a:t>$1,000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OR</a:t>
                      </a:r>
                      <a:r>
                        <a:rPr lang="en-US" sz="1800" b="1" dirty="0" smtClean="0"/>
                        <a:t> get $500 for sure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YES!!!</a:t>
                      </a:r>
                      <a:endParaRPr lang="en-GB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No, thanks.</a:t>
                      </a:r>
                      <a:endParaRPr lang="en-GB" sz="2400" dirty="0"/>
                    </a:p>
                  </a:txBody>
                  <a:tcPr anchor="ctr"/>
                </a:tc>
              </a:tr>
              <a:tr h="161917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Situation B:</a:t>
                      </a:r>
                    </a:p>
                    <a:p>
                      <a:r>
                        <a:rPr lang="en-US" b="1" dirty="0" smtClean="0"/>
                        <a:t>$ 2,000 given</a:t>
                      </a:r>
                    </a:p>
                    <a:p>
                      <a:r>
                        <a:rPr lang="en-US" sz="1800" b="1" dirty="0" smtClean="0"/>
                        <a:t>50% chance to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lose</a:t>
                      </a:r>
                      <a:r>
                        <a:rPr lang="en-US" sz="1800" b="1" dirty="0" smtClean="0"/>
                        <a:t> $1,000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OR</a:t>
                      </a:r>
                      <a:r>
                        <a:rPr lang="en-US" sz="1800" b="1" dirty="0" smtClean="0"/>
                        <a:t> lose $500 for sure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Not if I can</a:t>
                      </a:r>
                      <a:r>
                        <a:rPr lang="en-US" sz="2400" b="0" baseline="0" dirty="0" smtClean="0"/>
                        <a:t> avoid it.</a:t>
                      </a:r>
                      <a:endParaRPr lang="en-GB" sz="2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THANKS FOR THE CHANCE!!!</a:t>
                      </a:r>
                      <a:endParaRPr lang="en-GB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Rational animal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b="1" i="1" dirty="0" smtClean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„Man is a rational animal – so at least I have been told. Throughout a long life I have been look</a:t>
            </a:r>
            <a:r>
              <a:rPr lang="sk-SK" sz="2400" b="1" i="1" dirty="0" err="1" smtClean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ing</a:t>
            </a:r>
            <a:r>
              <a:rPr lang="en-GB" sz="2400" b="1" i="1" dirty="0" smtClean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diligently for evidence in favour of this statement, but so far I have not had the good fortune to come across it.“</a:t>
            </a:r>
          </a:p>
          <a:p>
            <a:pPr algn="r">
              <a:buNone/>
            </a:pPr>
            <a:r>
              <a:rPr lang="en-GB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B. Russell</a:t>
            </a:r>
          </a:p>
          <a:p>
            <a:r>
              <a:rPr lang="en-GB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What does “RATIONAL” mean?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Reasonable &amp; logical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Unbiased by emotions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Optimal, relative to the information available</a:t>
            </a:r>
          </a:p>
          <a:p>
            <a:endParaRPr lang="en-GB" sz="240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Loss</a:t>
            </a:r>
            <a:r>
              <a:rPr kumimoji="0" lang="sk-SK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v. risk</a:t>
            </a: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aversion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683568" y="1700808"/>
          <a:ext cx="7704855" cy="44072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68285"/>
                <a:gridCol w="2568285"/>
                <a:gridCol w="2568285"/>
              </a:tblGrid>
              <a:tr h="1008112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Certain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$500 gain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Uncertain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$1,000 or $0 gain</a:t>
                      </a:r>
                      <a:endParaRPr lang="en-GB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77999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Situation A:</a:t>
                      </a:r>
                    </a:p>
                    <a:p>
                      <a:r>
                        <a:rPr lang="en-US" b="1" dirty="0" smtClean="0"/>
                        <a:t>$1,000</a:t>
                      </a:r>
                      <a:r>
                        <a:rPr lang="en-US" b="1" baseline="0" dirty="0" smtClean="0"/>
                        <a:t> given</a:t>
                      </a:r>
                      <a:endParaRPr lang="en-US" b="1" dirty="0" smtClean="0"/>
                    </a:p>
                    <a:p>
                      <a:r>
                        <a:rPr lang="en-US" sz="1800" b="1" dirty="0" smtClean="0"/>
                        <a:t>50% chance to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win additional </a:t>
                      </a:r>
                      <a:r>
                        <a:rPr lang="en-US" sz="1800" b="1" dirty="0" smtClean="0"/>
                        <a:t>$1,000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OR</a:t>
                      </a:r>
                      <a:r>
                        <a:rPr lang="en-US" sz="1800" b="1" dirty="0" smtClean="0"/>
                        <a:t> get $500 for sure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YES!!!</a:t>
                      </a:r>
                      <a:endParaRPr lang="en-GB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No, thanks.</a:t>
                      </a:r>
                      <a:endParaRPr lang="en-GB" sz="2400" dirty="0"/>
                    </a:p>
                  </a:txBody>
                  <a:tcPr anchor="ctr"/>
                </a:tc>
              </a:tr>
              <a:tr h="161917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Situation B:</a:t>
                      </a:r>
                    </a:p>
                    <a:p>
                      <a:r>
                        <a:rPr lang="en-US" b="1" dirty="0" smtClean="0"/>
                        <a:t>$ 2,000 given</a:t>
                      </a:r>
                    </a:p>
                    <a:p>
                      <a:r>
                        <a:rPr lang="en-US" sz="1800" b="1" dirty="0" smtClean="0"/>
                        <a:t>50% chance to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lose</a:t>
                      </a:r>
                      <a:r>
                        <a:rPr lang="en-US" sz="1800" b="1" dirty="0" smtClean="0"/>
                        <a:t> $1,000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OR</a:t>
                      </a:r>
                      <a:r>
                        <a:rPr lang="en-US" sz="1800" b="1" dirty="0" smtClean="0"/>
                        <a:t> lose $500 for sure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Not if I can</a:t>
                      </a:r>
                      <a:r>
                        <a:rPr lang="en-US" sz="2400" b="0" baseline="0" dirty="0" smtClean="0"/>
                        <a:t> avoid it.</a:t>
                      </a:r>
                      <a:endParaRPr lang="en-GB" sz="2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THANKS FOR THE CHANCE!!!</a:t>
                      </a:r>
                      <a:endParaRPr lang="en-GB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Loss</a:t>
            </a:r>
            <a:r>
              <a:rPr kumimoji="0" lang="sk-SK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v. risk</a:t>
            </a: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aversion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683568" y="1700808"/>
          <a:ext cx="7704855" cy="44072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68285"/>
                <a:gridCol w="2568285"/>
                <a:gridCol w="2568285"/>
              </a:tblGrid>
              <a:tr h="1008112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Certain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$500 loss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Uncertain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$1,000 or $0 loss</a:t>
                      </a:r>
                      <a:endParaRPr lang="en-GB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77999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Situation A:</a:t>
                      </a:r>
                    </a:p>
                    <a:p>
                      <a:r>
                        <a:rPr lang="en-US" b="1" dirty="0" smtClean="0"/>
                        <a:t>$1,000</a:t>
                      </a:r>
                      <a:r>
                        <a:rPr lang="en-US" b="1" baseline="0" dirty="0" smtClean="0"/>
                        <a:t> given</a:t>
                      </a:r>
                      <a:endParaRPr lang="en-US" b="1" dirty="0" smtClean="0"/>
                    </a:p>
                    <a:p>
                      <a:r>
                        <a:rPr lang="en-US" sz="1800" b="1" dirty="0" smtClean="0"/>
                        <a:t>50% chance to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win additional </a:t>
                      </a:r>
                      <a:r>
                        <a:rPr lang="en-US" sz="1800" b="1" dirty="0" smtClean="0"/>
                        <a:t>$1,000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OR</a:t>
                      </a:r>
                      <a:r>
                        <a:rPr lang="en-US" sz="1800" b="1" dirty="0" smtClean="0"/>
                        <a:t> get $500 for sure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YES!!!</a:t>
                      </a:r>
                      <a:endParaRPr lang="en-GB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No, thanks.</a:t>
                      </a:r>
                      <a:endParaRPr lang="en-GB" sz="2400" dirty="0"/>
                    </a:p>
                  </a:txBody>
                  <a:tcPr anchor="ctr"/>
                </a:tc>
              </a:tr>
              <a:tr h="161917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Situation B:</a:t>
                      </a:r>
                    </a:p>
                    <a:p>
                      <a:r>
                        <a:rPr lang="en-US" b="1" dirty="0" smtClean="0"/>
                        <a:t>$ 2,000 given</a:t>
                      </a:r>
                    </a:p>
                    <a:p>
                      <a:r>
                        <a:rPr lang="en-US" sz="1800" b="1" dirty="0" smtClean="0"/>
                        <a:t>50% chance to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lose</a:t>
                      </a:r>
                      <a:r>
                        <a:rPr lang="en-US" sz="1800" b="1" dirty="0" smtClean="0"/>
                        <a:t> $1,000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OR</a:t>
                      </a:r>
                      <a:r>
                        <a:rPr lang="en-US" sz="1800" b="1" dirty="0" smtClean="0"/>
                        <a:t> lose $500 for sure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Not if I can</a:t>
                      </a:r>
                      <a:r>
                        <a:rPr lang="en-US" sz="2400" b="0" baseline="0" dirty="0" smtClean="0"/>
                        <a:t> avoid it.</a:t>
                      </a:r>
                      <a:endParaRPr lang="en-GB" sz="2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THANKS FOR THE CHANCE!!!</a:t>
                      </a:r>
                      <a:endParaRPr lang="en-GB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67544" y="1988840"/>
            <a:ext cx="8208912" cy="47357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 matter of FRAMING.</a:t>
            </a:r>
            <a:endParaRPr lang="sk-SK" sz="22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2200" i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”L</a:t>
            </a:r>
            <a:r>
              <a:rPr lang="sk-SK" sz="2200" i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et</a:t>
            </a:r>
            <a:r>
              <a:rPr lang="en-US" sz="2200" i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’s go for a hike! Adam and Susan said they would also be going!”</a:t>
            </a:r>
          </a:p>
          <a:p>
            <a:pPr>
              <a:buNone/>
            </a:pPr>
            <a:endParaRPr lang="en-US" sz="2200" i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en-US" sz="2200" i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en-US" sz="2200" i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2200" i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”L</a:t>
            </a:r>
            <a:r>
              <a:rPr lang="sk-SK" sz="2200" i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et</a:t>
            </a:r>
            <a:r>
              <a:rPr lang="en-US" sz="2200" i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’s go for a hike! Adam and Susan said they would also be going, but, unfortunately, Steve cannot make it…”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Loss aversion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C:\Users\Taaanique\Desktop\Smiley_Ya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636912"/>
            <a:ext cx="1402085" cy="1398296"/>
          </a:xfrm>
          <a:prstGeom prst="rect">
            <a:avLst/>
          </a:prstGeom>
          <a:noFill/>
        </p:spPr>
      </p:pic>
      <p:pic>
        <p:nvPicPr>
          <p:cNvPr id="5122" name="Picture 2" descr="C:\Users\Taaanique\Desktop\smiley_s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5085184"/>
            <a:ext cx="1368152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67544" y="1988840"/>
            <a:ext cx="3970784" cy="47357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 matter of FRAMING.</a:t>
            </a:r>
          </a:p>
          <a:p>
            <a:pPr>
              <a:buNone/>
            </a:pPr>
            <a:endParaRPr lang="en-US" sz="22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Influenced by CONTEXT.</a:t>
            </a:r>
            <a:endParaRPr lang="sk-SK" sz="22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anchor="ctr">
            <a:normAutofit fontScale="92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Loss aversion, preference reversal</a:t>
            </a:r>
            <a:r>
              <a:rPr kumimoji="0" lang="en-US" sz="4100" b="1" i="0" u="none" strike="noStrike" kern="1200" cap="none" spc="0" normalizeH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&amp; any </a:t>
            </a: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choice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67544" y="1988841"/>
            <a:ext cx="3970784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2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Three</a:t>
            </a: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2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groups</a:t>
            </a: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1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Dictionary</a:t>
            </a:r>
            <a:r>
              <a:rPr lang="sk-SK" sz="41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41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story</a:t>
            </a:r>
            <a:r>
              <a:rPr lang="en-US" sz="41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revisited</a:t>
            </a: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611560" y="1268761"/>
            <a:ext cx="8064896" cy="64807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r>
              <a:rPr lang="en-US" sz="2400" dirty="0" err="1" smtClean="0"/>
              <a:t>Hsee</a:t>
            </a:r>
            <a:r>
              <a:rPr lang="en-US" sz="2400" dirty="0" smtClean="0"/>
              <a:t>, C. K. (1998). Less is better: When low-value options are valued more highly than high-value options. </a:t>
            </a:r>
            <a:r>
              <a:rPr lang="en-US" sz="2400" i="1" dirty="0" smtClean="0"/>
              <a:t>Journal of Behavioral Decision Making</a:t>
            </a:r>
            <a:r>
              <a:rPr lang="en-US" sz="2400" dirty="0" smtClean="0"/>
              <a:t>, </a:t>
            </a:r>
            <a:r>
              <a:rPr lang="en-US" sz="2400" i="1" dirty="0" smtClean="0"/>
              <a:t>11</a:t>
            </a:r>
            <a:r>
              <a:rPr lang="sk-SK" sz="2400" dirty="0" smtClean="0"/>
              <a:t>, 107-121.</a:t>
            </a:r>
            <a:endParaRPr lang="en-US" sz="2400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115616" y="2420889"/>
          <a:ext cx="6984777" cy="35516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28259"/>
                <a:gridCol w="2328259"/>
                <a:gridCol w="2328259"/>
              </a:tblGrid>
              <a:tr h="1091560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 smtClean="0"/>
                        <a:t>Offered</a:t>
                      </a:r>
                      <a:r>
                        <a:rPr lang="sk-SK" dirty="0" smtClean="0"/>
                        <a:t> </a:t>
                      </a:r>
                      <a:r>
                        <a:rPr lang="sk-SK" dirty="0" err="1" smtClean="0"/>
                        <a:t>price</a:t>
                      </a:r>
                      <a:endParaRPr lang="sk-SK" dirty="0" smtClean="0"/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Dictionary</a:t>
                      </a:r>
                      <a:r>
                        <a:rPr lang="sk-SK" sz="2400" dirty="0" smtClean="0">
                          <a:solidFill>
                            <a:schemeClr val="tx1"/>
                          </a:solidFill>
                        </a:rPr>
                        <a:t> A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(10,000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entries, like new)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err="1" smtClean="0"/>
                        <a:t>Offered</a:t>
                      </a:r>
                      <a:r>
                        <a:rPr lang="sk-SK" dirty="0" smtClean="0"/>
                        <a:t> </a:t>
                      </a:r>
                      <a:r>
                        <a:rPr lang="sk-SK" dirty="0" err="1" smtClean="0"/>
                        <a:t>price</a:t>
                      </a:r>
                      <a:endParaRPr lang="sk-SK" dirty="0" smtClean="0"/>
                    </a:p>
                    <a:p>
                      <a:pPr marL="0" algn="ctr" rtl="0" eaLnBrk="1" latinLnBrk="0" hangingPunct="1"/>
                      <a:r>
                        <a:rPr kumimoji="0"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Dictionary</a:t>
                      </a:r>
                      <a:r>
                        <a:rPr kumimoji="0" lang="sk-SK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</a:t>
                      </a:r>
                      <a:endParaRPr kumimoji="0" lang="en-US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(20,000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entries, cover torn)</a:t>
                      </a:r>
                      <a:r>
                        <a:rPr kumimoji="0"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GB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sk-SK" b="1" dirty="0" err="1" smtClean="0"/>
                        <a:t>Group</a:t>
                      </a:r>
                      <a:r>
                        <a:rPr lang="sk-SK" b="1" dirty="0" smtClean="0"/>
                        <a:t> 1 – </a:t>
                      </a:r>
                      <a:r>
                        <a:rPr lang="sk-SK" b="1" dirty="0" err="1" smtClean="0"/>
                        <a:t>simultaneous</a:t>
                      </a:r>
                      <a:r>
                        <a:rPr lang="sk-SK" b="1" dirty="0" smtClean="0"/>
                        <a:t> </a:t>
                      </a:r>
                      <a:r>
                        <a:rPr lang="sk-SK" b="1" dirty="0" err="1" smtClean="0"/>
                        <a:t>evaluation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$ 19</a:t>
                      </a:r>
                      <a:endParaRPr lang="en-GB" sz="24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$ 27</a:t>
                      </a:r>
                      <a:endParaRPr lang="en-GB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sk-SK" b="1" dirty="0" err="1" smtClean="0"/>
                        <a:t>Group</a:t>
                      </a:r>
                      <a:r>
                        <a:rPr lang="sk-SK" b="1" dirty="0" smtClean="0"/>
                        <a:t> 2 – </a:t>
                      </a:r>
                      <a:r>
                        <a:rPr lang="en-US" b="1" dirty="0" smtClean="0"/>
                        <a:t>Dictionary</a:t>
                      </a:r>
                      <a:r>
                        <a:rPr lang="sk-SK" b="1" dirty="0" smtClean="0"/>
                        <a:t> A </a:t>
                      </a:r>
                      <a:r>
                        <a:rPr lang="sk-SK" b="1" dirty="0" err="1" smtClean="0"/>
                        <a:t>only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8000"/>
                          </a:solidFill>
                        </a:rPr>
                        <a:t>$ 24</a:t>
                      </a:r>
                      <a:endParaRPr lang="en-GB" sz="2400" b="0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endParaRPr lang="en-GB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sk-SK" b="1" dirty="0" err="1" smtClean="0"/>
                        <a:t>Group</a:t>
                      </a:r>
                      <a:r>
                        <a:rPr lang="sk-SK" b="1" dirty="0" smtClean="0"/>
                        <a:t> B</a:t>
                      </a:r>
                      <a:r>
                        <a:rPr lang="sk-SK" b="1" baseline="0" dirty="0" smtClean="0"/>
                        <a:t> – </a:t>
                      </a:r>
                      <a:r>
                        <a:rPr lang="en-US" b="1" baseline="0" dirty="0" smtClean="0"/>
                        <a:t>Dictionary</a:t>
                      </a:r>
                      <a:r>
                        <a:rPr lang="sk-SK" b="1" baseline="0" dirty="0" smtClean="0"/>
                        <a:t> B </a:t>
                      </a:r>
                      <a:r>
                        <a:rPr lang="sk-SK" b="1" baseline="0" dirty="0" err="1" smtClean="0"/>
                        <a:t>only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$ 20</a:t>
                      </a:r>
                      <a:endParaRPr lang="en-GB" sz="2400" b="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Additional materials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Before attempting the first quiz, watch the two videos available in the interactive syllabus in the IS:</a:t>
            </a: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Dan </a:t>
            </a:r>
            <a:r>
              <a:rPr lang="en-US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Ariely’s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TED talk on decision making</a:t>
            </a: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Daniel </a:t>
            </a:r>
            <a:r>
              <a:rPr lang="en-US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Kahneman’s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TED talk on past, present and future selves</a:t>
            </a:r>
          </a:p>
          <a:p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Recommended good reading on </a:t>
            </a:r>
            <a:r>
              <a:rPr lang="en-US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behavioural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economics:</a:t>
            </a:r>
            <a:endParaRPr lang="sk-SK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Kahneman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, Daniel. </a:t>
            </a:r>
            <a:r>
              <a:rPr lang="en-US" sz="2400" i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Thinking, Fast and Slow.</a:t>
            </a:r>
            <a:endParaRPr lang="en-US" sz="240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Ariely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, Dan.</a:t>
            </a:r>
            <a:r>
              <a:rPr lang="en-US" sz="2400" i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Predictably Irrational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lang="en-GB" sz="240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Ariely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, Dan. </a:t>
            </a:r>
            <a:r>
              <a:rPr lang="en-US" sz="2400" i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The Upside of Irrationality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95536" y="332656"/>
            <a:ext cx="8229600" cy="151216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Rationality</a:t>
            </a:r>
            <a:r>
              <a:rPr kumimoji="0" lang="en-US" sz="4100" b="1" i="0" u="none" strike="noStrike" kern="1200" cap="none" spc="0" normalizeH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Myth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i="1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To be continued…</a:t>
            </a:r>
            <a:endParaRPr kumimoji="0" lang="en-US" sz="4100" i="1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4" name="Picture 4" descr="C:\Users\Taaanique\Desktop\problem-b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988840"/>
            <a:ext cx="3593981" cy="3258095"/>
          </a:xfrm>
          <a:prstGeom prst="rect">
            <a:avLst/>
          </a:prstGeom>
          <a:noFill/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467544" y="537321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Thank you!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Rational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choice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Expected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Utility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Theory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  <a:p>
            <a:pPr>
              <a:buNone/>
            </a:pPr>
            <a:r>
              <a:rPr lang="sk-SK" sz="36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</a:t>
            </a:r>
            <a:r>
              <a:rPr lang="sk-SK" sz="36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</a:t>
            </a:r>
            <a:r>
              <a:rPr lang="sk-SK" sz="20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xpectancy</a:t>
            </a:r>
            <a:r>
              <a:rPr lang="sk-SK" sz="36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× </a:t>
            </a:r>
            <a:r>
              <a:rPr lang="sk-SK" sz="36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V</a:t>
            </a:r>
            <a:r>
              <a:rPr lang="sk-SK" sz="20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alue</a:t>
            </a:r>
            <a:endParaRPr lang="sk-SK" sz="36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GB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 descr="C:\Users\Taaanique\Desktop\Decisions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780928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Example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1: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Crockery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story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C:\Users\Taaanique\Desktop\Tea set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484785"/>
            <a:ext cx="3240360" cy="3007334"/>
          </a:xfrm>
          <a:prstGeom prst="rect">
            <a:avLst/>
          </a:prstGeom>
          <a:noFill/>
        </p:spPr>
      </p:pic>
      <p:pic>
        <p:nvPicPr>
          <p:cNvPr id="2051" name="Picture 3" descr="C:\Users\Taaanique\Desktop\Tea set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212976"/>
            <a:ext cx="4281761" cy="2895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Example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1: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Crockery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story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C:\Users\Taaanique\Desktop\Tea set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484785"/>
            <a:ext cx="3240360" cy="3007334"/>
          </a:xfrm>
          <a:prstGeom prst="rect">
            <a:avLst/>
          </a:prstGeom>
          <a:noFill/>
        </p:spPr>
      </p:pic>
      <p:pic>
        <p:nvPicPr>
          <p:cNvPr id="2051" name="Picture 3" descr="C:\Users\Taaanique\Desktop\Tea set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212976"/>
            <a:ext cx="4281761" cy="2895813"/>
          </a:xfrm>
          <a:prstGeom prst="rect">
            <a:avLst/>
          </a:prstGeom>
          <a:noFill/>
        </p:spPr>
      </p:pic>
      <p:pic>
        <p:nvPicPr>
          <p:cNvPr id="3074" name="Picture 2" descr="C:\Users\Taaanique\Desktop\broken c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628800"/>
            <a:ext cx="1872208" cy="20350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67544" y="1988840"/>
            <a:ext cx="3970784" cy="47357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Set A:</a:t>
            </a:r>
          </a:p>
          <a:p>
            <a:pPr>
              <a:buNone/>
            </a:pPr>
            <a:r>
              <a:rPr lang="en-US" sz="2200" dirty="0" smtClean="0"/>
              <a:t>24 pieces</a:t>
            </a:r>
            <a:endParaRPr lang="sk-SK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Dinner plates 8, all in good condition</a:t>
            </a:r>
          </a:p>
          <a:p>
            <a:r>
              <a:rPr lang="en-US" sz="2200" dirty="0" smtClean="0"/>
              <a:t>Soup/salad bowls 8, all in good condition</a:t>
            </a:r>
          </a:p>
          <a:p>
            <a:r>
              <a:rPr lang="en-US" sz="2200" dirty="0" smtClean="0"/>
              <a:t>Dessert plates 8, all in good condition</a:t>
            </a:r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4716016" y="1988841"/>
            <a:ext cx="3970784" cy="486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sk-SK" sz="2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Set B: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en-US" sz="2200" dirty="0" smtClean="0"/>
              <a:t>31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pieces</a:t>
            </a:r>
            <a:endParaRPr kumimoji="0" lang="sk-SK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Dinner plates 8, all in good condition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Soup/salad bowls 8, all in good condition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Dessert plates 8, all in good condition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en-US" sz="2200" dirty="0" smtClean="0"/>
              <a:t>Cups 8, 2 of them broken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en-US" sz="2200" dirty="0" smtClean="0"/>
              <a:t>Saucers 8, 7 of them broken</a:t>
            </a:r>
            <a:endParaRPr lang="sk-SK" sz="22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Example</a:t>
            </a:r>
            <a:r>
              <a:rPr kumimoji="0" lang="sk-SK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1: </a:t>
            </a:r>
            <a:r>
              <a:rPr kumimoji="0" lang="sk-SK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Crockery</a:t>
            </a:r>
            <a:r>
              <a:rPr kumimoji="0" lang="sk-SK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k-SK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story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611560" y="1268761"/>
            <a:ext cx="8064896" cy="64807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r>
              <a:rPr lang="en-US" sz="2400" dirty="0" err="1" smtClean="0"/>
              <a:t>Hsee</a:t>
            </a:r>
            <a:r>
              <a:rPr lang="en-US" sz="2400" dirty="0" smtClean="0"/>
              <a:t>, C. K. (1998). Less is better: When low-value options are valued more highly than high-value options. </a:t>
            </a:r>
            <a:r>
              <a:rPr lang="en-US" sz="2400" i="1" dirty="0" smtClean="0"/>
              <a:t>Journal of Behavioral Decision Making</a:t>
            </a:r>
            <a:r>
              <a:rPr lang="en-US" sz="2400" dirty="0" smtClean="0"/>
              <a:t>, </a:t>
            </a:r>
            <a:r>
              <a:rPr lang="en-US" sz="2400" i="1" dirty="0" smtClean="0"/>
              <a:t>11</a:t>
            </a:r>
            <a:r>
              <a:rPr lang="sk-SK" sz="2400" dirty="0" smtClean="0"/>
              <a:t>, 107-121.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67544" y="1988841"/>
            <a:ext cx="3970784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2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Three</a:t>
            </a: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2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groups</a:t>
            </a: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Example</a:t>
            </a:r>
            <a:r>
              <a:rPr kumimoji="0" lang="sk-SK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1: </a:t>
            </a:r>
            <a:r>
              <a:rPr kumimoji="0" lang="sk-SK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Crockery</a:t>
            </a:r>
            <a:r>
              <a:rPr kumimoji="0" lang="sk-SK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k-SK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story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611560" y="1268761"/>
            <a:ext cx="8064896" cy="64807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r>
              <a:rPr lang="en-US" sz="2400" dirty="0" err="1" smtClean="0"/>
              <a:t>Hsee</a:t>
            </a:r>
            <a:r>
              <a:rPr lang="en-US" sz="2400" dirty="0" smtClean="0"/>
              <a:t>, C. K. (1998). Less is better: When low-value options are valued more highly than high-value options. </a:t>
            </a:r>
            <a:r>
              <a:rPr lang="en-US" sz="2400" i="1" dirty="0" smtClean="0"/>
              <a:t>Journal of Behavioral Decision Making</a:t>
            </a:r>
            <a:r>
              <a:rPr lang="en-US" sz="2400" dirty="0" smtClean="0"/>
              <a:t>, </a:t>
            </a:r>
            <a:r>
              <a:rPr lang="en-US" sz="2400" i="1" dirty="0" smtClean="0"/>
              <a:t>11</a:t>
            </a:r>
            <a:r>
              <a:rPr lang="sk-SK" sz="2400" dirty="0" smtClean="0"/>
              <a:t>, 107-121.</a:t>
            </a:r>
            <a:endParaRPr lang="en-US" sz="2400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115616" y="2780928"/>
          <a:ext cx="6624735" cy="29420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8245"/>
                <a:gridCol w="2208245"/>
                <a:gridCol w="2208245"/>
              </a:tblGrid>
              <a:tr h="648072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 smtClean="0"/>
                        <a:t>Offered</a:t>
                      </a:r>
                      <a:r>
                        <a:rPr lang="sk-SK" dirty="0" smtClean="0"/>
                        <a:t> </a:t>
                      </a:r>
                      <a:r>
                        <a:rPr lang="sk-SK" dirty="0" err="1" smtClean="0"/>
                        <a:t>price</a:t>
                      </a:r>
                      <a:endParaRPr lang="sk-SK" dirty="0" smtClean="0"/>
                    </a:p>
                    <a:p>
                      <a:pPr algn="ctr"/>
                      <a:r>
                        <a:rPr lang="sk-SK" sz="2400" dirty="0" smtClean="0">
                          <a:solidFill>
                            <a:schemeClr val="tx1"/>
                          </a:solidFill>
                        </a:rPr>
                        <a:t>Set A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(24pcs)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err="1" smtClean="0"/>
                        <a:t>Offered</a:t>
                      </a:r>
                      <a:r>
                        <a:rPr lang="sk-SK" dirty="0" smtClean="0"/>
                        <a:t> </a:t>
                      </a:r>
                      <a:r>
                        <a:rPr lang="sk-SK" dirty="0" err="1" smtClean="0"/>
                        <a:t>price</a:t>
                      </a:r>
                      <a:endParaRPr lang="sk-SK" dirty="0" smtClean="0"/>
                    </a:p>
                    <a:p>
                      <a:pPr marL="0" algn="ctr" rtl="0" eaLnBrk="1" latinLnBrk="0" hangingPunct="1"/>
                      <a:r>
                        <a:rPr kumimoji="0" lang="sk-SK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 B</a:t>
                      </a:r>
                      <a:r>
                        <a:rPr kumimoji="0"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(31pcs)</a:t>
                      </a:r>
                      <a:endParaRPr kumimoji="0" lang="en-GB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sk-SK" b="1" dirty="0" err="1" smtClean="0"/>
                        <a:t>Group</a:t>
                      </a:r>
                      <a:r>
                        <a:rPr lang="sk-SK" b="1" dirty="0" smtClean="0"/>
                        <a:t> 1 – </a:t>
                      </a:r>
                      <a:r>
                        <a:rPr lang="sk-SK" b="1" dirty="0" err="1" smtClean="0"/>
                        <a:t>simultaneous</a:t>
                      </a:r>
                      <a:r>
                        <a:rPr lang="sk-SK" b="1" dirty="0" smtClean="0"/>
                        <a:t> </a:t>
                      </a:r>
                      <a:r>
                        <a:rPr lang="sk-SK" b="1" dirty="0" err="1" smtClean="0"/>
                        <a:t>evaluation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$ 30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$ 32</a:t>
                      </a:r>
                      <a:endParaRPr lang="en-GB" sz="2400" dirty="0"/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sk-SK" b="1" dirty="0" err="1" smtClean="0"/>
                        <a:t>Group</a:t>
                      </a:r>
                      <a:r>
                        <a:rPr lang="sk-SK" b="1" dirty="0" smtClean="0"/>
                        <a:t> 2 – Set A </a:t>
                      </a:r>
                      <a:r>
                        <a:rPr lang="sk-SK" b="1" dirty="0" err="1" smtClean="0"/>
                        <a:t>only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$ 33</a:t>
                      </a:r>
                      <a:endParaRPr lang="en-GB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GB" sz="2400" dirty="0"/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sk-SK" b="1" dirty="0" err="1" smtClean="0"/>
                        <a:t>Group</a:t>
                      </a:r>
                      <a:r>
                        <a:rPr lang="sk-SK" b="1" dirty="0" smtClean="0"/>
                        <a:t> B</a:t>
                      </a:r>
                      <a:r>
                        <a:rPr lang="sk-SK" b="1" baseline="0" dirty="0" smtClean="0"/>
                        <a:t> – Set B </a:t>
                      </a:r>
                      <a:r>
                        <a:rPr lang="sk-SK" b="1" baseline="0" dirty="0" err="1" smtClean="0"/>
                        <a:t>only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$ 23</a:t>
                      </a:r>
                      <a:endParaRPr lang="en-GB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67544" y="2204864"/>
            <a:ext cx="3970784" cy="45197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Dictionary</a:t>
            </a: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A:</a:t>
            </a:r>
          </a:p>
          <a:p>
            <a:endParaRPr lang="en-US" sz="2200" dirty="0" smtClean="0"/>
          </a:p>
          <a:p>
            <a:r>
              <a:rPr lang="en-US" sz="2200" dirty="0" smtClean="0"/>
              <a:t>Published 1993</a:t>
            </a:r>
          </a:p>
          <a:p>
            <a:r>
              <a:rPr lang="en-US" sz="2200" b="1" dirty="0" smtClean="0"/>
              <a:t>10,000 entries</a:t>
            </a:r>
          </a:p>
          <a:p>
            <a:r>
              <a:rPr lang="en-US" sz="2200" b="1" dirty="0" smtClean="0"/>
              <a:t>Like new</a:t>
            </a:r>
            <a:endParaRPr lang="sk-SK" sz="22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4716016" y="2204864"/>
            <a:ext cx="3970784" cy="46531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en-US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Dictionary</a:t>
            </a:r>
            <a:r>
              <a:rPr kumimoji="0" lang="sk-SK" sz="2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B: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Published 1993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en-US" sz="2200" b="1" dirty="0" smtClean="0"/>
              <a:t>20,000 entries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Cover </a:t>
            </a:r>
            <a:r>
              <a:rPr kumimoji="0" lang="sk-SK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torn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otherwise like new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Example</a:t>
            </a:r>
            <a:r>
              <a:rPr kumimoji="0" lang="sk-SK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sk-SK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Dictionary</a:t>
            </a:r>
            <a:r>
              <a:rPr kumimoji="0" lang="sk-SK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k-SK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story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611560" y="1268760"/>
            <a:ext cx="8064896" cy="86409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r>
              <a:rPr lang="en-US" dirty="0" err="1" smtClean="0"/>
              <a:t>Hsee</a:t>
            </a:r>
            <a:r>
              <a:rPr lang="en-US" dirty="0" smtClean="0"/>
              <a:t>, C. K. (1996). The </a:t>
            </a:r>
            <a:r>
              <a:rPr lang="en-US" dirty="0" err="1" smtClean="0"/>
              <a:t>evaluability</a:t>
            </a:r>
            <a:r>
              <a:rPr lang="en-US" dirty="0" smtClean="0"/>
              <a:t> hypothesis: An explanation for preference reversals between joint and separate evaluations of alternatives. </a:t>
            </a:r>
            <a:r>
              <a:rPr lang="en-US" i="1" dirty="0" smtClean="0"/>
              <a:t>Organizational behavior and human decision processes</a:t>
            </a:r>
            <a:r>
              <a:rPr lang="en-US" dirty="0" smtClean="0"/>
              <a:t>, </a:t>
            </a:r>
            <a:r>
              <a:rPr lang="en-US" i="1" dirty="0" smtClean="0"/>
              <a:t>67</a:t>
            </a:r>
            <a:r>
              <a:rPr lang="en-US" dirty="0" smtClean="0"/>
              <a:t>(3), 247-257.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67544" y="1988841"/>
            <a:ext cx="3970784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2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Three</a:t>
            </a: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2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groups</a:t>
            </a: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sk-SK" sz="41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Example</a:t>
            </a:r>
            <a:r>
              <a:rPr lang="sk-SK" sz="41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1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r>
              <a:rPr lang="sk-SK" sz="41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41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Dictionary</a:t>
            </a:r>
            <a:r>
              <a:rPr lang="sk-SK" sz="41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41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story</a:t>
            </a:r>
            <a:endParaRPr lang="en-US" sz="4100" b="1" dirty="0" err="1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611560" y="1268761"/>
            <a:ext cx="8064896" cy="64807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r>
              <a:rPr lang="en-US" sz="2400" dirty="0" err="1" smtClean="0"/>
              <a:t>Hsee</a:t>
            </a:r>
            <a:r>
              <a:rPr lang="en-US" sz="2400" dirty="0" smtClean="0"/>
              <a:t>, C. K. (1998). Less is better: When low-value options are valued more highly than high-value options. </a:t>
            </a:r>
            <a:r>
              <a:rPr lang="en-US" sz="2400" i="1" dirty="0" smtClean="0"/>
              <a:t>Journal of Behavioral Decision Making</a:t>
            </a:r>
            <a:r>
              <a:rPr lang="en-US" sz="2400" dirty="0" smtClean="0"/>
              <a:t>, </a:t>
            </a:r>
            <a:r>
              <a:rPr lang="en-US" sz="2400" i="1" dirty="0" smtClean="0"/>
              <a:t>11</a:t>
            </a:r>
            <a:r>
              <a:rPr lang="sk-SK" sz="2400" dirty="0" smtClean="0"/>
              <a:t>, 107-121.</a:t>
            </a:r>
            <a:endParaRPr lang="en-US" sz="2400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115616" y="2780928"/>
          <a:ext cx="6984777" cy="29420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28259"/>
                <a:gridCol w="2328259"/>
                <a:gridCol w="2328259"/>
              </a:tblGrid>
              <a:tr h="648072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 smtClean="0"/>
                        <a:t>Offered</a:t>
                      </a:r>
                      <a:r>
                        <a:rPr lang="sk-SK" dirty="0" smtClean="0"/>
                        <a:t> </a:t>
                      </a:r>
                      <a:r>
                        <a:rPr lang="sk-SK" dirty="0" err="1" smtClean="0"/>
                        <a:t>price</a:t>
                      </a:r>
                      <a:endParaRPr lang="sk-SK" dirty="0" smtClean="0"/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Dictionary</a:t>
                      </a:r>
                      <a:r>
                        <a:rPr lang="sk-SK" sz="2400" dirty="0" smtClean="0">
                          <a:solidFill>
                            <a:schemeClr val="tx1"/>
                          </a:solidFill>
                        </a:rPr>
                        <a:t> A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err="1" smtClean="0"/>
                        <a:t>Offered</a:t>
                      </a:r>
                      <a:r>
                        <a:rPr lang="sk-SK" dirty="0" smtClean="0"/>
                        <a:t> </a:t>
                      </a:r>
                      <a:r>
                        <a:rPr lang="sk-SK" dirty="0" err="1" smtClean="0"/>
                        <a:t>price</a:t>
                      </a:r>
                      <a:endParaRPr lang="sk-SK" dirty="0" smtClean="0"/>
                    </a:p>
                    <a:p>
                      <a:pPr marL="0" algn="ctr" rtl="0" eaLnBrk="1" latinLnBrk="0" hangingPunct="1"/>
                      <a:r>
                        <a:rPr kumimoji="0"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Dictionary</a:t>
                      </a:r>
                      <a:r>
                        <a:rPr kumimoji="0" lang="sk-SK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</a:t>
                      </a:r>
                      <a:r>
                        <a:rPr kumimoji="0"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sk-SK" b="1" dirty="0" err="1" smtClean="0"/>
                        <a:t>Group</a:t>
                      </a:r>
                      <a:r>
                        <a:rPr lang="sk-SK" b="1" dirty="0" smtClean="0"/>
                        <a:t> 1 – </a:t>
                      </a:r>
                      <a:r>
                        <a:rPr lang="sk-SK" b="1" dirty="0" err="1" smtClean="0"/>
                        <a:t>simultaneous</a:t>
                      </a:r>
                      <a:r>
                        <a:rPr lang="sk-SK" b="1" dirty="0" smtClean="0"/>
                        <a:t> </a:t>
                      </a:r>
                      <a:r>
                        <a:rPr lang="sk-SK" b="1" dirty="0" err="1" smtClean="0"/>
                        <a:t>evaluation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$ 19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$ 27</a:t>
                      </a:r>
                      <a:endParaRPr lang="en-GB" sz="2400" dirty="0"/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sk-SK" b="1" dirty="0" err="1" smtClean="0"/>
                        <a:t>Group</a:t>
                      </a:r>
                      <a:r>
                        <a:rPr lang="sk-SK" b="1" dirty="0" smtClean="0"/>
                        <a:t> 2 – </a:t>
                      </a:r>
                      <a:r>
                        <a:rPr lang="en-US" b="1" dirty="0" smtClean="0"/>
                        <a:t>Dictionary</a:t>
                      </a:r>
                      <a:r>
                        <a:rPr lang="sk-SK" b="1" dirty="0" smtClean="0"/>
                        <a:t> A </a:t>
                      </a:r>
                      <a:r>
                        <a:rPr lang="sk-SK" b="1" dirty="0" err="1" smtClean="0"/>
                        <a:t>only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$ 24</a:t>
                      </a:r>
                      <a:endParaRPr lang="en-GB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GB" sz="2400" dirty="0"/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sk-SK" b="1" dirty="0" err="1" smtClean="0"/>
                        <a:t>Group</a:t>
                      </a:r>
                      <a:r>
                        <a:rPr lang="sk-SK" b="1" dirty="0" smtClean="0"/>
                        <a:t> B</a:t>
                      </a:r>
                      <a:r>
                        <a:rPr lang="sk-SK" b="1" baseline="0" dirty="0" smtClean="0"/>
                        <a:t> – </a:t>
                      </a:r>
                      <a:r>
                        <a:rPr lang="en-US" b="1" baseline="0" dirty="0" smtClean="0"/>
                        <a:t>Dictionary</a:t>
                      </a:r>
                      <a:r>
                        <a:rPr lang="sk-SK" b="1" baseline="0" dirty="0" smtClean="0"/>
                        <a:t> B </a:t>
                      </a:r>
                      <a:r>
                        <a:rPr lang="sk-SK" b="1" baseline="0" dirty="0" err="1" smtClean="0"/>
                        <a:t>only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$ 20</a:t>
                      </a:r>
                      <a:endParaRPr lang="en-GB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ička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Špička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Špička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3265</TotalTime>
  <Words>1195</Words>
  <Application>Microsoft Office PowerPoint</Application>
  <PresentationFormat>Předvádění na obrazovce (4:3)</PresentationFormat>
  <Paragraphs>208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Špička</vt:lpstr>
      <vt:lpstr>Snímek 1</vt:lpstr>
      <vt:lpstr>Rational animal</vt:lpstr>
      <vt:lpstr>Rational choice</vt:lpstr>
      <vt:lpstr>Example 1: Crockery story</vt:lpstr>
      <vt:lpstr>Example 1: Crockery story</vt:lpstr>
      <vt:lpstr>Snímek 6</vt:lpstr>
      <vt:lpstr>Snímek 7</vt:lpstr>
      <vt:lpstr>Snímek 8</vt:lpstr>
      <vt:lpstr>Snímek 9</vt:lpstr>
      <vt:lpstr>Conclusions</vt:lpstr>
      <vt:lpstr>Conclusions</vt:lpstr>
      <vt:lpstr>How we think our mind works...</vt:lpstr>
      <vt:lpstr>How our mind actually works...</vt:lpstr>
      <vt:lpstr>Conclusions</vt:lpstr>
      <vt:lpstr>Snímek 15</vt:lpstr>
      <vt:lpstr>Risk aversion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Additional materials</vt:lpstr>
      <vt:lpstr>Snímek 26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Taaanique</dc:creator>
  <cp:lastModifiedBy>Taaanique</cp:lastModifiedBy>
  <cp:revision>504</cp:revision>
  <dcterms:created xsi:type="dcterms:W3CDTF">2012-08-22T09:17:43Z</dcterms:created>
  <dcterms:modified xsi:type="dcterms:W3CDTF">2016-02-21T22:14:37Z</dcterms:modified>
</cp:coreProperties>
</file>