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68" r:id="rId15"/>
    <p:sldId id="269" r:id="rId16"/>
    <p:sldId id="271" r:id="rId17"/>
    <p:sldId id="274" r:id="rId18"/>
    <p:sldId id="272" r:id="rId19"/>
    <p:sldId id="273" r:id="rId20"/>
    <p:sldId id="275" r:id="rId2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40" autoAdjust="0"/>
  </p:normalViewPr>
  <p:slideViewPr>
    <p:cSldViewPr showGuides="1">
      <p:cViewPr varScale="1">
        <p:scale>
          <a:sx n="70" d="100"/>
          <a:sy n="70" d="100"/>
        </p:scale>
        <p:origin x="-74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73E83B-C075-4FDE-A14A-C1C360053B55}" type="datetimeFigureOut">
              <a:rPr lang="en-US" smtClean="0"/>
              <a:pPr/>
              <a:t>2/25/2016</a:t>
            </a:fld>
            <a:endParaRPr lang="en-US"/>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8EDE68-BFB2-4ED8-8154-59B89AF54EB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err="1" smtClean="0"/>
              <a:t>Pocit</a:t>
            </a:r>
            <a:r>
              <a:rPr lang="en-US" dirty="0" smtClean="0"/>
              <a:t> </a:t>
            </a:r>
            <a:r>
              <a:rPr lang="en-US" dirty="0" err="1" smtClean="0"/>
              <a:t>hladu</a:t>
            </a:r>
            <a:r>
              <a:rPr lang="en-US" dirty="0" smtClean="0"/>
              <a:t> je </a:t>
            </a:r>
            <a:r>
              <a:rPr lang="en-US" dirty="0" err="1" smtClean="0"/>
              <a:t>spojena</a:t>
            </a:r>
            <a:r>
              <a:rPr lang="en-US" dirty="0" smtClean="0"/>
              <a:t> s </a:t>
            </a:r>
            <a:r>
              <a:rPr lang="en-US" dirty="0" err="1" smtClean="0"/>
              <a:t>touhou</a:t>
            </a:r>
            <a:r>
              <a:rPr lang="en-US" dirty="0" smtClean="0"/>
              <a:t> pro </a:t>
            </a:r>
            <a:r>
              <a:rPr lang="en-US" dirty="0" err="1" smtClean="0"/>
              <a:t>potraviny</a:t>
            </a:r>
            <a:r>
              <a:rPr lang="en-US" dirty="0" smtClean="0"/>
              <a:t> a </a:t>
            </a:r>
            <a:r>
              <a:rPr lang="en-US" dirty="0" err="1" smtClean="0"/>
              <a:t>několik</a:t>
            </a:r>
            <a:r>
              <a:rPr lang="en-US" dirty="0" smtClean="0"/>
              <a:t> </a:t>
            </a:r>
            <a:r>
              <a:rPr lang="en-US" dirty="0" err="1" smtClean="0"/>
              <a:t>dalších</a:t>
            </a:r>
            <a:r>
              <a:rPr lang="en-US" dirty="0" smtClean="0"/>
              <a:t> </a:t>
            </a:r>
            <a:r>
              <a:rPr lang="en-US" dirty="0" err="1" smtClean="0"/>
              <a:t>několik</a:t>
            </a:r>
            <a:r>
              <a:rPr lang="en-US" dirty="0" smtClean="0"/>
              <a:t> </a:t>
            </a:r>
            <a:r>
              <a:rPr lang="en-US" dirty="0" err="1" smtClean="0"/>
              <a:t>fyziologických</a:t>
            </a:r>
            <a:r>
              <a:rPr lang="en-US" dirty="0" smtClean="0"/>
              <a:t> </a:t>
            </a:r>
            <a:r>
              <a:rPr lang="en-US" dirty="0" err="1" smtClean="0"/>
              <a:t>účinků</a:t>
            </a:r>
            <a:r>
              <a:rPr lang="en-US" dirty="0" smtClean="0"/>
              <a:t>, </a:t>
            </a:r>
            <a:r>
              <a:rPr lang="en-US" dirty="0" err="1" smtClean="0"/>
              <a:t>jako</a:t>
            </a:r>
            <a:r>
              <a:rPr lang="en-US" dirty="0" smtClean="0"/>
              <a:t> je </a:t>
            </a:r>
            <a:r>
              <a:rPr lang="en-US" dirty="0" err="1" smtClean="0"/>
              <a:t>například</a:t>
            </a:r>
            <a:r>
              <a:rPr lang="en-US" dirty="0" smtClean="0"/>
              <a:t> </a:t>
            </a:r>
            <a:r>
              <a:rPr lang="en-US" dirty="0" err="1" smtClean="0"/>
              <a:t>rytmické</a:t>
            </a:r>
            <a:r>
              <a:rPr lang="en-US" dirty="0" smtClean="0"/>
              <a:t> </a:t>
            </a:r>
            <a:r>
              <a:rPr lang="en-US" dirty="0" err="1" smtClean="0"/>
              <a:t>kontrakce</a:t>
            </a:r>
            <a:r>
              <a:rPr lang="en-US" dirty="0" smtClean="0"/>
              <a:t> </a:t>
            </a:r>
            <a:r>
              <a:rPr lang="en-US" dirty="0" err="1" smtClean="0"/>
              <a:t>žaludku</a:t>
            </a:r>
            <a:r>
              <a:rPr lang="en-US" dirty="0" smtClean="0"/>
              <a:t> a </a:t>
            </a:r>
            <a:r>
              <a:rPr lang="en-US" dirty="0" err="1" smtClean="0"/>
              <a:t>neklidu</a:t>
            </a:r>
            <a:r>
              <a:rPr lang="en-US" dirty="0" smtClean="0"/>
              <a:t>, </a:t>
            </a:r>
            <a:r>
              <a:rPr lang="en-US" dirty="0" err="1" smtClean="0"/>
              <a:t>které</a:t>
            </a:r>
            <a:r>
              <a:rPr lang="en-US" dirty="0" smtClean="0"/>
              <a:t> </a:t>
            </a:r>
            <a:r>
              <a:rPr lang="en-US" dirty="0" err="1" smtClean="0"/>
              <a:t>způsobují</a:t>
            </a:r>
            <a:r>
              <a:rPr lang="en-US" dirty="0" smtClean="0"/>
              <a:t>, </a:t>
            </a:r>
            <a:r>
              <a:rPr lang="en-US" dirty="0" err="1" smtClean="0"/>
              <a:t>že</a:t>
            </a:r>
            <a:r>
              <a:rPr lang="en-US" dirty="0" smtClean="0"/>
              <a:t> </a:t>
            </a:r>
            <a:r>
              <a:rPr lang="en-US" dirty="0" err="1" smtClean="0"/>
              <a:t>osoba</a:t>
            </a:r>
            <a:r>
              <a:rPr lang="en-US" dirty="0" smtClean="0"/>
              <a:t>, </a:t>
            </a:r>
            <a:r>
              <a:rPr lang="en-US" dirty="0" err="1" smtClean="0"/>
              <a:t>která</a:t>
            </a:r>
            <a:r>
              <a:rPr lang="en-US" dirty="0" smtClean="0"/>
              <a:t> </a:t>
            </a:r>
            <a:r>
              <a:rPr lang="en-US" dirty="0" err="1" smtClean="0"/>
              <a:t>má</a:t>
            </a:r>
            <a:r>
              <a:rPr lang="en-US" dirty="0" smtClean="0"/>
              <a:t> </a:t>
            </a:r>
            <a:r>
              <a:rPr lang="en-US" dirty="0" err="1" smtClean="0"/>
              <a:t>hledat</a:t>
            </a:r>
            <a:r>
              <a:rPr lang="en-US" dirty="0" smtClean="0"/>
              <a:t> </a:t>
            </a:r>
            <a:r>
              <a:rPr lang="en-US" dirty="0" err="1" smtClean="0"/>
              <a:t>přiměřené</a:t>
            </a:r>
            <a:r>
              <a:rPr lang="en-US" dirty="0" smtClean="0"/>
              <a:t> </a:t>
            </a:r>
            <a:r>
              <a:rPr lang="en-US" dirty="0" err="1" smtClean="0"/>
              <a:t>množství</a:t>
            </a:r>
            <a:r>
              <a:rPr lang="en-US" dirty="0" smtClean="0"/>
              <a:t> </a:t>
            </a:r>
            <a:r>
              <a:rPr lang="en-US" dirty="0" err="1" smtClean="0"/>
              <a:t>potravy</a:t>
            </a:r>
            <a:r>
              <a:rPr lang="en-US" dirty="0" smtClean="0"/>
              <a:t>. </a:t>
            </a:r>
            <a:r>
              <a:rPr lang="en-US" dirty="0" err="1" smtClean="0"/>
              <a:t>chuť</a:t>
            </a:r>
            <a:r>
              <a:rPr lang="en-US" dirty="0" smtClean="0"/>
              <a:t> k </a:t>
            </a:r>
            <a:r>
              <a:rPr lang="en-US" dirty="0" err="1" smtClean="0"/>
              <a:t>jídlu</a:t>
            </a:r>
            <a:r>
              <a:rPr lang="en-US" dirty="0" smtClean="0"/>
              <a:t> </a:t>
            </a:r>
            <a:r>
              <a:rPr lang="en-US" dirty="0" err="1" smtClean="0"/>
              <a:t>člověka</a:t>
            </a:r>
            <a:r>
              <a:rPr lang="en-US" dirty="0" smtClean="0"/>
              <a:t> je </a:t>
            </a:r>
            <a:r>
              <a:rPr lang="en-US" dirty="0" err="1" smtClean="0"/>
              <a:t>touha</a:t>
            </a:r>
            <a:r>
              <a:rPr lang="en-US" dirty="0" smtClean="0"/>
              <a:t> </a:t>
            </a:r>
            <a:r>
              <a:rPr lang="en-US" dirty="0" err="1" smtClean="0"/>
              <a:t>po</a:t>
            </a:r>
            <a:r>
              <a:rPr lang="en-US" dirty="0" smtClean="0"/>
              <a:t> </a:t>
            </a:r>
            <a:r>
              <a:rPr lang="en-US" dirty="0" err="1" smtClean="0"/>
              <a:t>potravinách</a:t>
            </a:r>
            <a:r>
              <a:rPr lang="en-US" dirty="0" smtClean="0"/>
              <a:t>, </a:t>
            </a:r>
            <a:r>
              <a:rPr lang="en-US" dirty="0" err="1" smtClean="0"/>
              <a:t>často</a:t>
            </a:r>
            <a:r>
              <a:rPr lang="en-US" dirty="0" smtClean="0"/>
              <a:t> </a:t>
            </a:r>
            <a:r>
              <a:rPr lang="en-US" dirty="0" err="1" smtClean="0"/>
              <a:t>určitého</a:t>
            </a:r>
            <a:r>
              <a:rPr lang="en-US" dirty="0" smtClean="0"/>
              <a:t> </a:t>
            </a:r>
            <a:r>
              <a:rPr lang="en-US" dirty="0" err="1" smtClean="0"/>
              <a:t>typu</a:t>
            </a:r>
            <a:r>
              <a:rPr lang="en-US" dirty="0" smtClean="0"/>
              <a:t>, a je </a:t>
            </a:r>
            <a:r>
              <a:rPr lang="en-US" dirty="0" err="1" smtClean="0"/>
              <a:t>užitečné</a:t>
            </a:r>
            <a:r>
              <a:rPr lang="en-US" dirty="0" smtClean="0"/>
              <a:t> </a:t>
            </a:r>
            <a:r>
              <a:rPr lang="en-US" dirty="0" err="1" smtClean="0"/>
              <a:t>při</a:t>
            </a:r>
            <a:r>
              <a:rPr lang="en-US" dirty="0" smtClean="0"/>
              <a:t> </a:t>
            </a:r>
            <a:r>
              <a:rPr lang="en-US" dirty="0" err="1" smtClean="0"/>
              <a:t>pomoci</a:t>
            </a:r>
            <a:r>
              <a:rPr lang="en-US" dirty="0" smtClean="0"/>
              <a:t> </a:t>
            </a:r>
            <a:r>
              <a:rPr lang="en-US" dirty="0" err="1" smtClean="0"/>
              <a:t>zvolit</a:t>
            </a:r>
            <a:r>
              <a:rPr lang="en-US" dirty="0" smtClean="0"/>
              <a:t> </a:t>
            </a:r>
            <a:r>
              <a:rPr lang="en-US" dirty="0" err="1" smtClean="0"/>
              <a:t>kvalitu</a:t>
            </a:r>
            <a:r>
              <a:rPr lang="en-US" dirty="0" smtClean="0"/>
              <a:t> </a:t>
            </a:r>
            <a:r>
              <a:rPr lang="en-US" dirty="0" err="1" smtClean="0"/>
              <a:t>potravin</a:t>
            </a:r>
            <a:r>
              <a:rPr lang="en-US" dirty="0" smtClean="0"/>
              <a:t> </a:t>
            </a:r>
            <a:r>
              <a:rPr lang="en-US" dirty="0" err="1" smtClean="0"/>
              <a:t>ke</a:t>
            </a:r>
            <a:r>
              <a:rPr lang="en-US" dirty="0" smtClean="0"/>
              <a:t> </a:t>
            </a:r>
            <a:r>
              <a:rPr lang="en-US" dirty="0" err="1" smtClean="0"/>
              <a:t>konzumaci</a:t>
            </a:r>
            <a:r>
              <a:rPr lang="en-US" dirty="0" smtClean="0"/>
              <a:t>. V </a:t>
            </a:r>
            <a:r>
              <a:rPr lang="en-US" dirty="0" err="1" smtClean="0"/>
              <a:t>případě</a:t>
            </a:r>
            <a:r>
              <a:rPr lang="en-US" dirty="0" smtClean="0"/>
              <a:t>, </a:t>
            </a:r>
            <a:r>
              <a:rPr lang="en-US" dirty="0" err="1" smtClean="0"/>
              <a:t>že</a:t>
            </a:r>
            <a:r>
              <a:rPr lang="en-US" dirty="0" smtClean="0"/>
              <a:t> </a:t>
            </a:r>
            <a:r>
              <a:rPr lang="en-US" dirty="0" err="1" smtClean="0"/>
              <a:t>pátrání</a:t>
            </a:r>
            <a:r>
              <a:rPr lang="en-US" dirty="0" smtClean="0"/>
              <a:t> </a:t>
            </a:r>
            <a:r>
              <a:rPr lang="en-US" dirty="0" err="1" smtClean="0"/>
              <a:t>po</a:t>
            </a:r>
            <a:r>
              <a:rPr lang="en-US" dirty="0" smtClean="0"/>
              <a:t> </a:t>
            </a:r>
            <a:r>
              <a:rPr lang="en-US" dirty="0" err="1" smtClean="0"/>
              <a:t>potravinách</a:t>
            </a:r>
            <a:r>
              <a:rPr lang="en-US" dirty="0" smtClean="0"/>
              <a:t> je </a:t>
            </a:r>
            <a:r>
              <a:rPr lang="en-US" dirty="0" err="1" smtClean="0"/>
              <a:t>úspěšná</a:t>
            </a:r>
            <a:r>
              <a:rPr lang="en-US" dirty="0" smtClean="0"/>
              <a:t>, </a:t>
            </a:r>
            <a:r>
              <a:rPr lang="en-US" dirty="0" err="1" smtClean="0"/>
              <a:t>dojde</a:t>
            </a:r>
            <a:r>
              <a:rPr lang="en-US" dirty="0" smtClean="0"/>
              <a:t> k </a:t>
            </a:r>
            <a:r>
              <a:rPr lang="en-US" dirty="0" err="1" smtClean="0"/>
              <a:t>pocitu</a:t>
            </a:r>
            <a:r>
              <a:rPr lang="en-US" dirty="0" smtClean="0"/>
              <a:t> </a:t>
            </a:r>
            <a:r>
              <a:rPr lang="en-US" dirty="0" err="1" smtClean="0"/>
              <a:t>sytosti</a:t>
            </a:r>
            <a:r>
              <a:rPr lang="en-US" dirty="0" smtClean="0"/>
              <a:t>. </a:t>
            </a:r>
            <a:r>
              <a:rPr lang="en-US" dirty="0" err="1" smtClean="0"/>
              <a:t>Každý</a:t>
            </a:r>
            <a:r>
              <a:rPr lang="en-US" dirty="0" smtClean="0"/>
              <a:t> z </a:t>
            </a:r>
            <a:r>
              <a:rPr lang="en-US" dirty="0" err="1" smtClean="0"/>
              <a:t>těchto</a:t>
            </a:r>
            <a:r>
              <a:rPr lang="en-US" dirty="0" smtClean="0"/>
              <a:t> </a:t>
            </a:r>
            <a:r>
              <a:rPr lang="en-US" dirty="0" err="1" smtClean="0"/>
              <a:t>pocitů</a:t>
            </a:r>
            <a:r>
              <a:rPr lang="en-US" dirty="0" smtClean="0"/>
              <a:t> je </a:t>
            </a:r>
            <a:r>
              <a:rPr lang="en-US" dirty="0" err="1" smtClean="0"/>
              <a:t>ovlivněn</a:t>
            </a:r>
            <a:r>
              <a:rPr lang="en-US" dirty="0" smtClean="0"/>
              <a:t> v </a:t>
            </a:r>
            <a:r>
              <a:rPr lang="en-US" dirty="0" err="1" smtClean="0"/>
              <a:t>oblasti</a:t>
            </a:r>
            <a:r>
              <a:rPr lang="en-US" dirty="0" smtClean="0"/>
              <a:t> </a:t>
            </a:r>
            <a:r>
              <a:rPr lang="en-US" dirty="0" err="1" smtClean="0"/>
              <a:t>životního</a:t>
            </a:r>
            <a:r>
              <a:rPr lang="en-US" dirty="0" smtClean="0"/>
              <a:t> </a:t>
            </a:r>
            <a:r>
              <a:rPr lang="en-US" dirty="0" err="1" smtClean="0"/>
              <a:t>prostředí</a:t>
            </a:r>
            <a:r>
              <a:rPr lang="en-US" dirty="0" smtClean="0"/>
              <a:t> a </a:t>
            </a:r>
            <a:r>
              <a:rPr lang="en-US" dirty="0" err="1" smtClean="0"/>
              <a:t>kulturních</a:t>
            </a:r>
            <a:r>
              <a:rPr lang="en-US" dirty="0" smtClean="0"/>
              <a:t> </a:t>
            </a:r>
            <a:r>
              <a:rPr lang="en-US" dirty="0" err="1" smtClean="0"/>
              <a:t>faktorů</a:t>
            </a:r>
            <a:r>
              <a:rPr lang="en-US" dirty="0" smtClean="0"/>
              <a:t>, </a:t>
            </a:r>
            <a:r>
              <a:rPr lang="en-US" dirty="0" err="1" smtClean="0"/>
              <a:t>jakož</a:t>
            </a:r>
            <a:r>
              <a:rPr lang="en-US" dirty="0" smtClean="0"/>
              <a:t> </a:t>
            </a:r>
            <a:r>
              <a:rPr lang="en-US" dirty="0" err="1" smtClean="0"/>
              <a:t>i</a:t>
            </a:r>
            <a:r>
              <a:rPr lang="en-US" dirty="0" smtClean="0"/>
              <a:t> </a:t>
            </a:r>
            <a:r>
              <a:rPr lang="en-US" dirty="0" err="1" smtClean="0"/>
              <a:t>fyziologickými</a:t>
            </a:r>
            <a:r>
              <a:rPr lang="en-US" dirty="0" smtClean="0"/>
              <a:t> </a:t>
            </a:r>
            <a:r>
              <a:rPr lang="en-US" dirty="0" err="1" smtClean="0"/>
              <a:t>ovládacích</a:t>
            </a:r>
            <a:r>
              <a:rPr lang="en-US" dirty="0" smtClean="0"/>
              <a:t> </a:t>
            </a:r>
            <a:r>
              <a:rPr lang="en-US" dirty="0" err="1" smtClean="0"/>
              <a:t>prvků</a:t>
            </a:r>
            <a:r>
              <a:rPr lang="en-US" dirty="0" smtClean="0"/>
              <a:t>, </a:t>
            </a:r>
            <a:r>
              <a:rPr lang="en-US" dirty="0" err="1" smtClean="0"/>
              <a:t>které</a:t>
            </a:r>
            <a:r>
              <a:rPr lang="en-US" dirty="0" smtClean="0"/>
              <a:t> </a:t>
            </a:r>
            <a:r>
              <a:rPr lang="en-US" dirty="0" err="1" smtClean="0"/>
              <a:t>ovlivňují</a:t>
            </a:r>
            <a:r>
              <a:rPr lang="en-US" dirty="0" smtClean="0"/>
              <a:t> </a:t>
            </a:r>
            <a:r>
              <a:rPr lang="en-US" dirty="0" err="1" smtClean="0"/>
              <a:t>konkrétní</a:t>
            </a:r>
            <a:r>
              <a:rPr lang="en-US" dirty="0" smtClean="0"/>
              <a:t> center </a:t>
            </a:r>
            <a:r>
              <a:rPr lang="en-US" dirty="0" err="1" smtClean="0"/>
              <a:t>mozku</a:t>
            </a:r>
            <a:r>
              <a:rPr lang="en-US" dirty="0" smtClean="0"/>
              <a:t>, </a:t>
            </a:r>
            <a:r>
              <a:rPr lang="en-US" dirty="0" err="1" smtClean="0"/>
              <a:t>zejména</a:t>
            </a:r>
            <a:r>
              <a:rPr lang="en-US" dirty="0" smtClean="0"/>
              <a:t> hypothalamus.</a:t>
            </a:r>
            <a:endParaRPr lang="en-US" dirty="0"/>
          </a:p>
        </p:txBody>
      </p:sp>
      <p:sp>
        <p:nvSpPr>
          <p:cNvPr id="4" name="Zástupný symbol pro číslo snímku 3"/>
          <p:cNvSpPr>
            <a:spLocks noGrp="1"/>
          </p:cNvSpPr>
          <p:nvPr>
            <p:ph type="sldNum" sz="quarter" idx="10"/>
          </p:nvPr>
        </p:nvSpPr>
        <p:spPr/>
        <p:txBody>
          <a:bodyPr/>
          <a:lstStyle/>
          <a:p>
            <a:fld id="{518EDE68-BFB2-4ED8-8154-59B89AF54EB6}"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a:t>
            </a:r>
            <a:r>
              <a:rPr lang="en-US" sz="1200" i="1" kern="1200" baseline="0" dirty="0" smtClean="0">
                <a:solidFill>
                  <a:schemeClr val="tx1"/>
                </a:solidFill>
                <a:latin typeface="+mn-lt"/>
                <a:ea typeface="+mn-ea"/>
                <a:cs typeface="+mn-cs"/>
              </a:rPr>
              <a:t>lateral nuclei of</a:t>
            </a:r>
            <a:r>
              <a:rPr lang="cs-CZ" sz="1200" i="1"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the hypothalamus serve as a feeding center, and stimulation</a:t>
            </a:r>
            <a:r>
              <a:rPr lang="cs-CZ" sz="1200" i="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of this area causes an animal to eat voraciously</a:t>
            </a:r>
            <a:r>
              <a:rPr lang="cs-CZ"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a:t>
            </a:r>
            <a:r>
              <a:rPr lang="en-US" sz="1200" i="1" kern="1200" baseline="0" dirty="0" err="1" smtClean="0">
                <a:solidFill>
                  <a:schemeClr val="tx1"/>
                </a:solidFill>
                <a:latin typeface="+mn-lt"/>
                <a:ea typeface="+mn-ea"/>
                <a:cs typeface="+mn-cs"/>
              </a:rPr>
              <a:t>hyperphagia</a:t>
            </a:r>
            <a:r>
              <a:rPr lang="en-US" sz="1200" i="1" kern="1200" baseline="0" dirty="0" smtClean="0">
                <a:solidFill>
                  <a:schemeClr val="tx1"/>
                </a:solidFill>
                <a:latin typeface="+mn-lt"/>
                <a:ea typeface="+mn-ea"/>
                <a:cs typeface="+mn-cs"/>
              </a:rPr>
              <a:t>). Conversely, destruction of the lateral</a:t>
            </a:r>
            <a:r>
              <a:rPr lang="cs-CZ" sz="1200" i="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hypothalamus causes lack of desire for food and</a:t>
            </a:r>
            <a:r>
              <a:rPr lang="cs-CZ"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progressive </a:t>
            </a:r>
            <a:r>
              <a:rPr lang="en-US" sz="1200" i="1" kern="1200" baseline="0" dirty="0" smtClean="0">
                <a:solidFill>
                  <a:schemeClr val="tx1"/>
                </a:solidFill>
                <a:latin typeface="+mn-lt"/>
                <a:ea typeface="+mn-ea"/>
                <a:cs typeface="+mn-cs"/>
              </a:rPr>
              <a:t>inanition, a condition characterized by</a:t>
            </a:r>
            <a:r>
              <a:rPr lang="cs-CZ" sz="1200" i="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marked weight loss, muscle weakness, and decreased</a:t>
            </a:r>
            <a:r>
              <a:rPr lang="cs-CZ"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metabolism. The lateral hypothalamic feeding center</a:t>
            </a:r>
            <a:r>
              <a:rPr lang="cs-CZ"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operates by exciting the motor drives to search for</a:t>
            </a:r>
            <a:r>
              <a:rPr lang="cs-CZ"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food.</a:t>
            </a:r>
            <a:endParaRPr lang="cs-CZ"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a:t>
            </a:r>
            <a:r>
              <a:rPr lang="en-US" sz="1200" i="1" kern="1200" baseline="0" dirty="0" err="1" smtClean="0">
                <a:solidFill>
                  <a:schemeClr val="tx1"/>
                </a:solidFill>
                <a:latin typeface="+mn-lt"/>
                <a:ea typeface="+mn-ea"/>
                <a:cs typeface="+mn-cs"/>
              </a:rPr>
              <a:t>ventromedial</a:t>
            </a:r>
            <a:r>
              <a:rPr lang="en-US" sz="1200" i="1" kern="1200" baseline="0" dirty="0" smtClean="0">
                <a:solidFill>
                  <a:schemeClr val="tx1"/>
                </a:solidFill>
                <a:latin typeface="+mn-lt"/>
                <a:ea typeface="+mn-ea"/>
                <a:cs typeface="+mn-cs"/>
              </a:rPr>
              <a:t> nuclei of the hypothalamus serve</a:t>
            </a:r>
            <a:r>
              <a:rPr lang="cs-CZ" sz="1200" i="1" kern="1200" baseline="0" dirty="0" smtClean="0">
                <a:solidFill>
                  <a:schemeClr val="tx1"/>
                </a:solidFill>
                <a:latin typeface="+mn-lt"/>
                <a:ea typeface="+mn-ea"/>
                <a:cs typeface="+mn-cs"/>
              </a:rPr>
              <a:t> </a:t>
            </a:r>
            <a:r>
              <a:rPr lang="en-US" dirty="0" smtClean="0"/>
              <a:t>as the satiety center. This center is believed to give a sense of nutritional satisfaction that inhibits the feeding center. Electrical stimulation of this region can cause complete satiety, and even in the presence of highly appetizing food, the animal refuses to eat (</a:t>
            </a:r>
            <a:r>
              <a:rPr lang="en-US" dirty="0" err="1" smtClean="0"/>
              <a:t>aphagia</a:t>
            </a:r>
            <a:r>
              <a:rPr lang="en-US" dirty="0" smtClean="0"/>
              <a:t>). Conversely, destruction of the </a:t>
            </a:r>
            <a:r>
              <a:rPr lang="en-US" dirty="0" err="1" smtClean="0"/>
              <a:t>ventromedial</a:t>
            </a:r>
            <a:r>
              <a:rPr lang="en-US" dirty="0" smtClean="0"/>
              <a:t> nuclei causes voracious and continued eating until the animal becomes extremely obese,  sometimes as large as four times normal.</a:t>
            </a:r>
            <a:endParaRPr lang="en-US" dirty="0"/>
          </a:p>
        </p:txBody>
      </p:sp>
      <p:sp>
        <p:nvSpPr>
          <p:cNvPr id="4" name="Zástupný symbol pro číslo snímku 3"/>
          <p:cNvSpPr>
            <a:spLocks noGrp="1"/>
          </p:cNvSpPr>
          <p:nvPr>
            <p:ph type="sldNum" sz="quarter" idx="10"/>
          </p:nvPr>
        </p:nvSpPr>
        <p:spPr/>
        <p:txBody>
          <a:bodyPr/>
          <a:lstStyle/>
          <a:p>
            <a:fld id="{518EDE68-BFB2-4ED8-8154-59B89AF54EB6}"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en-US"/>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en-US"/>
          </a:p>
        </p:txBody>
      </p:sp>
      <p:sp>
        <p:nvSpPr>
          <p:cNvPr id="4" name="Zástupný symbol pro datum 3"/>
          <p:cNvSpPr>
            <a:spLocks noGrp="1"/>
          </p:cNvSpPr>
          <p:nvPr>
            <p:ph type="dt" sz="half" idx="10"/>
          </p:nvPr>
        </p:nvSpPr>
        <p:spPr/>
        <p:txBody>
          <a:bodyPr/>
          <a:lstStyle/>
          <a:p>
            <a:fld id="{DA1EE6B1-8BF9-4470-99BA-D60BCBD8678D}" type="datetimeFigureOut">
              <a:rPr lang="en-US" smtClean="0"/>
              <a:pPr/>
              <a:t>2/25/2016</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7903AAC7-0A95-435B-A4DA-6C7A6E108E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DA1EE6B1-8BF9-4470-99BA-D60BCBD8678D}" type="datetimeFigureOut">
              <a:rPr lang="en-US" smtClean="0"/>
              <a:pPr/>
              <a:t>2/25/2016</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7903AAC7-0A95-435B-A4DA-6C7A6E108E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DA1EE6B1-8BF9-4470-99BA-D60BCBD8678D}" type="datetimeFigureOut">
              <a:rPr lang="en-US" smtClean="0"/>
              <a:pPr/>
              <a:t>2/25/2016</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7903AAC7-0A95-435B-A4DA-6C7A6E108E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DA1EE6B1-8BF9-4470-99BA-D60BCBD8678D}" type="datetimeFigureOut">
              <a:rPr lang="en-US" smtClean="0"/>
              <a:pPr/>
              <a:t>2/25/2016</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7903AAC7-0A95-435B-A4DA-6C7A6E108E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en-US"/>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DA1EE6B1-8BF9-4470-99BA-D60BCBD8678D}" type="datetimeFigureOut">
              <a:rPr lang="en-US" smtClean="0"/>
              <a:pPr/>
              <a:t>2/25/2016</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7903AAC7-0A95-435B-A4DA-6C7A6E108E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4"/>
          <p:cNvSpPr>
            <a:spLocks noGrp="1"/>
          </p:cNvSpPr>
          <p:nvPr>
            <p:ph type="dt" sz="half" idx="10"/>
          </p:nvPr>
        </p:nvSpPr>
        <p:spPr/>
        <p:txBody>
          <a:bodyPr/>
          <a:lstStyle/>
          <a:p>
            <a:fld id="{DA1EE6B1-8BF9-4470-99BA-D60BCBD8678D}" type="datetimeFigureOut">
              <a:rPr lang="en-US" smtClean="0"/>
              <a:pPr/>
              <a:t>2/25/2016</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7903AAC7-0A95-435B-A4DA-6C7A6E108E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en-US"/>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Zástupný symbol pro datum 6"/>
          <p:cNvSpPr>
            <a:spLocks noGrp="1"/>
          </p:cNvSpPr>
          <p:nvPr>
            <p:ph type="dt" sz="half" idx="10"/>
          </p:nvPr>
        </p:nvSpPr>
        <p:spPr/>
        <p:txBody>
          <a:bodyPr/>
          <a:lstStyle/>
          <a:p>
            <a:fld id="{DA1EE6B1-8BF9-4470-99BA-D60BCBD8678D}" type="datetimeFigureOut">
              <a:rPr lang="en-US" smtClean="0"/>
              <a:pPr/>
              <a:t>2/25/2016</a:t>
            </a:fld>
            <a:endParaRPr lang="en-US"/>
          </a:p>
        </p:txBody>
      </p:sp>
      <p:sp>
        <p:nvSpPr>
          <p:cNvPr id="8" name="Zástupný symbol pro zápatí 7"/>
          <p:cNvSpPr>
            <a:spLocks noGrp="1"/>
          </p:cNvSpPr>
          <p:nvPr>
            <p:ph type="ftr" sz="quarter" idx="11"/>
          </p:nvPr>
        </p:nvSpPr>
        <p:spPr/>
        <p:txBody>
          <a:bodyPr/>
          <a:lstStyle/>
          <a:p>
            <a:endParaRPr lang="en-US"/>
          </a:p>
        </p:txBody>
      </p:sp>
      <p:sp>
        <p:nvSpPr>
          <p:cNvPr id="9" name="Zástupný symbol pro číslo snímku 8"/>
          <p:cNvSpPr>
            <a:spLocks noGrp="1"/>
          </p:cNvSpPr>
          <p:nvPr>
            <p:ph type="sldNum" sz="quarter" idx="12"/>
          </p:nvPr>
        </p:nvSpPr>
        <p:spPr/>
        <p:txBody>
          <a:bodyPr/>
          <a:lstStyle/>
          <a:p>
            <a:fld id="{7903AAC7-0A95-435B-A4DA-6C7A6E108E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datum 2"/>
          <p:cNvSpPr>
            <a:spLocks noGrp="1"/>
          </p:cNvSpPr>
          <p:nvPr>
            <p:ph type="dt" sz="half" idx="10"/>
          </p:nvPr>
        </p:nvSpPr>
        <p:spPr/>
        <p:txBody>
          <a:bodyPr/>
          <a:lstStyle/>
          <a:p>
            <a:fld id="{DA1EE6B1-8BF9-4470-99BA-D60BCBD8678D}" type="datetimeFigureOut">
              <a:rPr lang="en-US" smtClean="0"/>
              <a:pPr/>
              <a:t>2/25/2016</a:t>
            </a:fld>
            <a:endParaRPr lang="en-US"/>
          </a:p>
        </p:txBody>
      </p:sp>
      <p:sp>
        <p:nvSpPr>
          <p:cNvPr id="4" name="Zástupný symbol pro zápatí 3"/>
          <p:cNvSpPr>
            <a:spLocks noGrp="1"/>
          </p:cNvSpPr>
          <p:nvPr>
            <p:ph type="ftr" sz="quarter" idx="11"/>
          </p:nvPr>
        </p:nvSpPr>
        <p:spPr/>
        <p:txBody>
          <a:bodyPr/>
          <a:lstStyle/>
          <a:p>
            <a:endParaRPr lang="en-US"/>
          </a:p>
        </p:txBody>
      </p:sp>
      <p:sp>
        <p:nvSpPr>
          <p:cNvPr id="5" name="Zástupný symbol pro číslo snímku 4"/>
          <p:cNvSpPr>
            <a:spLocks noGrp="1"/>
          </p:cNvSpPr>
          <p:nvPr>
            <p:ph type="sldNum" sz="quarter" idx="12"/>
          </p:nvPr>
        </p:nvSpPr>
        <p:spPr/>
        <p:txBody>
          <a:bodyPr/>
          <a:lstStyle/>
          <a:p>
            <a:fld id="{7903AAC7-0A95-435B-A4DA-6C7A6E108E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A1EE6B1-8BF9-4470-99BA-D60BCBD8678D}" type="datetimeFigureOut">
              <a:rPr lang="en-US" smtClean="0"/>
              <a:pPr/>
              <a:t>2/25/2016</a:t>
            </a:fld>
            <a:endParaRPr lang="en-US"/>
          </a:p>
        </p:txBody>
      </p:sp>
      <p:sp>
        <p:nvSpPr>
          <p:cNvPr id="3" name="Zástupný symbol pro zápatí 2"/>
          <p:cNvSpPr>
            <a:spLocks noGrp="1"/>
          </p:cNvSpPr>
          <p:nvPr>
            <p:ph type="ftr" sz="quarter" idx="11"/>
          </p:nvPr>
        </p:nvSpPr>
        <p:spPr/>
        <p:txBody>
          <a:bodyPr/>
          <a:lstStyle/>
          <a:p>
            <a:endParaRPr lang="en-US"/>
          </a:p>
        </p:txBody>
      </p:sp>
      <p:sp>
        <p:nvSpPr>
          <p:cNvPr id="4" name="Zástupný symbol pro číslo snímku 3"/>
          <p:cNvSpPr>
            <a:spLocks noGrp="1"/>
          </p:cNvSpPr>
          <p:nvPr>
            <p:ph type="sldNum" sz="quarter" idx="12"/>
          </p:nvPr>
        </p:nvSpPr>
        <p:spPr/>
        <p:txBody>
          <a:bodyPr/>
          <a:lstStyle/>
          <a:p>
            <a:fld id="{7903AAC7-0A95-435B-A4DA-6C7A6E108E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en-US"/>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DA1EE6B1-8BF9-4470-99BA-D60BCBD8678D}" type="datetimeFigureOut">
              <a:rPr lang="en-US" smtClean="0"/>
              <a:pPr/>
              <a:t>2/25/2016</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7903AAC7-0A95-435B-A4DA-6C7A6E108E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en-US"/>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DA1EE6B1-8BF9-4470-99BA-D60BCBD8678D}" type="datetimeFigureOut">
              <a:rPr lang="en-US" smtClean="0"/>
              <a:pPr/>
              <a:t>2/25/2016</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7903AAC7-0A95-435B-A4DA-6C7A6E108E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en-US"/>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1EE6B1-8BF9-4470-99BA-D60BCBD8678D}" type="datetimeFigureOut">
              <a:rPr lang="en-US" smtClean="0"/>
              <a:pPr/>
              <a:t>2/25/2016</a:t>
            </a:fld>
            <a:endParaRPr lang="en-US"/>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03AAC7-0A95-435B-A4DA-6C7A6E108E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maxresdefault.jpg"/>
          <p:cNvPicPr>
            <a:picLocks noChangeAspect="1"/>
          </p:cNvPicPr>
          <p:nvPr/>
        </p:nvPicPr>
        <p:blipFill>
          <a:blip r:embed="rId2" cstate="print"/>
          <a:srcRect l="11459"/>
          <a:stretch>
            <a:fillRect/>
          </a:stretch>
        </p:blipFill>
        <p:spPr>
          <a:xfrm>
            <a:off x="0" y="0"/>
            <a:ext cx="9144000" cy="6858000"/>
          </a:xfrm>
          <a:prstGeom prst="rect">
            <a:avLst/>
          </a:prstGeom>
        </p:spPr>
      </p:pic>
      <p:sp>
        <p:nvSpPr>
          <p:cNvPr id="4" name="TextovéPole 3"/>
          <p:cNvSpPr txBox="1"/>
          <p:nvPr/>
        </p:nvSpPr>
        <p:spPr>
          <a:xfrm>
            <a:off x="1016555" y="3212976"/>
            <a:ext cx="5211629" cy="3139321"/>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cs-CZ" sz="6600" b="1" dirty="0" smtClean="0">
                <a:ln w="3175">
                  <a:solidFill>
                    <a:schemeClr val="tx1"/>
                  </a:solidFill>
                </a:ln>
                <a:solidFill>
                  <a:schemeClr val="bg1">
                    <a:shade val="50000"/>
                  </a:schemeClr>
                </a:solidFill>
              </a:rPr>
              <a:t>Regulace příjmu potravy</a:t>
            </a:r>
            <a:endParaRPr lang="en-US" sz="6600" b="1" dirty="0">
              <a:ln w="3175">
                <a:solidFill>
                  <a:schemeClr val="tx1"/>
                </a:solidFill>
              </a:ln>
              <a:solidFill>
                <a:schemeClr val="bg1">
                  <a:shade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827584" y="188640"/>
            <a:ext cx="7901266" cy="584775"/>
          </a:xfrm>
          <a:prstGeom prst="rect">
            <a:avLst/>
          </a:prstGeom>
          <a:noFill/>
        </p:spPr>
        <p:txBody>
          <a:bodyPr wrap="none" rtlCol="0">
            <a:spAutoFit/>
          </a:bodyPr>
          <a:lstStyle/>
          <a:p>
            <a:r>
              <a:rPr lang="cs-CZ"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Nervová  </a:t>
            </a:r>
            <a:r>
              <a:rPr lang="cs-CZ"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centra – mechanika příjmu potravy</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TextovéPole 2"/>
          <p:cNvSpPr txBox="1"/>
          <p:nvPr/>
        </p:nvSpPr>
        <p:spPr>
          <a:xfrm>
            <a:off x="1115616" y="1628800"/>
            <a:ext cx="7632848" cy="4524315"/>
          </a:xfrm>
          <a:prstGeom prst="rect">
            <a:avLst/>
          </a:prstGeom>
          <a:noFill/>
        </p:spPr>
        <p:txBody>
          <a:bodyPr wrap="square" rtlCol="0">
            <a:spAutoFit/>
          </a:bodyPr>
          <a:lstStyle/>
          <a:p>
            <a:r>
              <a:rPr lang="cs-CZ" sz="2400" b="1" i="1" u="sng" dirty="0" smtClean="0"/>
              <a:t>Centra </a:t>
            </a:r>
            <a:r>
              <a:rPr lang="cs-CZ" sz="2400" b="1" i="1" u="sng" dirty="0" smtClean="0"/>
              <a:t>podřazená hypotalamu</a:t>
            </a:r>
            <a:r>
              <a:rPr lang="cs-CZ" sz="2400" b="1" i="1" u="sng" dirty="0" smtClean="0"/>
              <a:t>:</a:t>
            </a:r>
          </a:p>
          <a:p>
            <a:r>
              <a:rPr lang="cs-CZ" sz="2400" b="1" dirty="0" smtClean="0"/>
              <a:t>Mozkový kmen </a:t>
            </a:r>
            <a:r>
              <a:rPr lang="cs-CZ" sz="2400" dirty="0" smtClean="0"/>
              <a:t>– řízení žvýkání, slinění, polykání, olizování rtů</a:t>
            </a:r>
          </a:p>
          <a:p>
            <a:r>
              <a:rPr lang="cs-CZ" sz="2400" b="1" dirty="0" smtClean="0"/>
              <a:t>Ostatní centra </a:t>
            </a:r>
            <a:r>
              <a:rPr lang="cs-CZ" sz="2400" dirty="0" smtClean="0"/>
              <a:t>– kontrola množství přijímané potravy a aktivace center v mozkovém kmeni</a:t>
            </a:r>
          </a:p>
          <a:p>
            <a:endParaRPr lang="cs-CZ" sz="2400" dirty="0" smtClean="0"/>
          </a:p>
          <a:p>
            <a:r>
              <a:rPr lang="cs-CZ" sz="2400" b="1" i="1" u="sng" dirty="0" smtClean="0"/>
              <a:t>Centra nadřazená hypotalamu:</a:t>
            </a:r>
          </a:p>
          <a:p>
            <a:r>
              <a:rPr lang="cs-CZ" sz="2400" dirty="0" smtClean="0"/>
              <a:t> </a:t>
            </a:r>
            <a:r>
              <a:rPr lang="cs-CZ" sz="2400" b="1" dirty="0" smtClean="0"/>
              <a:t>Amygdala</a:t>
            </a:r>
            <a:r>
              <a:rPr lang="cs-CZ" sz="2400" dirty="0" smtClean="0"/>
              <a:t> – některé oblasti aktivují příjem potravy, jiné naopak tlumí</a:t>
            </a:r>
          </a:p>
          <a:p>
            <a:r>
              <a:rPr lang="cs-CZ" sz="2400" dirty="0" smtClean="0"/>
              <a:t>	</a:t>
            </a:r>
            <a:r>
              <a:rPr lang="cs-CZ" sz="2400" dirty="0" smtClean="0"/>
              <a:t>    – destrukce amygdaly vede k „psychické slepotě“ 	ve výběru potravy</a:t>
            </a:r>
          </a:p>
          <a:p>
            <a:r>
              <a:rPr lang="cs-CZ" sz="2400" b="1" dirty="0" err="1" smtClean="0"/>
              <a:t>Prefrontální</a:t>
            </a:r>
            <a:r>
              <a:rPr lang="cs-CZ" sz="2400" b="1" dirty="0" smtClean="0"/>
              <a:t> </a:t>
            </a:r>
            <a:r>
              <a:rPr lang="cs-CZ" sz="2400" b="1" dirty="0" err="1" smtClean="0"/>
              <a:t>cortex</a:t>
            </a:r>
            <a:r>
              <a:rPr lang="cs-CZ" sz="2400" b="1" dirty="0" smtClean="0"/>
              <a:t> </a:t>
            </a:r>
            <a:r>
              <a:rPr lang="cs-CZ" sz="2400" b="1" dirty="0" smtClean="0"/>
              <a:t>- </a:t>
            </a:r>
            <a:r>
              <a:rPr lang="cs-CZ" sz="2400" dirty="0" smtClean="0"/>
              <a:t>motivace</a:t>
            </a:r>
            <a:endParaRPr lang="en-US" sz="2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419758" y="188640"/>
            <a:ext cx="6304483" cy="584775"/>
          </a:xfrm>
          <a:prstGeom prst="rect">
            <a:avLst/>
          </a:prstGeom>
          <a:noFill/>
        </p:spPr>
        <p:txBody>
          <a:bodyPr wrap="none" rtlCol="0">
            <a:spAutoFit/>
          </a:bodyPr>
          <a:lstStyle/>
          <a:p>
            <a:r>
              <a:rPr lang="cs-CZ"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Krátkodobá regulace příjmu potravy</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TextovéPole 4"/>
          <p:cNvSpPr txBox="1"/>
          <p:nvPr/>
        </p:nvSpPr>
        <p:spPr>
          <a:xfrm>
            <a:off x="395537" y="1412776"/>
            <a:ext cx="8496944" cy="4524315"/>
          </a:xfrm>
          <a:prstGeom prst="rect">
            <a:avLst/>
          </a:prstGeom>
          <a:noFill/>
        </p:spPr>
        <p:txBody>
          <a:bodyPr wrap="square" rtlCol="0">
            <a:spAutoFit/>
          </a:bodyPr>
          <a:lstStyle/>
          <a:p>
            <a:r>
              <a:rPr lang="cs-CZ" sz="2400" b="1" dirty="0" smtClean="0"/>
              <a:t>Distenze  GIT </a:t>
            </a:r>
            <a:r>
              <a:rPr lang="cs-CZ" sz="2400" dirty="0" smtClean="0"/>
              <a:t>– hlavně žaludek a duodenum, inhibiční signály přes n X. tlumí příjem potravy</a:t>
            </a:r>
          </a:p>
          <a:p>
            <a:r>
              <a:rPr lang="cs-CZ" sz="2400" b="1" dirty="0" smtClean="0"/>
              <a:t>GIT hormony </a:t>
            </a:r>
          </a:p>
          <a:p>
            <a:r>
              <a:rPr lang="cs-CZ" sz="2400" dirty="0" smtClean="0"/>
              <a:t>	</a:t>
            </a:r>
            <a:r>
              <a:rPr lang="cs-CZ" sz="2400" b="1" i="1" dirty="0" err="1" smtClean="0"/>
              <a:t>cholecystokinin</a:t>
            </a:r>
            <a:r>
              <a:rPr lang="cs-CZ" sz="2400" b="1" i="1" dirty="0" smtClean="0"/>
              <a:t> (CCK)</a:t>
            </a:r>
            <a:r>
              <a:rPr lang="cs-CZ" sz="2400" dirty="0" smtClean="0"/>
              <a:t> – odpověď na tuk vstupující do 	duodena, pravděpodobně aktivuje přímo </a:t>
            </a:r>
            <a:r>
              <a:rPr lang="cs-CZ" sz="2400" dirty="0" err="1" smtClean="0"/>
              <a:t>melanokorikovou</a:t>
            </a:r>
            <a:r>
              <a:rPr lang="cs-CZ" sz="2400" dirty="0" smtClean="0"/>
              <a:t> 	cestu v hypotalamu</a:t>
            </a:r>
          </a:p>
          <a:p>
            <a:r>
              <a:rPr lang="cs-CZ" sz="2400" dirty="0" smtClean="0"/>
              <a:t>	</a:t>
            </a:r>
            <a:r>
              <a:rPr lang="cs-CZ" sz="2400" b="1" i="1" dirty="0" smtClean="0"/>
              <a:t>Peptid YY </a:t>
            </a:r>
            <a:r>
              <a:rPr lang="cs-CZ" sz="2400" dirty="0" smtClean="0"/>
              <a:t>– </a:t>
            </a:r>
            <a:r>
              <a:rPr lang="cs-CZ" sz="2400" dirty="0" err="1" smtClean="0"/>
              <a:t>secernace</a:t>
            </a:r>
            <a:r>
              <a:rPr lang="cs-CZ" sz="2400" dirty="0" smtClean="0"/>
              <a:t> z celého GIT, ale hlavně z ilea a 	tlustého střeva, hladin PYY ovlivněna množstvím strávených 	kalorií</a:t>
            </a:r>
          </a:p>
          <a:p>
            <a:r>
              <a:rPr lang="cs-CZ" sz="2400" dirty="0" smtClean="0"/>
              <a:t>	</a:t>
            </a:r>
            <a:r>
              <a:rPr lang="cs-CZ" sz="2400" b="1" i="1" dirty="0" err="1" smtClean="0"/>
              <a:t>Glukagonu</a:t>
            </a:r>
            <a:r>
              <a:rPr lang="cs-CZ" sz="2400" b="1" i="1" dirty="0" smtClean="0"/>
              <a:t> podobný peptid </a:t>
            </a:r>
            <a:r>
              <a:rPr lang="cs-CZ" sz="2400" dirty="0" smtClean="0"/>
              <a:t>→ produkce </a:t>
            </a:r>
            <a:r>
              <a:rPr lang="cs-CZ" sz="2400" b="1" i="1" dirty="0" smtClean="0"/>
              <a:t>inzulínu</a:t>
            </a:r>
            <a:r>
              <a:rPr lang="cs-CZ" sz="2400" dirty="0" smtClean="0"/>
              <a:t> – 	utlumení příjmu potravy</a:t>
            </a:r>
          </a:p>
          <a:p>
            <a:r>
              <a:rPr lang="cs-CZ" sz="2400" dirty="0" smtClean="0"/>
              <a:t>	</a:t>
            </a:r>
            <a:r>
              <a:rPr lang="cs-CZ" sz="2400" b="1" dirty="0" err="1" smtClean="0">
                <a:solidFill>
                  <a:srgbClr val="00B050"/>
                </a:solidFill>
              </a:rPr>
              <a:t>ghrelin</a:t>
            </a:r>
            <a:r>
              <a:rPr lang="cs-CZ" sz="2400" b="1" dirty="0" smtClean="0">
                <a:solidFill>
                  <a:srgbClr val="00B050"/>
                </a:solidFill>
              </a:rPr>
              <a:t> </a:t>
            </a:r>
            <a:r>
              <a:rPr lang="cs-CZ" sz="2400" b="1" dirty="0" smtClean="0"/>
              <a:t>- </a:t>
            </a:r>
            <a:r>
              <a:rPr lang="cs-CZ" sz="2400" dirty="0" smtClean="0"/>
              <a:t>hladiny rostou během hladovění</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419758" y="188640"/>
            <a:ext cx="6320594" cy="1077218"/>
          </a:xfrm>
          <a:prstGeom prst="rect">
            <a:avLst/>
          </a:prstGeom>
          <a:noFill/>
        </p:spPr>
        <p:txBody>
          <a:bodyPr wrap="square" rtlCol="0">
            <a:spAutoFit/>
          </a:bodyPr>
          <a:lstStyle/>
          <a:p>
            <a:pPr algn="ctr"/>
            <a:r>
              <a:rPr lang="cs-CZ"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Intermediální a dlouhodobá regulace příjmu potravy</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TextovéPole 2"/>
          <p:cNvSpPr txBox="1"/>
          <p:nvPr/>
        </p:nvSpPr>
        <p:spPr>
          <a:xfrm>
            <a:off x="539553" y="1772816"/>
            <a:ext cx="8136904" cy="4154984"/>
          </a:xfrm>
          <a:prstGeom prst="rect">
            <a:avLst/>
          </a:prstGeom>
          <a:noFill/>
        </p:spPr>
        <p:txBody>
          <a:bodyPr wrap="square" rtlCol="0">
            <a:spAutoFit/>
          </a:bodyPr>
          <a:lstStyle/>
          <a:p>
            <a:r>
              <a:rPr lang="cs-CZ" sz="2400" b="1" dirty="0" smtClean="0"/>
              <a:t>Efekt koncentrace živin v krvi  </a:t>
            </a:r>
            <a:r>
              <a:rPr lang="cs-CZ" sz="2400" dirty="0" smtClean="0"/>
              <a:t>- pokles glukózy, metabolitů tuků  a aminokyselin v krvi stimuluje hlad</a:t>
            </a:r>
          </a:p>
          <a:p>
            <a:r>
              <a:rPr lang="cs-CZ" sz="2400" b="1" dirty="0" smtClean="0"/>
              <a:t>Termoregulace</a:t>
            </a:r>
            <a:r>
              <a:rPr lang="cs-CZ" sz="2400" dirty="0" smtClean="0"/>
              <a:t> – vzájemný vztah mezi oběma centry na úrovni hypotalamu</a:t>
            </a:r>
          </a:p>
          <a:p>
            <a:r>
              <a:rPr lang="cs-CZ" sz="2400" b="1" dirty="0" smtClean="0"/>
              <a:t>Tuková tkáň</a:t>
            </a:r>
            <a:r>
              <a:rPr lang="cs-CZ" sz="2400" dirty="0" smtClean="0"/>
              <a:t> – </a:t>
            </a:r>
            <a:r>
              <a:rPr lang="cs-CZ" sz="2400" dirty="0" err="1" smtClean="0"/>
              <a:t>leptin</a:t>
            </a:r>
            <a:endParaRPr lang="cs-CZ" sz="2400" dirty="0" smtClean="0"/>
          </a:p>
          <a:p>
            <a:pPr marL="1882775" indent="355600">
              <a:buFont typeface="+mj-lt"/>
              <a:buAutoNum type="arabicParenR"/>
            </a:pPr>
            <a:r>
              <a:rPr lang="cs-CZ" sz="2400" dirty="0" smtClean="0"/>
              <a:t>↓pokles produkce NPY a AGRP</a:t>
            </a:r>
          </a:p>
          <a:p>
            <a:pPr marL="1882775" indent="355600">
              <a:buFont typeface="+mj-lt"/>
              <a:buAutoNum type="arabicParenR"/>
            </a:pPr>
            <a:r>
              <a:rPr lang="cs-CZ" sz="2400" dirty="0" smtClean="0"/>
              <a:t>Aktivace POMC neuronů → uvolnění </a:t>
            </a:r>
            <a:r>
              <a:rPr lang="el-GR" sz="2400" dirty="0" smtClean="0"/>
              <a:t>α</a:t>
            </a:r>
            <a:r>
              <a:rPr lang="cs-CZ" sz="2400" dirty="0" smtClean="0"/>
              <a:t>-MSH</a:t>
            </a:r>
          </a:p>
          <a:p>
            <a:pPr marL="1882775" indent="355600">
              <a:buFont typeface="+mj-lt"/>
              <a:buAutoNum type="arabicParenR"/>
            </a:pPr>
            <a:r>
              <a:rPr lang="cs-CZ" sz="2400" dirty="0" smtClean="0"/>
              <a:t>↑ CRH</a:t>
            </a:r>
          </a:p>
          <a:p>
            <a:pPr marL="1882775" indent="355600">
              <a:buFont typeface="+mj-lt"/>
              <a:buAutoNum type="arabicParenR"/>
            </a:pPr>
            <a:r>
              <a:rPr lang="cs-CZ" sz="2400" dirty="0" smtClean="0"/>
              <a:t>↑ sympatické aktivity → ↑výdeje</a:t>
            </a:r>
          </a:p>
          <a:p>
            <a:pPr marL="1882775" indent="355600">
              <a:buFont typeface="+mj-lt"/>
              <a:buAutoNum type="arabicParenR"/>
            </a:pPr>
            <a:r>
              <a:rPr lang="cs-CZ" sz="2400" dirty="0" smtClean="0"/>
              <a:t>↓ sekrece inzulínu → pokles energetických zásob</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2670035" y="139279"/>
            <a:ext cx="4512133" cy="584775"/>
          </a:xfrm>
          <a:prstGeom prst="rect">
            <a:avLst/>
          </a:prstGeom>
          <a:noFill/>
        </p:spPr>
        <p:txBody>
          <a:bodyPr wrap="none" rtlCol="0">
            <a:spAutoFit/>
          </a:bodyPr>
          <a:lstStyle/>
          <a:p>
            <a:r>
              <a:rPr lang="cs-CZ"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Vliv  PROSTŘEDÍ - NAURU</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TextovéPole 3"/>
          <p:cNvSpPr txBox="1"/>
          <p:nvPr/>
        </p:nvSpPr>
        <p:spPr>
          <a:xfrm>
            <a:off x="179512" y="1052736"/>
            <a:ext cx="8964489" cy="3877985"/>
          </a:xfrm>
          <a:prstGeom prst="rect">
            <a:avLst/>
          </a:prstGeom>
          <a:noFill/>
        </p:spPr>
        <p:txBody>
          <a:bodyPr wrap="square" rtlCol="0">
            <a:spAutoFit/>
          </a:bodyPr>
          <a:lstStyle/>
          <a:p>
            <a:r>
              <a:rPr lang="cs-CZ" sz="2400" dirty="0" smtClean="0"/>
              <a:t>V roce 2007 </a:t>
            </a:r>
            <a:r>
              <a:rPr lang="cs-CZ" sz="2400" dirty="0" err="1" smtClean="0"/>
              <a:t>Forbes</a:t>
            </a:r>
            <a:r>
              <a:rPr lang="cs-CZ" sz="2400" dirty="0" smtClean="0"/>
              <a:t> publikoval seznam nejtlustších národů </a:t>
            </a:r>
          </a:p>
          <a:p>
            <a:r>
              <a:rPr lang="cs-CZ" sz="2400" dirty="0" smtClean="0"/>
              <a:t>	– na prvních místech vévodili obyvatelé pacifických ostrůvků</a:t>
            </a:r>
          </a:p>
          <a:p>
            <a:r>
              <a:rPr lang="cs-CZ" sz="2400" b="1" dirty="0" smtClean="0">
                <a:ln w="1905"/>
                <a:gradFill>
                  <a:gsLst>
                    <a:gs pos="0">
                      <a:srgbClr val="6E386F"/>
                    </a:gs>
                    <a:gs pos="78000">
                      <a:srgbClr val="CC4CCF"/>
                    </a:gs>
                    <a:gs pos="100000">
                      <a:srgbClr val="FFF1E9"/>
                    </a:gs>
                  </a:gsLst>
                  <a:lin ang="5400000"/>
                </a:gradFill>
                <a:effectLst>
                  <a:innerShdw blurRad="69850" dist="43180" dir="5400000">
                    <a:srgbClr val="000000">
                      <a:alpha val="65000"/>
                    </a:srgbClr>
                  </a:innerShdw>
                </a:effectLst>
              </a:rPr>
              <a:t>nadváha </a:t>
            </a:r>
            <a:r>
              <a:rPr lang="cs-CZ" sz="2400" dirty="0" smtClean="0"/>
              <a:t>u </a:t>
            </a:r>
            <a:r>
              <a:rPr lang="cs-CZ" sz="2400" b="1" dirty="0" smtClean="0">
                <a:ln w="1905"/>
                <a:gradFill>
                  <a:gsLst>
                    <a:gs pos="0">
                      <a:srgbClr val="6E386F"/>
                    </a:gs>
                    <a:gs pos="78000">
                      <a:srgbClr val="CC4CCF"/>
                    </a:gs>
                    <a:gs pos="100000">
                      <a:srgbClr val="FFF1E9"/>
                    </a:gs>
                  </a:gsLst>
                  <a:lin ang="5400000"/>
                </a:gradFill>
                <a:effectLst>
                  <a:innerShdw blurRad="69850" dist="43180" dir="5400000">
                    <a:srgbClr val="000000">
                      <a:alpha val="65000"/>
                    </a:srgbClr>
                  </a:innerShdw>
                </a:effectLst>
              </a:rPr>
              <a:t>94,5%</a:t>
            </a:r>
            <a:r>
              <a:rPr lang="cs-CZ" sz="2400" dirty="0" smtClean="0"/>
              <a:t>,   </a:t>
            </a:r>
            <a:r>
              <a:rPr lang="cs-CZ" sz="2400" b="1" dirty="0" smtClean="0">
                <a:ln w="1905"/>
                <a:gradFill>
                  <a:gsLst>
                    <a:gs pos="0">
                      <a:srgbClr val="A50000"/>
                    </a:gs>
                    <a:gs pos="78000">
                      <a:srgbClr val="FF0019"/>
                    </a:gs>
                    <a:gs pos="100000">
                      <a:schemeClr val="accent6">
                        <a:tint val="12000"/>
                        <a:satMod val="255000"/>
                      </a:schemeClr>
                    </a:gs>
                  </a:gsLst>
                  <a:lin ang="5400000"/>
                </a:gradFill>
                <a:effectLst>
                  <a:outerShdw blurRad="38100" dist="38100" dir="2700000" algn="tl">
                    <a:srgbClr val="000000">
                      <a:alpha val="43137"/>
                    </a:srgbClr>
                  </a:outerShdw>
                </a:effectLst>
              </a:rPr>
              <a:t>obezita </a:t>
            </a:r>
            <a:r>
              <a:rPr lang="cs-CZ" sz="2400" dirty="0" smtClean="0"/>
              <a:t>u </a:t>
            </a:r>
            <a:r>
              <a:rPr lang="cs-CZ" sz="2400" b="1" dirty="0" smtClean="0">
                <a:ln w="1905"/>
                <a:gradFill>
                  <a:gsLst>
                    <a:gs pos="0">
                      <a:srgbClr val="A50000"/>
                    </a:gs>
                    <a:gs pos="78000">
                      <a:srgbClr val="FF0019"/>
                    </a:gs>
                    <a:gs pos="100000">
                      <a:schemeClr val="accent6">
                        <a:tint val="12000"/>
                        <a:satMod val="255000"/>
                      </a:schemeClr>
                    </a:gs>
                  </a:gsLst>
                  <a:lin ang="5400000"/>
                </a:gradFill>
                <a:effectLst>
                  <a:outerShdw blurRad="38100" dist="38100" dir="2700000" algn="tl">
                    <a:srgbClr val="000000">
                      <a:alpha val="43137"/>
                    </a:srgbClr>
                  </a:outerShdw>
                </a:effectLst>
              </a:rPr>
              <a:t>71,7%</a:t>
            </a:r>
            <a:r>
              <a:rPr lang="cs-CZ" sz="2400" dirty="0" smtClean="0"/>
              <a:t>,   </a:t>
            </a:r>
            <a:r>
              <a:rPr lang="cs-CZ" sz="2400" b="1" dirty="0" smtClean="0">
                <a:effectLst>
                  <a:outerShdw blurRad="38100" dist="38100" dir="2700000" algn="tl">
                    <a:srgbClr val="000000">
                      <a:alpha val="43137"/>
                    </a:srgbClr>
                  </a:outerShdw>
                </a:effectLst>
              </a:rPr>
              <a:t>cukrovka</a:t>
            </a:r>
            <a:r>
              <a:rPr lang="cs-CZ" sz="2400" dirty="0" smtClean="0"/>
              <a:t> u </a:t>
            </a:r>
            <a:r>
              <a:rPr lang="cs-CZ" sz="2400" b="1" dirty="0" smtClean="0">
                <a:effectLst>
                  <a:outerShdw blurRad="38100" dist="38100" dir="2700000" algn="tl">
                    <a:srgbClr val="000000">
                      <a:alpha val="43137"/>
                    </a:srgbClr>
                  </a:outerShdw>
                </a:effectLst>
              </a:rPr>
              <a:t>31%</a:t>
            </a:r>
            <a:r>
              <a:rPr lang="cs-CZ" sz="2400" dirty="0" smtClean="0"/>
              <a:t> obyvatel Nauru</a:t>
            </a:r>
          </a:p>
          <a:p>
            <a:endParaRPr lang="cs-CZ" sz="2400" dirty="0" smtClean="0"/>
          </a:p>
          <a:p>
            <a:pPr>
              <a:spcAft>
                <a:spcPts val="1200"/>
              </a:spcAft>
            </a:pPr>
            <a:r>
              <a:rPr lang="cs-CZ"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Dříve </a:t>
            </a:r>
            <a:r>
              <a:rPr lang="cs-CZ" sz="2400" dirty="0" smtClean="0"/>
              <a:t>– rybolov, sběr ovoce, kokosových ořechů a kořenové zeleniny</a:t>
            </a:r>
          </a:p>
          <a:p>
            <a:r>
              <a:rPr lang="cs-CZ"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 se stalo? </a:t>
            </a:r>
            <a:r>
              <a:rPr lang="cs-CZ" sz="2400" dirty="0" smtClean="0"/>
              <a:t>–  obrovský příliv peněz z těžby fosfátů (</a:t>
            </a:r>
            <a:r>
              <a:rPr lang="cs-CZ" sz="2000" dirty="0" smtClean="0"/>
              <a:t>půdu nelze obdělávat</a:t>
            </a:r>
            <a:r>
              <a:rPr lang="cs-CZ" sz="2400" dirty="0" smtClean="0"/>
              <a:t>)</a:t>
            </a:r>
          </a:p>
          <a:p>
            <a:pPr>
              <a:spcAft>
                <a:spcPts val="1200"/>
              </a:spcAft>
            </a:pPr>
            <a:r>
              <a:rPr lang="cs-CZ" sz="2400" dirty="0" smtClean="0"/>
              <a:t>	          – nebyla potřeba pracovat + import „západních“ potravin</a:t>
            </a:r>
          </a:p>
          <a:p>
            <a:pPr>
              <a:spcAft>
                <a:spcPts val="1200"/>
              </a:spcAft>
            </a:pPr>
            <a:r>
              <a:rPr lang="cs-CZ"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Následek </a:t>
            </a:r>
            <a:r>
              <a:rPr lang="cs-CZ" sz="2400" dirty="0" smtClean="0"/>
              <a:t>– alarmující obezita a zdravotní komplikace</a:t>
            </a:r>
          </a:p>
          <a:p>
            <a:r>
              <a:rPr lang="cs-CZ"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 ?</a:t>
            </a:r>
            <a:r>
              <a:rPr lang="cs-CZ" sz="2400" dirty="0" smtClean="0"/>
              <a:t>	 – vláda nyní honí obyvatele kolem letiště – 4,8 km</a:t>
            </a:r>
            <a:endParaRPr lang="en-US" sz="2400" dirty="0" smtClean="0"/>
          </a:p>
        </p:txBody>
      </p:sp>
      <p:pic>
        <p:nvPicPr>
          <p:cNvPr id="5" name="Obrázek 4" descr="nauru-2 (1).jpg"/>
          <p:cNvPicPr>
            <a:picLocks noChangeAspect="1"/>
          </p:cNvPicPr>
          <p:nvPr/>
        </p:nvPicPr>
        <p:blipFill>
          <a:blip r:embed="rId2" cstate="print"/>
          <a:stretch>
            <a:fillRect/>
          </a:stretch>
        </p:blipFill>
        <p:spPr>
          <a:xfrm>
            <a:off x="6012160" y="4869160"/>
            <a:ext cx="3131839" cy="1988840"/>
          </a:xfrm>
          <a:prstGeom prst="rect">
            <a:avLst/>
          </a:prstGeom>
        </p:spPr>
      </p:pic>
      <p:pic>
        <p:nvPicPr>
          <p:cNvPr id="6" name="Obrázek 5" descr="nauru-2.jpg"/>
          <p:cNvPicPr>
            <a:picLocks noChangeAspect="1"/>
          </p:cNvPicPr>
          <p:nvPr/>
        </p:nvPicPr>
        <p:blipFill>
          <a:blip r:embed="rId3" cstate="print"/>
          <a:stretch>
            <a:fillRect/>
          </a:stretch>
        </p:blipFill>
        <p:spPr>
          <a:xfrm>
            <a:off x="0" y="4869160"/>
            <a:ext cx="2987824" cy="1988840"/>
          </a:xfrm>
          <a:prstGeom prst="rect">
            <a:avLst/>
          </a:prstGeom>
        </p:spPr>
      </p:pic>
      <p:pic>
        <p:nvPicPr>
          <p:cNvPr id="7" name="Obrázek 6" descr="Skeletal-mining-infrastructure.jpg"/>
          <p:cNvPicPr>
            <a:picLocks noChangeAspect="1"/>
          </p:cNvPicPr>
          <p:nvPr/>
        </p:nvPicPr>
        <p:blipFill>
          <a:blip r:embed="rId4" cstate="print"/>
          <a:stretch>
            <a:fillRect/>
          </a:stretch>
        </p:blipFill>
        <p:spPr>
          <a:xfrm>
            <a:off x="2987824" y="4869160"/>
            <a:ext cx="3024335" cy="198883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3328601" y="188640"/>
            <a:ext cx="2467535" cy="584775"/>
          </a:xfrm>
          <a:prstGeom prst="rect">
            <a:avLst/>
          </a:prstGeom>
          <a:noFill/>
        </p:spPr>
        <p:txBody>
          <a:bodyPr wrap="none" rtlCol="0">
            <a:spAutoFit/>
          </a:bodyPr>
          <a:lstStyle/>
          <a:p>
            <a:r>
              <a:rPr lang="cs-CZ"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Vliv prostředí</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TextovéPole 2"/>
          <p:cNvSpPr txBox="1"/>
          <p:nvPr/>
        </p:nvSpPr>
        <p:spPr>
          <a:xfrm>
            <a:off x="4246085" y="6588060"/>
            <a:ext cx="5006435" cy="369332"/>
          </a:xfrm>
          <a:prstGeom prst="rect">
            <a:avLst/>
          </a:prstGeom>
          <a:noFill/>
        </p:spPr>
        <p:txBody>
          <a:bodyPr wrap="none" rtlCol="0">
            <a:spAutoFit/>
          </a:bodyPr>
          <a:lstStyle/>
          <a:p>
            <a:r>
              <a:rPr lang="en-US" dirty="0" smtClean="0"/>
              <a:t>Keith SW (2006)</a:t>
            </a:r>
            <a:r>
              <a:rPr lang="cs-CZ" dirty="0" smtClean="0"/>
              <a:t> </a:t>
            </a:r>
            <a:r>
              <a:rPr lang="en-US" i="1" dirty="0" err="1" smtClean="0"/>
              <a:t>Int</a:t>
            </a:r>
            <a:r>
              <a:rPr lang="en-US" i="1" dirty="0" smtClean="0"/>
              <a:t> J </a:t>
            </a:r>
            <a:r>
              <a:rPr lang="en-US" i="1" dirty="0" err="1" smtClean="0"/>
              <a:t>Obes</a:t>
            </a:r>
            <a:r>
              <a:rPr lang="en-US" i="1" dirty="0" smtClean="0"/>
              <a:t> (</a:t>
            </a:r>
            <a:r>
              <a:rPr lang="en-US" i="1" dirty="0" err="1" smtClean="0"/>
              <a:t>Lond</a:t>
            </a:r>
            <a:r>
              <a:rPr lang="en-US" i="1" dirty="0" smtClean="0"/>
              <a:t>) </a:t>
            </a:r>
            <a:r>
              <a:rPr lang="en-US" b="1" i="1" dirty="0" smtClean="0"/>
              <a:t>30 (11): 1585–94.</a:t>
            </a:r>
          </a:p>
        </p:txBody>
      </p:sp>
      <p:sp>
        <p:nvSpPr>
          <p:cNvPr id="4" name="TextovéPole 3"/>
          <p:cNvSpPr txBox="1"/>
          <p:nvPr/>
        </p:nvSpPr>
        <p:spPr>
          <a:xfrm>
            <a:off x="611560" y="764704"/>
            <a:ext cx="8172400" cy="5663089"/>
          </a:xfrm>
          <a:prstGeom prst="rect">
            <a:avLst/>
          </a:prstGeom>
          <a:noFill/>
        </p:spPr>
        <p:txBody>
          <a:bodyPr wrap="square" rtlCol="0">
            <a:spAutoFit/>
          </a:bodyPr>
          <a:lstStyle/>
          <a:p>
            <a:pPr algn="just">
              <a:spcAft>
                <a:spcPts val="1200"/>
              </a:spcAft>
              <a:buClr>
                <a:schemeClr val="accent6">
                  <a:lumMod val="75000"/>
                </a:schemeClr>
              </a:buClr>
              <a:tabLst>
                <a:tab pos="185738" algn="l"/>
              </a:tabLst>
            </a:pPr>
            <a:r>
              <a:rPr lang="cs-CZ"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Další faktory</a:t>
            </a:r>
            <a:r>
              <a:rPr lang="cs-CZ"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pPr algn="just">
              <a:buClr>
                <a:schemeClr val="accent6">
                  <a:lumMod val="75000"/>
                </a:schemeClr>
              </a:buClr>
              <a:buFont typeface="Wingdings" pitchFamily="2" charset="2"/>
              <a:buChar char="§"/>
              <a:tabLst>
                <a:tab pos="185738" algn="l"/>
              </a:tabLst>
            </a:pPr>
            <a:r>
              <a:rPr lang="cs-CZ" sz="2400" dirty="0" smtClean="0"/>
              <a:t> </a:t>
            </a:r>
            <a:r>
              <a:rPr lang="cs-CZ" sz="2400" b="1" dirty="0" smtClean="0"/>
              <a:t>nedostatečný spánek </a:t>
            </a:r>
            <a:r>
              <a:rPr lang="cs-CZ" sz="2000" dirty="0" smtClean="0">
                <a:solidFill>
                  <a:schemeClr val="tx1">
                    <a:lumMod val="65000"/>
                    <a:lumOff val="35000"/>
                  </a:schemeClr>
                </a:solidFill>
              </a:rPr>
              <a:t>(u dospělých z 9h </a:t>
            </a:r>
            <a:r>
              <a:rPr lang="cs-CZ" sz="2000" dirty="0" smtClean="0">
                <a:solidFill>
                  <a:schemeClr val="tx1">
                    <a:lumMod val="65000"/>
                    <a:lumOff val="35000"/>
                  </a:schemeClr>
                </a:solidFill>
                <a:cs typeface="Calibri"/>
              </a:rPr>
              <a:t>→ </a:t>
            </a:r>
            <a:r>
              <a:rPr lang="cs-CZ" sz="2000" dirty="0" smtClean="0">
                <a:solidFill>
                  <a:schemeClr val="tx1">
                    <a:lumMod val="65000"/>
                    <a:lumOff val="35000"/>
                  </a:schemeClr>
                </a:solidFill>
              </a:rPr>
              <a:t>7h)</a:t>
            </a:r>
          </a:p>
          <a:p>
            <a:pPr algn="just">
              <a:spcAft>
                <a:spcPts val="1200"/>
              </a:spcAft>
              <a:buClr>
                <a:schemeClr val="accent6">
                  <a:lumMod val="75000"/>
                </a:schemeClr>
              </a:buClr>
              <a:tabLst>
                <a:tab pos="185738" algn="l"/>
              </a:tabLst>
            </a:pPr>
            <a:r>
              <a:rPr lang="cs-CZ" sz="2000" i="1" dirty="0" smtClean="0">
                <a:solidFill>
                  <a:schemeClr val="tx1">
                    <a:lumMod val="65000"/>
                    <a:lumOff val="35000"/>
                  </a:schemeClr>
                </a:solidFill>
              </a:rPr>
              <a:t>(</a:t>
            </a:r>
            <a:r>
              <a:rPr lang="cs-CZ" sz="2000" i="1" dirty="0" smtClean="0">
                <a:solidFill>
                  <a:schemeClr val="tx1">
                    <a:lumMod val="65000"/>
                    <a:lumOff val="35000"/>
                  </a:schemeClr>
                </a:solidFill>
                <a:latin typeface="Calibri"/>
                <a:cs typeface="Calibri"/>
              </a:rPr>
              <a:t>↓</a:t>
            </a:r>
            <a:r>
              <a:rPr lang="cs-CZ" sz="2000" i="1" dirty="0" err="1" smtClean="0">
                <a:solidFill>
                  <a:schemeClr val="tx1">
                    <a:lumMod val="65000"/>
                    <a:lumOff val="35000"/>
                  </a:schemeClr>
                </a:solidFill>
              </a:rPr>
              <a:t>leptin</a:t>
            </a:r>
            <a:r>
              <a:rPr lang="cs-CZ" sz="2000" i="1" dirty="0" smtClean="0">
                <a:solidFill>
                  <a:schemeClr val="tx1">
                    <a:lumMod val="65000"/>
                    <a:lumOff val="35000"/>
                  </a:schemeClr>
                </a:solidFill>
              </a:rPr>
              <a:t> a TSH+</a:t>
            </a:r>
            <a:r>
              <a:rPr lang="cs-CZ" sz="2000" i="1" dirty="0" smtClean="0">
                <a:solidFill>
                  <a:schemeClr val="tx1">
                    <a:lumMod val="65000"/>
                    <a:lumOff val="35000"/>
                  </a:schemeClr>
                </a:solidFill>
                <a:cs typeface="Calibri"/>
              </a:rPr>
              <a:t>↑ </a:t>
            </a:r>
            <a:r>
              <a:rPr lang="cs-CZ" sz="2000" i="1" dirty="0" err="1" smtClean="0">
                <a:solidFill>
                  <a:schemeClr val="tx1">
                    <a:lumMod val="65000"/>
                    <a:lumOff val="35000"/>
                  </a:schemeClr>
                </a:solidFill>
                <a:cs typeface="Calibri"/>
              </a:rPr>
              <a:t>ghrelin</a:t>
            </a:r>
            <a:r>
              <a:rPr lang="cs-CZ" sz="2000" i="1" dirty="0" smtClean="0">
                <a:solidFill>
                  <a:schemeClr val="tx1">
                    <a:lumMod val="65000"/>
                    <a:lumOff val="35000"/>
                  </a:schemeClr>
                </a:solidFill>
                <a:cs typeface="Calibri"/>
              </a:rPr>
              <a:t> →</a:t>
            </a:r>
            <a:r>
              <a:rPr lang="cs-CZ" sz="2000" i="1" dirty="0" smtClean="0">
                <a:solidFill>
                  <a:schemeClr val="tx1">
                    <a:lumMod val="65000"/>
                    <a:lumOff val="35000"/>
                  </a:schemeClr>
                </a:solidFill>
              </a:rPr>
              <a:t> </a:t>
            </a:r>
            <a:r>
              <a:rPr lang="cs-CZ" sz="2000" i="1" dirty="0" err="1" smtClean="0">
                <a:solidFill>
                  <a:schemeClr val="tx1">
                    <a:lumMod val="65000"/>
                    <a:lumOff val="35000"/>
                  </a:schemeClr>
                </a:solidFill>
              </a:rPr>
              <a:t>hyperfagie</a:t>
            </a:r>
            <a:r>
              <a:rPr lang="cs-CZ" sz="2000" i="1" dirty="0" smtClean="0">
                <a:solidFill>
                  <a:schemeClr val="tx1">
                    <a:lumMod val="65000"/>
                    <a:lumOff val="35000"/>
                  </a:schemeClr>
                </a:solidFill>
              </a:rPr>
              <a:t>)</a:t>
            </a:r>
          </a:p>
          <a:p>
            <a:pPr algn="just">
              <a:buClr>
                <a:schemeClr val="accent6">
                  <a:lumMod val="75000"/>
                </a:schemeClr>
              </a:buClr>
              <a:buFont typeface="Wingdings" pitchFamily="2" charset="2"/>
              <a:buChar char="§"/>
              <a:tabLst>
                <a:tab pos="185738" algn="l"/>
              </a:tabLst>
            </a:pPr>
            <a:r>
              <a:rPr lang="cs-CZ" sz="2400" i="1" dirty="0" smtClean="0">
                <a:solidFill>
                  <a:schemeClr val="tx1">
                    <a:lumMod val="65000"/>
                    <a:lumOff val="35000"/>
                  </a:schemeClr>
                </a:solidFill>
              </a:rPr>
              <a:t> </a:t>
            </a:r>
            <a:r>
              <a:rPr lang="cs-CZ" sz="2400" b="1" dirty="0" smtClean="0"/>
              <a:t>znečištění životního prostředí – endokrinní </a:t>
            </a:r>
            <a:r>
              <a:rPr lang="cs-CZ" sz="2400" b="1" dirty="0" err="1" smtClean="0"/>
              <a:t>disruptanty</a:t>
            </a:r>
            <a:r>
              <a:rPr lang="cs-CZ" sz="2400" b="1" dirty="0" smtClean="0"/>
              <a:t> </a:t>
            </a:r>
            <a:r>
              <a:rPr lang="cs-CZ" sz="2000" i="1" dirty="0" smtClean="0">
                <a:solidFill>
                  <a:schemeClr val="tx1">
                    <a:lumMod val="65000"/>
                    <a:lumOff val="35000"/>
                  </a:schemeClr>
                </a:solidFill>
              </a:rPr>
              <a:t>(narušitelé endokrinních regulací)</a:t>
            </a:r>
          </a:p>
          <a:p>
            <a:pPr algn="just">
              <a:spcAft>
                <a:spcPts val="1200"/>
              </a:spcAft>
              <a:buClr>
                <a:schemeClr val="accent6">
                  <a:lumMod val="75000"/>
                </a:schemeClr>
              </a:buClr>
              <a:tabLst>
                <a:tab pos="185738" algn="l"/>
              </a:tabLst>
            </a:pPr>
            <a:r>
              <a:rPr lang="cs-CZ" sz="2000" i="1" dirty="0" smtClean="0">
                <a:solidFill>
                  <a:schemeClr val="tx1">
                    <a:lumMod val="65000"/>
                    <a:lumOff val="35000"/>
                  </a:schemeClr>
                </a:solidFill>
              </a:rPr>
              <a:t>Ovlivnění vlivu pohlavních hormonů na ukládání tuků - antagonisté</a:t>
            </a:r>
          </a:p>
          <a:p>
            <a:pPr algn="just">
              <a:buClr>
                <a:schemeClr val="accent6">
                  <a:lumMod val="75000"/>
                </a:schemeClr>
              </a:buClr>
              <a:buFont typeface="Wingdings" pitchFamily="2" charset="2"/>
              <a:buChar char="§"/>
              <a:tabLst>
                <a:tab pos="185738" algn="l"/>
              </a:tabLst>
            </a:pPr>
            <a:r>
              <a:rPr lang="cs-CZ" sz="2400" dirty="0" smtClean="0"/>
              <a:t> </a:t>
            </a:r>
            <a:r>
              <a:rPr lang="cs-CZ" sz="2400" b="1" dirty="0" smtClean="0"/>
              <a:t>prodloužení doby pobytu v </a:t>
            </a:r>
            <a:r>
              <a:rPr lang="cs-CZ" sz="2400" b="1" dirty="0" err="1" smtClean="0"/>
              <a:t>termoneutrálním</a:t>
            </a:r>
            <a:r>
              <a:rPr lang="cs-CZ" sz="2400" b="1" dirty="0" smtClean="0"/>
              <a:t> prostředí</a:t>
            </a:r>
          </a:p>
          <a:p>
            <a:pPr algn="just">
              <a:spcAft>
                <a:spcPts val="1200"/>
              </a:spcAft>
              <a:buClr>
                <a:schemeClr val="accent6">
                  <a:lumMod val="75000"/>
                </a:schemeClr>
              </a:buClr>
              <a:tabLst>
                <a:tab pos="185738" algn="l"/>
              </a:tabLst>
            </a:pPr>
            <a:r>
              <a:rPr lang="cs-CZ" sz="2000" i="1" dirty="0" smtClean="0">
                <a:solidFill>
                  <a:schemeClr val="tx1">
                    <a:lumMod val="65000"/>
                    <a:lumOff val="35000"/>
                  </a:schemeClr>
                </a:solidFill>
                <a:cs typeface="Calibri"/>
              </a:rPr>
              <a:t>Mimo TNZ je vyšší energetický výdej (zvýšení průměrné hodnoty tepla v domácnostech za posledních 30 let o 5</a:t>
            </a:r>
            <a:r>
              <a:rPr lang="cs-CZ" sz="2000" i="1" dirty="0" smtClean="0">
                <a:solidFill>
                  <a:schemeClr val="tx1">
                    <a:lumMod val="65000"/>
                    <a:lumOff val="35000"/>
                  </a:schemeClr>
                </a:solidFill>
                <a:cs typeface="Calibri"/>
                <a:sym typeface="Symbol"/>
              </a:rPr>
              <a:t>C)</a:t>
            </a:r>
            <a:endParaRPr lang="cs-CZ" sz="2000" i="1" dirty="0" smtClean="0">
              <a:solidFill>
                <a:schemeClr val="tx1">
                  <a:lumMod val="65000"/>
                  <a:lumOff val="35000"/>
                </a:schemeClr>
              </a:solidFill>
              <a:cs typeface="Calibri"/>
            </a:endParaRPr>
          </a:p>
          <a:p>
            <a:pPr algn="just">
              <a:buClr>
                <a:schemeClr val="accent6">
                  <a:lumMod val="75000"/>
                </a:schemeClr>
              </a:buClr>
              <a:buFont typeface="Wingdings" pitchFamily="2" charset="2"/>
              <a:buChar char="§"/>
              <a:tabLst>
                <a:tab pos="185738" algn="l"/>
              </a:tabLst>
            </a:pPr>
            <a:r>
              <a:rPr lang="cs-CZ" sz="2400" dirty="0" smtClean="0"/>
              <a:t> </a:t>
            </a:r>
            <a:r>
              <a:rPr lang="cs-CZ" sz="2400" b="1" dirty="0" smtClean="0"/>
              <a:t>pokles kouření </a:t>
            </a:r>
            <a:r>
              <a:rPr lang="cs-CZ" sz="2000" dirty="0" smtClean="0">
                <a:solidFill>
                  <a:schemeClr val="tx1">
                    <a:lumMod val="65000"/>
                    <a:lumOff val="35000"/>
                  </a:schemeClr>
                </a:solidFill>
              </a:rPr>
              <a:t>(dle statistiky v USA)</a:t>
            </a:r>
          </a:p>
          <a:p>
            <a:pPr algn="just">
              <a:spcAft>
                <a:spcPts val="1200"/>
              </a:spcAft>
              <a:buClr>
                <a:schemeClr val="accent6">
                  <a:lumMod val="75000"/>
                </a:schemeClr>
              </a:buClr>
              <a:tabLst>
                <a:tab pos="185738" algn="l"/>
              </a:tabLst>
            </a:pPr>
            <a:r>
              <a:rPr lang="cs-CZ" sz="2000" dirty="0" smtClean="0">
                <a:solidFill>
                  <a:schemeClr val="tx1">
                    <a:lumMod val="65000"/>
                    <a:lumOff val="35000"/>
                  </a:schemeClr>
                </a:solidFill>
              </a:rPr>
              <a:t>Nikotin má </a:t>
            </a:r>
            <a:r>
              <a:rPr lang="cs-CZ" sz="2000" dirty="0" err="1" smtClean="0">
                <a:solidFill>
                  <a:schemeClr val="tx1">
                    <a:lumMod val="65000"/>
                    <a:lumOff val="35000"/>
                  </a:schemeClr>
                </a:solidFill>
              </a:rPr>
              <a:t>termogenní</a:t>
            </a:r>
            <a:r>
              <a:rPr lang="cs-CZ" sz="2000" dirty="0" smtClean="0">
                <a:solidFill>
                  <a:schemeClr val="tx1">
                    <a:lumMod val="65000"/>
                    <a:lumOff val="35000"/>
                  </a:schemeClr>
                </a:solidFill>
              </a:rPr>
              <a:t> a anorektický efekt, který je dále podpořen kofeinem</a:t>
            </a:r>
          </a:p>
          <a:p>
            <a:pPr algn="just">
              <a:spcAft>
                <a:spcPts val="1200"/>
              </a:spcAft>
              <a:buClr>
                <a:schemeClr val="accent6">
                  <a:lumMod val="75000"/>
                </a:schemeClr>
              </a:buClr>
              <a:buFont typeface="Wingdings" pitchFamily="2" charset="2"/>
              <a:buChar char="§"/>
              <a:tabLst>
                <a:tab pos="185738" algn="l"/>
              </a:tabLst>
            </a:pPr>
            <a:r>
              <a:rPr lang="cs-CZ" sz="2400" dirty="0" smtClean="0"/>
              <a:t> </a:t>
            </a:r>
            <a:r>
              <a:rPr lang="cs-CZ" sz="2400" b="1" dirty="0" smtClean="0"/>
              <a:t>farmaceutická </a:t>
            </a:r>
            <a:r>
              <a:rPr lang="cs-CZ" sz="2400" b="1" dirty="0" err="1" smtClean="0"/>
              <a:t>iatrogeneze</a:t>
            </a:r>
            <a:r>
              <a:rPr lang="cs-CZ" sz="2400" b="1" dirty="0" smtClean="0"/>
              <a:t> </a:t>
            </a:r>
            <a:r>
              <a:rPr lang="cs-CZ" sz="2000" i="1" dirty="0" smtClean="0">
                <a:solidFill>
                  <a:schemeClr val="tx1">
                    <a:lumMod val="65000"/>
                    <a:lumOff val="35000"/>
                  </a:schemeClr>
                </a:solidFill>
                <a:cs typeface="Calibri"/>
              </a:rPr>
              <a:t>(antipsychotika, antihypertenziva – 2 kg, </a:t>
            </a:r>
            <a:r>
              <a:rPr lang="cs-CZ" sz="2000" i="1" dirty="0" err="1" smtClean="0">
                <a:solidFill>
                  <a:schemeClr val="tx1">
                    <a:lumMod val="65000"/>
                    <a:lumOff val="35000"/>
                  </a:schemeClr>
                </a:solidFill>
                <a:cs typeface="Calibri"/>
              </a:rPr>
              <a:t>antikontraceptiva</a:t>
            </a:r>
            <a:r>
              <a:rPr lang="cs-CZ" sz="2000" i="1" dirty="0" smtClean="0">
                <a:solidFill>
                  <a:schemeClr val="tx1">
                    <a:lumMod val="65000"/>
                    <a:lumOff val="35000"/>
                  </a:schemeClr>
                </a:solidFill>
                <a:cs typeface="Calibri"/>
              </a:rPr>
              <a:t> 2,5 kg/rok, antihistaminika, </a:t>
            </a:r>
            <a:r>
              <a:rPr lang="cs-CZ" sz="2000" i="1" dirty="0" err="1" smtClean="0">
                <a:solidFill>
                  <a:schemeClr val="tx1">
                    <a:lumMod val="65000"/>
                    <a:lumOff val="35000"/>
                  </a:schemeClr>
                </a:solidFill>
                <a:cs typeface="Calibri"/>
              </a:rPr>
              <a:t>antidiabetika</a:t>
            </a:r>
            <a:r>
              <a:rPr lang="cs-CZ" sz="2000" i="1" dirty="0" smtClean="0">
                <a:solidFill>
                  <a:schemeClr val="tx1">
                    <a:lumMod val="65000"/>
                    <a:lumOff val="35000"/>
                  </a:schemeClr>
                </a:solidFill>
                <a:cs typeface="Calibri"/>
              </a:rPr>
              <a:t>, steroidní hormony)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79512" y="980728"/>
            <a:ext cx="8172400" cy="4985980"/>
          </a:xfrm>
          <a:prstGeom prst="rect">
            <a:avLst/>
          </a:prstGeom>
          <a:noFill/>
        </p:spPr>
        <p:txBody>
          <a:bodyPr wrap="square" rtlCol="0">
            <a:spAutoFit/>
          </a:bodyPr>
          <a:lstStyle/>
          <a:p>
            <a:pPr algn="just">
              <a:spcAft>
                <a:spcPts val="1200"/>
              </a:spcAft>
              <a:buClr>
                <a:schemeClr val="accent6">
                  <a:lumMod val="75000"/>
                </a:schemeClr>
              </a:buClr>
              <a:tabLst>
                <a:tab pos="185738" algn="l"/>
              </a:tabLst>
            </a:pPr>
            <a:r>
              <a:rPr lang="cs-CZ"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Další faktory:</a:t>
            </a:r>
          </a:p>
          <a:p>
            <a:pPr algn="just">
              <a:spcAft>
                <a:spcPts val="1200"/>
              </a:spcAft>
              <a:buClr>
                <a:schemeClr val="accent6">
                  <a:lumMod val="75000"/>
                </a:schemeClr>
              </a:buClr>
              <a:buFont typeface="Wingdings" pitchFamily="2" charset="2"/>
              <a:buChar char="§"/>
              <a:tabLst>
                <a:tab pos="185738" algn="l"/>
              </a:tabLst>
            </a:pPr>
            <a:r>
              <a:rPr lang="cs-CZ" sz="2400" dirty="0" smtClean="0"/>
              <a:t> </a:t>
            </a:r>
            <a:r>
              <a:rPr lang="cs-CZ" sz="2400" b="1" dirty="0" smtClean="0"/>
              <a:t>změna složení populace </a:t>
            </a:r>
            <a:r>
              <a:rPr lang="cs-CZ" sz="2000" dirty="0" smtClean="0">
                <a:solidFill>
                  <a:schemeClr val="tx1">
                    <a:lumMod val="65000"/>
                    <a:lumOff val="35000"/>
                  </a:schemeClr>
                </a:solidFill>
              </a:rPr>
              <a:t>(ovlivnění statistik změnou zastoupení národností/věku s větší prevalenci obezity)</a:t>
            </a:r>
            <a:endParaRPr lang="cs-CZ" sz="2000" i="1" dirty="0" smtClean="0">
              <a:solidFill>
                <a:schemeClr val="tx1">
                  <a:lumMod val="65000"/>
                  <a:lumOff val="35000"/>
                </a:schemeClr>
              </a:solidFill>
            </a:endParaRPr>
          </a:p>
          <a:p>
            <a:pPr algn="just">
              <a:buClr>
                <a:schemeClr val="accent6">
                  <a:lumMod val="75000"/>
                </a:schemeClr>
              </a:buClr>
              <a:buFont typeface="Wingdings" pitchFamily="2" charset="2"/>
              <a:buChar char="§"/>
              <a:tabLst>
                <a:tab pos="185738" algn="l"/>
              </a:tabLst>
            </a:pPr>
            <a:r>
              <a:rPr lang="cs-CZ" sz="2400" i="1" dirty="0" smtClean="0">
                <a:solidFill>
                  <a:schemeClr val="tx1">
                    <a:lumMod val="65000"/>
                    <a:lumOff val="35000"/>
                  </a:schemeClr>
                </a:solidFill>
              </a:rPr>
              <a:t> </a:t>
            </a:r>
            <a:r>
              <a:rPr lang="cs-CZ" sz="2400" b="1" dirty="0" smtClean="0"/>
              <a:t>věk matky během gravidity </a:t>
            </a:r>
            <a:r>
              <a:rPr lang="cs-CZ" sz="2000" i="1" dirty="0" smtClean="0">
                <a:solidFill>
                  <a:schemeClr val="tx1">
                    <a:lumMod val="65000"/>
                    <a:lumOff val="35000"/>
                  </a:schemeClr>
                </a:solidFill>
              </a:rPr>
              <a:t>(vzrůstající věk matek)</a:t>
            </a:r>
          </a:p>
          <a:p>
            <a:pPr algn="just">
              <a:spcAft>
                <a:spcPts val="1200"/>
              </a:spcAft>
              <a:buClr>
                <a:schemeClr val="accent6">
                  <a:lumMod val="75000"/>
                </a:schemeClr>
              </a:buClr>
              <a:tabLst>
                <a:tab pos="185738" algn="l"/>
              </a:tabLst>
            </a:pPr>
            <a:r>
              <a:rPr lang="cs-CZ" sz="2000" i="1" dirty="0" smtClean="0">
                <a:solidFill>
                  <a:schemeClr val="tx1">
                    <a:lumMod val="65000"/>
                    <a:lumOff val="35000"/>
                  </a:schemeClr>
                </a:solidFill>
              </a:rPr>
              <a:t>ovlivnění metabolismu hnědé tukové tkáně </a:t>
            </a:r>
          </a:p>
          <a:p>
            <a:pPr algn="just">
              <a:buClr>
                <a:schemeClr val="accent6">
                  <a:lumMod val="75000"/>
                </a:schemeClr>
              </a:buClr>
              <a:buFont typeface="Wingdings" pitchFamily="2" charset="2"/>
              <a:buChar char="§"/>
              <a:tabLst>
                <a:tab pos="185738" algn="l"/>
              </a:tabLst>
            </a:pPr>
            <a:r>
              <a:rPr lang="cs-CZ" sz="2400" dirty="0" smtClean="0"/>
              <a:t> </a:t>
            </a:r>
            <a:r>
              <a:rPr lang="cs-CZ" sz="2400" b="1" dirty="0" err="1" smtClean="0"/>
              <a:t>inrauterinní</a:t>
            </a:r>
            <a:r>
              <a:rPr lang="cs-CZ" sz="2400" b="1" dirty="0" smtClean="0"/>
              <a:t> a </a:t>
            </a:r>
            <a:r>
              <a:rPr lang="cs-CZ" sz="2400" b="1" dirty="0" err="1" smtClean="0"/>
              <a:t>intergenerační</a:t>
            </a:r>
            <a:r>
              <a:rPr lang="cs-CZ" sz="2400" b="1" dirty="0" smtClean="0"/>
              <a:t> efekty</a:t>
            </a:r>
          </a:p>
          <a:p>
            <a:pPr algn="just">
              <a:spcAft>
                <a:spcPts val="1200"/>
              </a:spcAft>
              <a:buClr>
                <a:schemeClr val="accent6">
                  <a:lumMod val="75000"/>
                </a:schemeClr>
              </a:buClr>
              <a:tabLst>
                <a:tab pos="185738" algn="l"/>
              </a:tabLst>
            </a:pPr>
            <a:r>
              <a:rPr lang="cs-CZ" sz="2000" i="1" dirty="0" smtClean="0">
                <a:solidFill>
                  <a:schemeClr val="tx1">
                    <a:lumMod val="65000"/>
                    <a:lumOff val="35000"/>
                  </a:schemeClr>
                </a:solidFill>
              </a:rPr>
              <a:t>Překrmování těhotných myšek a fenek mělo za následek zvýšení hmotnosti po následující 3 generace</a:t>
            </a:r>
          </a:p>
          <a:p>
            <a:pPr algn="just">
              <a:spcAft>
                <a:spcPts val="1200"/>
              </a:spcAft>
              <a:buClr>
                <a:schemeClr val="accent6">
                  <a:lumMod val="75000"/>
                </a:schemeClr>
              </a:buClr>
              <a:buFont typeface="Wingdings" pitchFamily="2" charset="2"/>
              <a:buChar char="§"/>
              <a:tabLst>
                <a:tab pos="185738" algn="l"/>
              </a:tabLst>
            </a:pPr>
            <a:r>
              <a:rPr lang="cs-CZ" sz="2400" dirty="0" smtClean="0"/>
              <a:t> </a:t>
            </a:r>
            <a:r>
              <a:rPr lang="cs-CZ" sz="2400" b="1" dirty="0" smtClean="0"/>
              <a:t>větší BMI je spojeno s větší reprodukční zdatností </a:t>
            </a:r>
            <a:r>
              <a:rPr lang="cs-CZ" sz="2000" dirty="0" smtClean="0">
                <a:solidFill>
                  <a:schemeClr val="tx1">
                    <a:lumMod val="65000"/>
                    <a:lumOff val="35000"/>
                  </a:schemeClr>
                </a:solidFill>
              </a:rPr>
              <a:t>(štíhlost může zhoršovat fertilitu; obézní žena → sociální selhání → více času na děti)</a:t>
            </a:r>
          </a:p>
          <a:p>
            <a:pPr algn="just">
              <a:spcAft>
                <a:spcPts val="1200"/>
              </a:spcAft>
              <a:buClr>
                <a:schemeClr val="accent6">
                  <a:lumMod val="75000"/>
                </a:schemeClr>
              </a:buClr>
              <a:buFont typeface="Wingdings" pitchFamily="2" charset="2"/>
              <a:buChar char="§"/>
              <a:tabLst>
                <a:tab pos="185738" algn="l"/>
              </a:tabLst>
            </a:pPr>
            <a:r>
              <a:rPr lang="cs-CZ" sz="2400" dirty="0" smtClean="0"/>
              <a:t> </a:t>
            </a:r>
            <a:r>
              <a:rPr lang="cs-CZ" sz="2400" b="1" dirty="0" smtClean="0"/>
              <a:t>asortativní párování </a:t>
            </a:r>
            <a:r>
              <a:rPr lang="cs-CZ" sz="2000" i="1" dirty="0" smtClean="0">
                <a:solidFill>
                  <a:schemeClr val="tx1">
                    <a:lumMod val="65000"/>
                    <a:lumOff val="35000"/>
                  </a:schemeClr>
                </a:solidFill>
                <a:cs typeface="Calibri"/>
              </a:rPr>
              <a:t>(zvýšená koncentrace rizikových faktorů obezity – zvýšení počtu obézních lidí zvýšením populační variance hmotnosti) </a:t>
            </a:r>
          </a:p>
        </p:txBody>
      </p:sp>
      <p:sp>
        <p:nvSpPr>
          <p:cNvPr id="3" name="TextovéPole 2"/>
          <p:cNvSpPr txBox="1"/>
          <p:nvPr/>
        </p:nvSpPr>
        <p:spPr>
          <a:xfrm>
            <a:off x="3328601" y="188640"/>
            <a:ext cx="2467535" cy="584775"/>
          </a:xfrm>
          <a:prstGeom prst="rect">
            <a:avLst/>
          </a:prstGeom>
          <a:noFill/>
        </p:spPr>
        <p:txBody>
          <a:bodyPr wrap="none" rtlCol="0">
            <a:spAutoFit/>
          </a:bodyPr>
          <a:lstStyle/>
          <a:p>
            <a:r>
              <a:rPr lang="cs-CZ"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Vliv prostředí</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547664" y="188640"/>
            <a:ext cx="5972661" cy="584775"/>
          </a:xfrm>
          <a:prstGeom prst="rect">
            <a:avLst/>
          </a:prstGeom>
          <a:noFill/>
        </p:spPr>
        <p:txBody>
          <a:bodyPr wrap="none" rtlCol="0">
            <a:spAutoFit/>
          </a:bodyPr>
          <a:lstStyle/>
          <a:p>
            <a:r>
              <a:rPr lang="cs-CZ"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Vliv prostředí – historické vnímání</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TextovéPole 2"/>
          <p:cNvSpPr txBox="1"/>
          <p:nvPr/>
        </p:nvSpPr>
        <p:spPr>
          <a:xfrm>
            <a:off x="1403648" y="1484784"/>
            <a:ext cx="7272807" cy="892552"/>
          </a:xfrm>
          <a:prstGeom prst="rect">
            <a:avLst/>
          </a:prstGeom>
          <a:noFill/>
        </p:spPr>
        <p:txBody>
          <a:bodyPr wrap="square" rtlCol="0">
            <a:spAutoFit/>
          </a:bodyPr>
          <a:lstStyle/>
          <a:p>
            <a:r>
              <a:rPr lang="cs-CZ" sz="2600" dirty="0" smtClean="0"/>
              <a:t>Je prehistorická venuše ideálem ženskosti  nebo se jedná o skutečně obézní pravěkou ženu?</a:t>
            </a:r>
            <a:endParaRPr lang="en-US" sz="2600" dirty="0"/>
          </a:p>
        </p:txBody>
      </p:sp>
      <p:pic>
        <p:nvPicPr>
          <p:cNvPr id="4" name="Obrázek 3" descr="slide_38.jpg"/>
          <p:cNvPicPr>
            <a:picLocks noChangeAspect="1"/>
          </p:cNvPicPr>
          <p:nvPr/>
        </p:nvPicPr>
        <p:blipFill>
          <a:blip r:embed="rId2" cstate="print"/>
          <a:srcRect t="24353"/>
          <a:stretch>
            <a:fillRect/>
          </a:stretch>
        </p:blipFill>
        <p:spPr>
          <a:xfrm>
            <a:off x="1403648" y="2636912"/>
            <a:ext cx="6984776" cy="396285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547664" y="188640"/>
            <a:ext cx="5972661" cy="584775"/>
          </a:xfrm>
          <a:prstGeom prst="rect">
            <a:avLst/>
          </a:prstGeom>
          <a:noFill/>
        </p:spPr>
        <p:txBody>
          <a:bodyPr wrap="none" rtlCol="0">
            <a:spAutoFit/>
          </a:bodyPr>
          <a:lstStyle/>
          <a:p>
            <a:r>
              <a:rPr lang="cs-CZ"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Vliv prostředí – historické vnímání</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TextovéPole 2"/>
          <p:cNvSpPr txBox="1"/>
          <p:nvPr/>
        </p:nvSpPr>
        <p:spPr>
          <a:xfrm>
            <a:off x="827584" y="1268760"/>
            <a:ext cx="4464496" cy="1292662"/>
          </a:xfrm>
          <a:prstGeom prst="rect">
            <a:avLst/>
          </a:prstGeom>
          <a:noFill/>
        </p:spPr>
        <p:txBody>
          <a:bodyPr wrap="square" rtlCol="0">
            <a:spAutoFit/>
          </a:bodyPr>
          <a:lstStyle/>
          <a:p>
            <a:r>
              <a:rPr lang="cs-CZ" sz="2600" dirty="0" smtClean="0"/>
              <a:t>V  dějinách byla spjata obezita se synonymy pro zdraví, krásu a společenské postavení</a:t>
            </a:r>
            <a:endParaRPr lang="en-US" sz="2600" dirty="0"/>
          </a:p>
        </p:txBody>
      </p:sp>
      <p:sp>
        <p:nvSpPr>
          <p:cNvPr id="4" name="TextovéPole 3"/>
          <p:cNvSpPr txBox="1"/>
          <p:nvPr/>
        </p:nvSpPr>
        <p:spPr>
          <a:xfrm>
            <a:off x="4644008" y="4941168"/>
            <a:ext cx="3995936" cy="1292662"/>
          </a:xfrm>
          <a:prstGeom prst="rect">
            <a:avLst/>
          </a:prstGeom>
          <a:noFill/>
        </p:spPr>
        <p:txBody>
          <a:bodyPr wrap="square" rtlCol="0">
            <a:spAutoFit/>
          </a:bodyPr>
          <a:lstStyle/>
          <a:p>
            <a:r>
              <a:rPr lang="cs-CZ" sz="2600" dirty="0" smtClean="0"/>
              <a:t>I v současné době tento názor přetrvává v některých rozvojových zemích</a:t>
            </a:r>
            <a:endParaRPr lang="en-US" sz="2600" dirty="0"/>
          </a:p>
        </p:txBody>
      </p:sp>
      <p:pic>
        <p:nvPicPr>
          <p:cNvPr id="5" name="Obrázek 4" descr="225851aabe_75510996_o2.jpg"/>
          <p:cNvPicPr>
            <a:picLocks noChangeAspect="1"/>
          </p:cNvPicPr>
          <p:nvPr/>
        </p:nvPicPr>
        <p:blipFill>
          <a:blip r:embed="rId2" cstate="print"/>
          <a:stretch>
            <a:fillRect/>
          </a:stretch>
        </p:blipFill>
        <p:spPr>
          <a:xfrm>
            <a:off x="5580112" y="1196752"/>
            <a:ext cx="2825395" cy="3384376"/>
          </a:xfrm>
          <a:prstGeom prst="rect">
            <a:avLst/>
          </a:prstGeom>
        </p:spPr>
      </p:pic>
      <p:pic>
        <p:nvPicPr>
          <p:cNvPr id="6" name="Obrázek 5" descr="africa-kings-kontraplan-12.jpg"/>
          <p:cNvPicPr>
            <a:picLocks noChangeAspect="1"/>
          </p:cNvPicPr>
          <p:nvPr/>
        </p:nvPicPr>
        <p:blipFill>
          <a:blip r:embed="rId3" cstate="print"/>
          <a:stretch>
            <a:fillRect/>
          </a:stretch>
        </p:blipFill>
        <p:spPr>
          <a:xfrm>
            <a:off x="858374" y="3573016"/>
            <a:ext cx="3209570" cy="306896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51720" y="980729"/>
            <a:ext cx="6192688" cy="3096344"/>
          </a:xfrm>
          <a:prstGeom prst="rect">
            <a:avLst/>
          </a:prstGeom>
          <a:noFill/>
          <a:ln w="9525">
            <a:noFill/>
            <a:miter lim="800000"/>
            <a:headEnd/>
            <a:tailEnd/>
          </a:ln>
        </p:spPr>
      </p:pic>
      <p:sp>
        <p:nvSpPr>
          <p:cNvPr id="3" name="TextovéPole 2"/>
          <p:cNvSpPr txBox="1"/>
          <p:nvPr/>
        </p:nvSpPr>
        <p:spPr>
          <a:xfrm>
            <a:off x="4918513" y="6516052"/>
            <a:ext cx="4334007" cy="369332"/>
          </a:xfrm>
          <a:prstGeom prst="rect">
            <a:avLst/>
          </a:prstGeom>
          <a:noFill/>
        </p:spPr>
        <p:txBody>
          <a:bodyPr wrap="none" rtlCol="0">
            <a:spAutoFit/>
          </a:bodyPr>
          <a:lstStyle/>
          <a:p>
            <a:r>
              <a:rPr lang="en-US" dirty="0" smtClean="0"/>
              <a:t>Christakis</a:t>
            </a:r>
            <a:r>
              <a:rPr lang="cs-CZ" dirty="0" smtClean="0"/>
              <a:t> NA. </a:t>
            </a:r>
            <a:r>
              <a:rPr lang="en-US" dirty="0" smtClean="0"/>
              <a:t>N </a:t>
            </a:r>
            <a:r>
              <a:rPr lang="en-US" dirty="0" err="1" smtClean="0"/>
              <a:t>Engl</a:t>
            </a:r>
            <a:r>
              <a:rPr lang="en-US" dirty="0" smtClean="0"/>
              <a:t> J Med 2007;357:370-9.</a:t>
            </a:r>
            <a:endParaRPr lang="en-US" dirty="0"/>
          </a:p>
        </p:txBody>
      </p:sp>
      <p:sp>
        <p:nvSpPr>
          <p:cNvPr id="4" name="TextovéPole 3"/>
          <p:cNvSpPr txBox="1"/>
          <p:nvPr/>
        </p:nvSpPr>
        <p:spPr>
          <a:xfrm>
            <a:off x="1403648" y="4077072"/>
            <a:ext cx="7222939" cy="2462213"/>
          </a:xfrm>
          <a:prstGeom prst="rect">
            <a:avLst/>
          </a:prstGeom>
          <a:noFill/>
        </p:spPr>
        <p:txBody>
          <a:bodyPr wrap="none" rtlCol="0">
            <a:spAutoFit/>
          </a:bodyPr>
          <a:lstStyle/>
          <a:p>
            <a:r>
              <a:rPr lang="cs-CZ"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Zvýšené riziko obezity (analýza </a:t>
            </a:r>
            <a:r>
              <a:rPr lang="cs-CZ"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Framinghamské</a:t>
            </a:r>
            <a:r>
              <a:rPr lang="cs-CZ"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studie):</a:t>
            </a:r>
          </a:p>
          <a:p>
            <a:r>
              <a:rPr lang="cs-CZ" sz="2400" dirty="0" smtClean="0"/>
              <a:t>57% - pokud se </a:t>
            </a:r>
            <a:r>
              <a:rPr lang="cs-CZ" sz="2400" b="1" dirty="0" smtClean="0"/>
              <a:t>blízký přítel </a:t>
            </a:r>
            <a:r>
              <a:rPr lang="cs-CZ" sz="2400" dirty="0" smtClean="0"/>
              <a:t>stal obézním</a:t>
            </a:r>
          </a:p>
          <a:p>
            <a:r>
              <a:rPr lang="cs-CZ" sz="2400" dirty="0" smtClean="0"/>
              <a:t>40% - pokud se </a:t>
            </a:r>
            <a:r>
              <a:rPr lang="cs-CZ" sz="2400" b="1" dirty="0" smtClean="0"/>
              <a:t>sourozenec</a:t>
            </a:r>
            <a:r>
              <a:rPr lang="cs-CZ" sz="2400" dirty="0" smtClean="0"/>
              <a:t> stal obézním</a:t>
            </a:r>
          </a:p>
          <a:p>
            <a:r>
              <a:rPr lang="cs-CZ" sz="2400" dirty="0" smtClean="0"/>
              <a:t>37% - pokud se jeden z manželů stal obézním</a:t>
            </a:r>
          </a:p>
          <a:p>
            <a:pPr>
              <a:spcAft>
                <a:spcPts val="1200"/>
              </a:spcAft>
            </a:pPr>
            <a:r>
              <a:rPr lang="cs-CZ" sz="2400" dirty="0" smtClean="0"/>
              <a:t>Bez vlivu – pokud se </a:t>
            </a:r>
            <a:r>
              <a:rPr lang="cs-CZ" sz="2400" b="1" dirty="0" smtClean="0"/>
              <a:t>blízký soused </a:t>
            </a:r>
            <a:r>
              <a:rPr lang="cs-CZ" sz="2400" dirty="0" smtClean="0"/>
              <a:t>stal obézním</a:t>
            </a:r>
          </a:p>
          <a:p>
            <a:r>
              <a:rPr lang="cs-CZ" sz="2400" i="1" dirty="0" smtClean="0"/>
              <a:t>Osoby se stejným pohlavím mají větší vliv</a:t>
            </a:r>
            <a:endParaRPr lang="en-US" sz="2400" i="1" dirty="0"/>
          </a:p>
        </p:txBody>
      </p:sp>
      <p:sp>
        <p:nvSpPr>
          <p:cNvPr id="5" name="TextovéPole 4"/>
          <p:cNvSpPr txBox="1"/>
          <p:nvPr/>
        </p:nvSpPr>
        <p:spPr>
          <a:xfrm>
            <a:off x="3328601" y="188640"/>
            <a:ext cx="2467535" cy="584775"/>
          </a:xfrm>
          <a:prstGeom prst="rect">
            <a:avLst/>
          </a:prstGeom>
          <a:noFill/>
        </p:spPr>
        <p:txBody>
          <a:bodyPr wrap="none" rtlCol="0">
            <a:spAutoFit/>
          </a:bodyPr>
          <a:lstStyle/>
          <a:p>
            <a:r>
              <a:rPr lang="cs-CZ"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Vliv prostředí</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403648" y="1268760"/>
            <a:ext cx="3305175" cy="1524000"/>
          </a:xfrm>
          <a:prstGeom prst="rect">
            <a:avLst/>
          </a:prstGeom>
          <a:noFill/>
          <a:ln w="9525">
            <a:noFill/>
            <a:miter lim="800000"/>
            <a:headEnd/>
            <a:tailEnd/>
          </a:ln>
        </p:spPr>
      </p:pic>
      <p:pic>
        <p:nvPicPr>
          <p:cNvPr id="3" name="Picture 3"/>
          <p:cNvPicPr>
            <a:picLocks noChangeAspect="1" noChangeArrowheads="1"/>
          </p:cNvPicPr>
          <p:nvPr/>
        </p:nvPicPr>
        <p:blipFill>
          <a:blip r:embed="rId3" cstate="print"/>
          <a:srcRect/>
          <a:stretch>
            <a:fillRect/>
          </a:stretch>
        </p:blipFill>
        <p:spPr bwMode="auto">
          <a:xfrm>
            <a:off x="1475656" y="4365104"/>
            <a:ext cx="3362325" cy="2057400"/>
          </a:xfrm>
          <a:prstGeom prst="rect">
            <a:avLst/>
          </a:prstGeom>
          <a:noFill/>
          <a:ln w="9525">
            <a:noFill/>
            <a:miter lim="800000"/>
            <a:headEnd/>
            <a:tailEnd/>
          </a:ln>
        </p:spPr>
      </p:pic>
      <p:pic>
        <p:nvPicPr>
          <p:cNvPr id="4" name="Picture 4"/>
          <p:cNvPicPr>
            <a:picLocks noChangeAspect="1" noChangeArrowheads="1"/>
          </p:cNvPicPr>
          <p:nvPr/>
        </p:nvPicPr>
        <p:blipFill>
          <a:blip r:embed="rId4" cstate="print"/>
          <a:srcRect/>
          <a:stretch>
            <a:fillRect/>
          </a:stretch>
        </p:blipFill>
        <p:spPr bwMode="auto">
          <a:xfrm>
            <a:off x="5076056" y="4221088"/>
            <a:ext cx="3352800" cy="2495550"/>
          </a:xfrm>
          <a:prstGeom prst="rect">
            <a:avLst/>
          </a:prstGeom>
          <a:noFill/>
          <a:ln w="9525">
            <a:noFill/>
            <a:miter lim="800000"/>
            <a:headEnd/>
            <a:tailEnd/>
          </a:ln>
        </p:spPr>
      </p:pic>
      <p:pic>
        <p:nvPicPr>
          <p:cNvPr id="5" name="Picture 5"/>
          <p:cNvPicPr>
            <a:picLocks noChangeAspect="1" noChangeArrowheads="1"/>
          </p:cNvPicPr>
          <p:nvPr/>
        </p:nvPicPr>
        <p:blipFill>
          <a:blip r:embed="rId5" cstate="print"/>
          <a:srcRect/>
          <a:stretch>
            <a:fillRect/>
          </a:stretch>
        </p:blipFill>
        <p:spPr bwMode="auto">
          <a:xfrm>
            <a:off x="5004048" y="1166200"/>
            <a:ext cx="3717032" cy="2694848"/>
          </a:xfrm>
          <a:prstGeom prst="rect">
            <a:avLst/>
          </a:prstGeom>
          <a:noFill/>
          <a:ln w="9525">
            <a:noFill/>
            <a:miter lim="800000"/>
            <a:headEnd/>
            <a:tailEnd/>
          </a:ln>
        </p:spPr>
      </p:pic>
      <p:sp>
        <p:nvSpPr>
          <p:cNvPr id="6" name="TextovéPole 5"/>
          <p:cNvSpPr txBox="1"/>
          <p:nvPr/>
        </p:nvSpPr>
        <p:spPr>
          <a:xfrm>
            <a:off x="5148064" y="1519038"/>
            <a:ext cx="1138132" cy="369332"/>
          </a:xfrm>
          <a:prstGeom prst="rect">
            <a:avLst/>
          </a:prstGeom>
          <a:noFill/>
        </p:spPr>
        <p:txBody>
          <a:bodyPr wrap="none" rtlCol="0">
            <a:spAutoFit/>
          </a:bodyPr>
          <a:lstStyle/>
          <a:p>
            <a:r>
              <a:rPr lang="en-US" dirty="0" smtClean="0"/>
              <a:t>↑</a:t>
            </a:r>
            <a:r>
              <a:rPr lang="cs-CZ" dirty="0" smtClean="0"/>
              <a:t> </a:t>
            </a:r>
            <a:r>
              <a:rPr lang="cs-CZ" dirty="0" err="1" smtClean="0"/>
              <a:t>cortisol</a:t>
            </a:r>
            <a:endParaRPr lang="en-US" dirty="0"/>
          </a:p>
        </p:txBody>
      </p:sp>
      <p:sp>
        <p:nvSpPr>
          <p:cNvPr id="7" name="TextovéPole 6"/>
          <p:cNvSpPr txBox="1"/>
          <p:nvPr/>
        </p:nvSpPr>
        <p:spPr>
          <a:xfrm>
            <a:off x="7092280" y="1375022"/>
            <a:ext cx="1399422" cy="369332"/>
          </a:xfrm>
          <a:prstGeom prst="rect">
            <a:avLst/>
          </a:prstGeom>
          <a:noFill/>
        </p:spPr>
        <p:txBody>
          <a:bodyPr wrap="none" rtlCol="0">
            <a:spAutoFit/>
          </a:bodyPr>
          <a:lstStyle/>
          <a:p>
            <a:r>
              <a:rPr lang="en-US" dirty="0" smtClean="0"/>
              <a:t>↑ ↑</a:t>
            </a:r>
            <a:r>
              <a:rPr lang="cs-CZ" dirty="0" smtClean="0"/>
              <a:t> </a:t>
            </a:r>
            <a:r>
              <a:rPr lang="cs-CZ" dirty="0" err="1" smtClean="0"/>
              <a:t>cortisol</a:t>
            </a:r>
            <a:endParaRPr lang="en-US" dirty="0"/>
          </a:p>
        </p:txBody>
      </p:sp>
      <p:sp>
        <p:nvSpPr>
          <p:cNvPr id="8" name="TextovéPole 7"/>
          <p:cNvSpPr txBox="1"/>
          <p:nvPr/>
        </p:nvSpPr>
        <p:spPr>
          <a:xfrm>
            <a:off x="2771800" y="188640"/>
            <a:ext cx="3684598" cy="584775"/>
          </a:xfrm>
          <a:prstGeom prst="rect">
            <a:avLst/>
          </a:prstGeom>
          <a:noFill/>
        </p:spPr>
        <p:txBody>
          <a:bodyPr wrap="none" rtlCol="0">
            <a:spAutoFit/>
          </a:bodyPr>
          <a:lstStyle/>
          <a:p>
            <a:r>
              <a:rPr lang="cs-CZ"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Vliv prostředí  - stres</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WH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2195737" y="1"/>
            <a:ext cx="4824536" cy="1375882"/>
          </a:xfrm>
          <a:prstGeom prst="rect">
            <a:avLst/>
          </a:prstGeom>
        </p:spPr>
      </p:pic>
      <p:sp>
        <p:nvSpPr>
          <p:cNvPr id="3" name="TextovéPole 2"/>
          <p:cNvSpPr txBox="1"/>
          <p:nvPr/>
        </p:nvSpPr>
        <p:spPr>
          <a:xfrm>
            <a:off x="755576" y="1628800"/>
            <a:ext cx="7488833" cy="4924425"/>
          </a:xfrm>
          <a:prstGeom prst="rect">
            <a:avLst/>
          </a:prstGeom>
          <a:noFill/>
        </p:spPr>
        <p:txBody>
          <a:bodyPr wrap="square" rtlCol="0">
            <a:spAutoFit/>
          </a:bodyPr>
          <a:lstStyle/>
          <a:p>
            <a:pPr algn="just">
              <a:spcAft>
                <a:spcPts val="1200"/>
              </a:spcAft>
              <a:buClr>
                <a:schemeClr val="accent6">
                  <a:lumMod val="75000"/>
                </a:schemeClr>
              </a:buClr>
              <a:buFont typeface="Wingdings" pitchFamily="2" charset="2"/>
              <a:buChar char="§"/>
              <a:tabLst>
                <a:tab pos="185738" algn="l"/>
              </a:tabLst>
            </a:pPr>
            <a:r>
              <a:rPr lang="cs-CZ" sz="2400" dirty="0" smtClean="0"/>
              <a:t> od roku 1980 se obezita v celém světě </a:t>
            </a:r>
            <a:r>
              <a:rPr lang="cs-CZ" sz="2400" b="1" dirty="0" smtClean="0"/>
              <a:t>zdvojnásobila</a:t>
            </a:r>
          </a:p>
          <a:p>
            <a:pPr algn="just">
              <a:spcAft>
                <a:spcPts val="1200"/>
              </a:spcAft>
              <a:buClr>
                <a:schemeClr val="accent6">
                  <a:lumMod val="75000"/>
                </a:schemeClr>
              </a:buClr>
              <a:buFont typeface="Wingdings" pitchFamily="2" charset="2"/>
              <a:buChar char="§"/>
              <a:tabLst>
                <a:tab pos="185738" algn="l"/>
              </a:tabLst>
            </a:pPr>
            <a:r>
              <a:rPr lang="cs-CZ" sz="2400" dirty="0" smtClean="0"/>
              <a:t> v roce 2014 mělo více než </a:t>
            </a:r>
            <a:r>
              <a:rPr lang="cs-CZ" sz="2400" b="1" dirty="0" smtClean="0"/>
              <a:t>1,9 biliónů </a:t>
            </a:r>
            <a:r>
              <a:rPr lang="cs-CZ" sz="2400" dirty="0" smtClean="0"/>
              <a:t>(39%) 	dospělých nadváhu, </a:t>
            </a:r>
            <a:r>
              <a:rPr lang="cs-CZ" sz="2400" b="1" dirty="0" smtClean="0"/>
              <a:t>600 mil </a:t>
            </a:r>
            <a:r>
              <a:rPr lang="cs-CZ" sz="2400" dirty="0" smtClean="0"/>
              <a:t>(13%) bylo obézních</a:t>
            </a:r>
          </a:p>
          <a:p>
            <a:pPr algn="just">
              <a:spcAft>
                <a:spcPts val="1200"/>
              </a:spcAft>
              <a:buClr>
                <a:schemeClr val="accent6">
                  <a:lumMod val="75000"/>
                </a:schemeClr>
              </a:buClr>
              <a:buFont typeface="Wingdings" pitchFamily="2" charset="2"/>
              <a:buChar char="§"/>
              <a:tabLst>
                <a:tab pos="185738" algn="l"/>
              </a:tabLst>
            </a:pPr>
            <a:r>
              <a:rPr lang="cs-CZ" sz="2400" dirty="0" smtClean="0"/>
              <a:t> většina světové populace žije v zemích, kde 	nadváha a </a:t>
            </a:r>
            <a:r>
              <a:rPr lang="cs-CZ" sz="2400" b="1" dirty="0" smtClean="0"/>
              <a:t>obezita zabije </a:t>
            </a:r>
            <a:r>
              <a:rPr lang="cs-CZ" sz="2400" dirty="0" smtClean="0"/>
              <a:t>více osob než podvýživa</a:t>
            </a:r>
          </a:p>
          <a:p>
            <a:pPr algn="just">
              <a:spcAft>
                <a:spcPts val="1200"/>
              </a:spcAft>
              <a:buClr>
                <a:schemeClr val="accent6">
                  <a:lumMod val="75000"/>
                </a:schemeClr>
              </a:buClr>
              <a:buFont typeface="Wingdings" pitchFamily="2" charset="2"/>
              <a:buChar char="§"/>
              <a:tabLst>
                <a:tab pos="185738" algn="l"/>
              </a:tabLst>
            </a:pPr>
            <a:r>
              <a:rPr lang="cs-CZ" sz="2400" dirty="0" smtClean="0"/>
              <a:t> v roce 2013 mělo nadváhu nebo bylo obézní </a:t>
            </a:r>
            <a:r>
              <a:rPr lang="cs-CZ" sz="2400" b="1" dirty="0" smtClean="0"/>
              <a:t>42 miliónů dětí </a:t>
            </a:r>
            <a:r>
              <a:rPr lang="cs-CZ" sz="2400" dirty="0" smtClean="0"/>
              <a:t>mladších</a:t>
            </a:r>
            <a:r>
              <a:rPr lang="cs-CZ" sz="2400" b="1" dirty="0" smtClean="0"/>
              <a:t> 5 let</a:t>
            </a:r>
          </a:p>
          <a:p>
            <a:pPr algn="just">
              <a:spcAft>
                <a:spcPts val="1200"/>
              </a:spcAft>
              <a:buClr>
                <a:schemeClr val="accent6">
                  <a:lumMod val="75000"/>
                </a:schemeClr>
              </a:buClr>
              <a:buFont typeface="Wingdings" pitchFamily="2" charset="2"/>
              <a:buChar char="§"/>
              <a:tabLst>
                <a:tab pos="185738" algn="l"/>
              </a:tabLst>
            </a:pPr>
            <a:r>
              <a:rPr lang="cs-CZ" sz="2400" dirty="0" smtClean="0"/>
              <a:t> většina obézních dětí a dětí s nadváhou žije v</a:t>
            </a:r>
            <a:r>
              <a:rPr lang="cs-CZ" sz="2400" b="1" dirty="0" smtClean="0"/>
              <a:t> rozvojových </a:t>
            </a:r>
            <a:r>
              <a:rPr lang="cs-CZ" sz="2400" dirty="0" smtClean="0"/>
              <a:t>zemí, rychlost vývoje obezity je zde o </a:t>
            </a:r>
            <a:r>
              <a:rPr lang="cs-CZ" sz="2400" b="1" dirty="0" smtClean="0"/>
              <a:t>30%</a:t>
            </a:r>
            <a:r>
              <a:rPr lang="cs-CZ" sz="2400" dirty="0" smtClean="0"/>
              <a:t> větší než v dětské populaci </a:t>
            </a:r>
            <a:r>
              <a:rPr lang="cs-CZ" sz="2400" b="1" dirty="0" smtClean="0"/>
              <a:t>vyspělých </a:t>
            </a:r>
            <a:r>
              <a:rPr lang="cs-CZ" sz="2400" dirty="0" smtClean="0"/>
              <a:t>zemích</a:t>
            </a:r>
          </a:p>
          <a:p>
            <a:pPr algn="just">
              <a:spcAft>
                <a:spcPts val="1200"/>
              </a:spcAft>
              <a:buClr>
                <a:schemeClr val="accent6">
                  <a:lumMod val="75000"/>
                </a:schemeClr>
              </a:buClr>
              <a:buFont typeface="Wingdings" pitchFamily="2" charset="2"/>
              <a:buChar char="§"/>
            </a:pPr>
            <a:r>
              <a:rPr lang="cs-CZ" sz="2400" dirty="0" smtClean="0"/>
              <a:t> </a:t>
            </a:r>
            <a:r>
              <a:rPr lang="cs-CZ" sz="2400" b="1" i="1" dirty="0" smtClean="0">
                <a:solidFill>
                  <a:srgbClr val="0070C0"/>
                </a:solidFill>
                <a:effectLst>
                  <a:outerShdw blurRad="38100" dist="38100" dir="2700000" algn="tl">
                    <a:srgbClr val="000000">
                      <a:alpha val="43137"/>
                    </a:srgbClr>
                  </a:outerShdw>
                </a:effectLst>
              </a:rPr>
              <a:t>obezitě je možno předcházet</a:t>
            </a:r>
            <a:endParaRPr lang="en-US" sz="2400" b="1" i="1" dirty="0">
              <a:solidFill>
                <a:srgbClr val="0070C0"/>
              </a:solidFill>
              <a:effectLst>
                <a:outerShdw blurRad="38100" dist="38100" dir="2700000" algn="tl">
                  <a:srgbClr val="000000">
                    <a:alpha val="43137"/>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771800" y="188640"/>
            <a:ext cx="3684598" cy="584775"/>
          </a:xfrm>
          <a:prstGeom prst="rect">
            <a:avLst/>
          </a:prstGeom>
          <a:noFill/>
        </p:spPr>
        <p:txBody>
          <a:bodyPr wrap="none" rtlCol="0">
            <a:spAutoFit/>
          </a:bodyPr>
          <a:lstStyle/>
          <a:p>
            <a:r>
              <a:rPr lang="cs-CZ"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Vliv prostředí  - stres</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 name="Picture 2"/>
          <p:cNvPicPr>
            <a:picLocks noChangeAspect="1" noChangeArrowheads="1"/>
          </p:cNvPicPr>
          <p:nvPr/>
        </p:nvPicPr>
        <p:blipFill>
          <a:blip r:embed="rId2" cstate="print"/>
          <a:srcRect/>
          <a:stretch>
            <a:fillRect/>
          </a:stretch>
        </p:blipFill>
        <p:spPr bwMode="auto">
          <a:xfrm>
            <a:off x="1943708" y="980728"/>
            <a:ext cx="5256584" cy="5256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WH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2088233" y="1"/>
            <a:ext cx="4824536" cy="1375882"/>
          </a:xfrm>
          <a:prstGeom prst="rect">
            <a:avLst/>
          </a:prstGeom>
        </p:spPr>
      </p:pic>
      <p:sp>
        <p:nvSpPr>
          <p:cNvPr id="3" name="TextovéPole 2"/>
          <p:cNvSpPr txBox="1"/>
          <p:nvPr/>
        </p:nvSpPr>
        <p:spPr>
          <a:xfrm>
            <a:off x="720080" y="1487681"/>
            <a:ext cx="7884368" cy="4893647"/>
          </a:xfrm>
          <a:prstGeom prst="rect">
            <a:avLst/>
          </a:prstGeom>
          <a:noFill/>
        </p:spPr>
        <p:txBody>
          <a:bodyPr wrap="square" rtlCol="0">
            <a:spAutoFit/>
          </a:bodyPr>
          <a:lstStyle/>
          <a:p>
            <a:r>
              <a:rPr lang="cs-CZ" sz="3200" b="1" dirty="0" smtClean="0">
                <a:solidFill>
                  <a:schemeClr val="tx1">
                    <a:lumMod val="50000"/>
                    <a:lumOff val="50000"/>
                  </a:schemeClr>
                </a:solidFill>
              </a:rPr>
              <a:t>Hlavní příčinou </a:t>
            </a:r>
            <a:r>
              <a:rPr lang="cs-CZ" sz="3200" b="1" dirty="0" smtClean="0">
                <a:ln w="1905"/>
                <a:gradFill>
                  <a:gsLst>
                    <a:gs pos="0">
                      <a:srgbClr val="6E386F"/>
                    </a:gs>
                    <a:gs pos="78000">
                      <a:srgbClr val="CC4CCF"/>
                    </a:gs>
                    <a:gs pos="100000">
                      <a:srgbClr val="FFF1E9"/>
                    </a:gs>
                  </a:gsLst>
                  <a:lin ang="5400000"/>
                </a:gradFill>
                <a:effectLst>
                  <a:innerShdw blurRad="69850" dist="43180" dir="5400000">
                    <a:srgbClr val="000000">
                      <a:alpha val="65000"/>
                    </a:srgbClr>
                  </a:innerShdw>
                </a:effectLst>
              </a:rPr>
              <a:t>nadváhy</a:t>
            </a:r>
            <a:r>
              <a:rPr lang="cs-CZ" sz="3200" b="1" dirty="0" smtClean="0">
                <a:solidFill>
                  <a:schemeClr val="tx1">
                    <a:lumMod val="50000"/>
                    <a:lumOff val="50000"/>
                  </a:schemeClr>
                </a:solidFill>
              </a:rPr>
              <a:t> a </a:t>
            </a:r>
            <a:r>
              <a:rPr lang="cs-CZ" sz="3200" b="1" dirty="0" smtClean="0">
                <a:ln w="1905"/>
                <a:gradFill>
                  <a:gsLst>
                    <a:gs pos="0">
                      <a:srgbClr val="A50000"/>
                    </a:gs>
                    <a:gs pos="78000">
                      <a:srgbClr val="FF0019"/>
                    </a:gs>
                    <a:gs pos="100000">
                      <a:schemeClr val="accent6">
                        <a:tint val="12000"/>
                        <a:satMod val="255000"/>
                      </a:schemeClr>
                    </a:gs>
                  </a:gsLst>
                  <a:lin ang="5400000"/>
                </a:gradFill>
                <a:effectLst>
                  <a:outerShdw blurRad="38100" dist="38100" dir="2700000" algn="tl">
                    <a:srgbClr val="000000">
                      <a:alpha val="43137"/>
                    </a:srgbClr>
                  </a:outerShdw>
                </a:effectLst>
                <a:latin typeface="+mj-lt"/>
              </a:rPr>
              <a:t>obezity</a:t>
            </a:r>
            <a:r>
              <a:rPr lang="cs-CZ" sz="3200" b="1" dirty="0" smtClean="0">
                <a:solidFill>
                  <a:schemeClr val="tx1">
                    <a:lumMod val="50000"/>
                    <a:lumOff val="50000"/>
                  </a:schemeClr>
                </a:solidFill>
              </a:rPr>
              <a:t> je energetická NEVYROVNANOST mezi </a:t>
            </a:r>
            <a:r>
              <a:rPr lang="cs-CZ" sz="3200" b="1" dirty="0" smtClean="0"/>
              <a:t>příjmem</a:t>
            </a:r>
            <a:r>
              <a:rPr lang="cs-CZ" sz="3200" b="1" dirty="0" smtClean="0">
                <a:solidFill>
                  <a:schemeClr val="tx1">
                    <a:lumMod val="50000"/>
                    <a:lumOff val="50000"/>
                  </a:schemeClr>
                </a:solidFill>
              </a:rPr>
              <a:t> a </a:t>
            </a:r>
            <a:r>
              <a:rPr lang="cs-CZ" sz="3200" b="1" dirty="0" smtClean="0"/>
              <a:t>výdejem</a:t>
            </a:r>
            <a:r>
              <a:rPr lang="cs-CZ" sz="3200" b="1" dirty="0" smtClean="0">
                <a:solidFill>
                  <a:schemeClr val="tx1">
                    <a:lumMod val="50000"/>
                    <a:lumOff val="50000"/>
                  </a:schemeClr>
                </a:solidFill>
              </a:rPr>
              <a:t> kalorií.</a:t>
            </a:r>
          </a:p>
          <a:p>
            <a:endParaRPr lang="cs-CZ" sz="2800" u="sng" dirty="0" smtClean="0"/>
          </a:p>
          <a:p>
            <a:pPr>
              <a:spcAft>
                <a:spcPts val="1200"/>
              </a:spcAft>
            </a:pPr>
            <a:r>
              <a:rPr lang="cs-CZ" sz="2800" u="sng" dirty="0" smtClean="0"/>
              <a:t>Všeobecně můžeme pozorovat</a:t>
            </a:r>
            <a:r>
              <a:rPr lang="cs-CZ" sz="2800" dirty="0" smtClean="0"/>
              <a:t>:</a:t>
            </a:r>
          </a:p>
          <a:p>
            <a:pPr>
              <a:spcAft>
                <a:spcPts val="1200"/>
              </a:spcAft>
              <a:buClr>
                <a:schemeClr val="accent6">
                  <a:lumMod val="75000"/>
                </a:schemeClr>
              </a:buClr>
            </a:pPr>
            <a:r>
              <a:rPr lang="cs-CZ" sz="2800" dirty="0" smtClean="0"/>
              <a:t>     </a:t>
            </a:r>
            <a:r>
              <a:rPr lang="cs-CZ" sz="2800" b="1" dirty="0" smtClean="0"/>
              <a:t>příjem</a:t>
            </a:r>
            <a:r>
              <a:rPr lang="cs-CZ" sz="2800" dirty="0" smtClean="0"/>
              <a:t> </a:t>
            </a:r>
            <a:r>
              <a:rPr lang="cs-CZ" sz="2800" dirty="0" err="1" smtClean="0"/>
              <a:t>vysoceenergetických</a:t>
            </a:r>
            <a:r>
              <a:rPr lang="cs-CZ" sz="2800" dirty="0" smtClean="0"/>
              <a:t> potravin s vysokým obsahem tuků</a:t>
            </a:r>
          </a:p>
          <a:p>
            <a:pPr>
              <a:spcAft>
                <a:spcPts val="1200"/>
              </a:spcAft>
              <a:buClr>
                <a:schemeClr val="accent6">
                  <a:lumMod val="75000"/>
                </a:schemeClr>
              </a:buClr>
            </a:pPr>
            <a:r>
              <a:rPr lang="cs-CZ" sz="2800" dirty="0" smtClean="0"/>
              <a:t>     míra fyzické </a:t>
            </a:r>
            <a:r>
              <a:rPr lang="cs-CZ" sz="2800" b="1" dirty="0" err="1" smtClean="0"/>
              <a:t>inaktivity</a:t>
            </a:r>
            <a:r>
              <a:rPr lang="cs-CZ" sz="2800" dirty="0" smtClean="0"/>
              <a:t>, která je zapříčiněna nárůstem počtu typů sedavých zaměstnání, změna charakteru cestování a zvýšená míra urbanizace.</a:t>
            </a:r>
          </a:p>
        </p:txBody>
      </p:sp>
      <p:cxnSp>
        <p:nvCxnSpPr>
          <p:cNvPr id="4" name="Přímá spojovací šipka 3"/>
          <p:cNvCxnSpPr/>
          <p:nvPr/>
        </p:nvCxnSpPr>
        <p:spPr>
          <a:xfrm flipV="1">
            <a:off x="971600" y="5030592"/>
            <a:ext cx="0" cy="28803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Přímá spojovací šipka 4"/>
          <p:cNvCxnSpPr/>
          <p:nvPr/>
        </p:nvCxnSpPr>
        <p:spPr>
          <a:xfrm flipV="1">
            <a:off x="971600" y="4059656"/>
            <a:ext cx="0" cy="28803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3664457" y="188640"/>
            <a:ext cx="1771639" cy="923330"/>
          </a:xfrm>
          <a:prstGeom prst="rect">
            <a:avLst/>
          </a:prstGeom>
          <a:noFill/>
        </p:spPr>
        <p:txBody>
          <a:bodyPr wrap="none" rtlCol="0">
            <a:spAutoFit/>
          </a:bodyPr>
          <a:lstStyle/>
          <a:p>
            <a:r>
              <a:rPr lang="cs-CZ"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HLAD</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Obrázek 3" descr="2A93D73300000578-0-image-a-12_1437037973249.jpg"/>
          <p:cNvPicPr>
            <a:picLocks noChangeAspect="1"/>
          </p:cNvPicPr>
          <p:nvPr/>
        </p:nvPicPr>
        <p:blipFill>
          <a:blip r:embed="rId3" cstate="print"/>
          <a:stretch>
            <a:fillRect/>
          </a:stretch>
        </p:blipFill>
        <p:spPr>
          <a:xfrm>
            <a:off x="0" y="3429000"/>
            <a:ext cx="4572001" cy="2746076"/>
          </a:xfrm>
          <a:prstGeom prst="rect">
            <a:avLst/>
          </a:prstGeom>
        </p:spPr>
      </p:pic>
      <p:sp>
        <p:nvSpPr>
          <p:cNvPr id="5" name="TextovéPole 4"/>
          <p:cNvSpPr txBox="1"/>
          <p:nvPr/>
        </p:nvSpPr>
        <p:spPr>
          <a:xfrm>
            <a:off x="611560" y="1412776"/>
            <a:ext cx="7228902" cy="830997"/>
          </a:xfrm>
          <a:prstGeom prst="rect">
            <a:avLst/>
          </a:prstGeom>
          <a:noFill/>
        </p:spPr>
        <p:txBody>
          <a:bodyPr wrap="none" rtlCol="0">
            <a:spAutoFit/>
          </a:bodyPr>
          <a:lstStyle/>
          <a:p>
            <a:pPr>
              <a:buFontTx/>
              <a:buChar char="-"/>
            </a:pPr>
            <a:r>
              <a:rPr lang="cs-CZ" sz="2400" dirty="0" smtClean="0"/>
              <a:t> Touha najít potraviny</a:t>
            </a:r>
          </a:p>
          <a:p>
            <a:pPr>
              <a:buFontTx/>
              <a:buChar char="-"/>
            </a:pPr>
            <a:r>
              <a:rPr lang="cs-CZ" sz="2400" dirty="0" smtClean="0"/>
              <a:t> Fyziologické účinky: rytmická kontrakce žaludku a neklid</a:t>
            </a:r>
            <a:endParaRPr lang="en-US" sz="2400" dirty="0"/>
          </a:p>
        </p:txBody>
      </p:sp>
      <p:sp>
        <p:nvSpPr>
          <p:cNvPr id="7" name="Šipka doprava 6"/>
          <p:cNvSpPr/>
          <p:nvPr/>
        </p:nvSpPr>
        <p:spPr>
          <a:xfrm>
            <a:off x="899592" y="2348880"/>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ovéPole 7"/>
          <p:cNvSpPr txBox="1"/>
          <p:nvPr/>
        </p:nvSpPr>
        <p:spPr>
          <a:xfrm>
            <a:off x="1547664" y="2204864"/>
            <a:ext cx="6687793" cy="461665"/>
          </a:xfrm>
          <a:prstGeom prst="rect">
            <a:avLst/>
          </a:prstGeom>
          <a:noFill/>
        </p:spPr>
        <p:txBody>
          <a:bodyPr wrap="none" rtlCol="0">
            <a:spAutoFit/>
          </a:bodyPr>
          <a:lstStyle/>
          <a:p>
            <a:r>
              <a:rPr lang="cs-CZ" sz="2400" dirty="0" smtClean="0"/>
              <a:t>hledání přiměřené množství a určitého typu potravy</a:t>
            </a:r>
            <a:endParaRPr lang="en-US" sz="2400" dirty="0"/>
          </a:p>
        </p:txBody>
      </p:sp>
      <p:sp>
        <p:nvSpPr>
          <p:cNvPr id="9" name="Šipka doprava 8"/>
          <p:cNvSpPr/>
          <p:nvPr/>
        </p:nvSpPr>
        <p:spPr>
          <a:xfrm>
            <a:off x="6156176" y="3645024"/>
            <a:ext cx="504056" cy="1440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TextovéPole 9"/>
          <p:cNvSpPr txBox="1"/>
          <p:nvPr/>
        </p:nvSpPr>
        <p:spPr>
          <a:xfrm>
            <a:off x="5004048" y="3429000"/>
            <a:ext cx="1074333" cy="461665"/>
          </a:xfrm>
          <a:prstGeom prst="rect">
            <a:avLst/>
          </a:prstGeom>
          <a:noFill/>
        </p:spPr>
        <p:txBody>
          <a:bodyPr wrap="none" rtlCol="0">
            <a:spAutoFit/>
          </a:bodyPr>
          <a:lstStyle/>
          <a:p>
            <a:r>
              <a:rPr lang="cs-CZ" sz="2400" dirty="0" smtClean="0"/>
              <a:t>úspěch</a:t>
            </a:r>
            <a:endParaRPr lang="en-US" sz="2400" dirty="0"/>
          </a:p>
        </p:txBody>
      </p:sp>
      <p:sp>
        <p:nvSpPr>
          <p:cNvPr id="11" name="TextovéPole 10"/>
          <p:cNvSpPr txBox="1"/>
          <p:nvPr/>
        </p:nvSpPr>
        <p:spPr>
          <a:xfrm>
            <a:off x="6847803" y="3284984"/>
            <a:ext cx="1606530" cy="646331"/>
          </a:xfrm>
          <a:prstGeom prst="rect">
            <a:avLst/>
          </a:prstGeom>
          <a:noFill/>
        </p:spPr>
        <p:txBody>
          <a:bodyPr wrap="none" rtlCol="0">
            <a:spAutoFit/>
          </a:bodyPr>
          <a:lstStyle/>
          <a:p>
            <a:r>
              <a:rPr lang="cs-CZ" sz="3600" b="1" dirty="0" smtClean="0">
                <a:solidFill>
                  <a:srgbClr val="C00000"/>
                </a:solidFill>
              </a:rPr>
              <a:t>SYTOST</a:t>
            </a:r>
            <a:endParaRPr lang="en-US" sz="3600" b="1" dirty="0">
              <a:solidFill>
                <a:srgbClr val="C00000"/>
              </a:solidFill>
            </a:endParaRPr>
          </a:p>
        </p:txBody>
      </p:sp>
      <p:sp>
        <p:nvSpPr>
          <p:cNvPr id="12" name="TextovéPole 11"/>
          <p:cNvSpPr txBox="1"/>
          <p:nvPr/>
        </p:nvSpPr>
        <p:spPr>
          <a:xfrm>
            <a:off x="6588224" y="4005064"/>
            <a:ext cx="2039341" cy="461665"/>
          </a:xfrm>
          <a:prstGeom prst="rect">
            <a:avLst/>
          </a:prstGeom>
          <a:noFill/>
        </p:spPr>
        <p:txBody>
          <a:bodyPr wrap="none" rtlCol="0">
            <a:spAutoFit/>
          </a:bodyPr>
          <a:lstStyle/>
          <a:p>
            <a:r>
              <a:rPr lang="cs-CZ" sz="2400" dirty="0" smtClean="0"/>
              <a:t>pocit  naplnění</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195736" y="188640"/>
            <a:ext cx="4722318" cy="923330"/>
          </a:xfrm>
          <a:prstGeom prst="rect">
            <a:avLst/>
          </a:prstGeom>
          <a:noFill/>
        </p:spPr>
        <p:txBody>
          <a:bodyPr wrap="none" rtlCol="0">
            <a:spAutoFit/>
          </a:bodyPr>
          <a:lstStyle/>
          <a:p>
            <a:r>
              <a:rPr lang="cs-CZ"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Nervová  centra</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 name="Obrázek 2" descr="56478935_m.jpg"/>
          <p:cNvPicPr>
            <a:picLocks noChangeAspect="1"/>
          </p:cNvPicPr>
          <p:nvPr/>
        </p:nvPicPr>
        <p:blipFill>
          <a:blip r:embed="rId3" cstate="print">
            <a:clrChange>
              <a:clrFrom>
                <a:srgbClr val="FFFFFF"/>
              </a:clrFrom>
              <a:clrTo>
                <a:srgbClr val="FFFFFF">
                  <a:alpha val="0"/>
                </a:srgbClr>
              </a:clrTo>
            </a:clrChange>
          </a:blip>
          <a:stretch>
            <a:fillRect/>
          </a:stretch>
        </p:blipFill>
        <p:spPr>
          <a:xfrm>
            <a:off x="4572000" y="404664"/>
            <a:ext cx="4572000" cy="3886200"/>
          </a:xfrm>
          <a:prstGeom prst="rect">
            <a:avLst/>
          </a:prstGeom>
          <a:noFill/>
          <a:ln>
            <a:noFill/>
          </a:ln>
        </p:spPr>
      </p:pic>
      <p:sp>
        <p:nvSpPr>
          <p:cNvPr id="4" name="TextovéPole 3"/>
          <p:cNvSpPr txBox="1"/>
          <p:nvPr/>
        </p:nvSpPr>
        <p:spPr>
          <a:xfrm>
            <a:off x="251520" y="1196752"/>
            <a:ext cx="4032448" cy="1938992"/>
          </a:xfrm>
          <a:prstGeom prst="rect">
            <a:avLst/>
          </a:prstGeom>
          <a:noFill/>
        </p:spPr>
        <p:txBody>
          <a:bodyPr wrap="square" rtlCol="0">
            <a:spAutoFit/>
          </a:bodyPr>
          <a:lstStyle/>
          <a:p>
            <a:r>
              <a:rPr lang="cs-CZ" sz="2400" b="1" dirty="0" smtClean="0"/>
              <a:t>Laterální jádro hypotalamu :</a:t>
            </a:r>
          </a:p>
          <a:p>
            <a:r>
              <a:rPr lang="cs-CZ" sz="2400" dirty="0" smtClean="0"/>
              <a:t>- Aktivuje hledání potravy</a:t>
            </a:r>
          </a:p>
          <a:p>
            <a:r>
              <a:rPr lang="cs-CZ" sz="2400" dirty="0"/>
              <a:t> </a:t>
            </a:r>
            <a:r>
              <a:rPr lang="cs-CZ" sz="2400" dirty="0" smtClean="0"/>
              <a:t>- stimulace vede k </a:t>
            </a:r>
            <a:r>
              <a:rPr lang="cs-CZ" sz="2400" dirty="0" err="1" smtClean="0"/>
              <a:t>hyperfagii</a:t>
            </a:r>
            <a:endParaRPr lang="cs-CZ" sz="2400" dirty="0" smtClean="0"/>
          </a:p>
          <a:p>
            <a:r>
              <a:rPr lang="cs-CZ" sz="2400" dirty="0"/>
              <a:t> </a:t>
            </a:r>
            <a:r>
              <a:rPr lang="cs-CZ" sz="2400" dirty="0" smtClean="0"/>
              <a:t>- destrukce vede k nedostatku touhy po potravě</a:t>
            </a:r>
            <a:endParaRPr lang="en-US" sz="2400" dirty="0"/>
          </a:p>
        </p:txBody>
      </p:sp>
      <p:sp>
        <p:nvSpPr>
          <p:cNvPr id="5" name="TextovéPole 4"/>
          <p:cNvSpPr txBox="1"/>
          <p:nvPr/>
        </p:nvSpPr>
        <p:spPr>
          <a:xfrm>
            <a:off x="251520" y="3429000"/>
            <a:ext cx="4320480" cy="3046988"/>
          </a:xfrm>
          <a:prstGeom prst="rect">
            <a:avLst/>
          </a:prstGeom>
          <a:noFill/>
        </p:spPr>
        <p:txBody>
          <a:bodyPr wrap="square" rtlCol="0">
            <a:spAutoFit/>
          </a:bodyPr>
          <a:lstStyle/>
          <a:p>
            <a:r>
              <a:rPr lang="cs-CZ" sz="2400" b="1" dirty="0" err="1" smtClean="0"/>
              <a:t>Ventromediální</a:t>
            </a:r>
            <a:r>
              <a:rPr lang="cs-CZ" sz="2400" b="1" dirty="0" smtClean="0"/>
              <a:t>  jádro hypotalamu :</a:t>
            </a:r>
          </a:p>
          <a:p>
            <a:r>
              <a:rPr lang="cs-CZ" sz="2400" dirty="0" smtClean="0"/>
              <a:t>-  Pocit nutriční satisfakce, která vede k útlumu centra hladu</a:t>
            </a:r>
          </a:p>
          <a:p>
            <a:r>
              <a:rPr lang="cs-CZ" sz="2400" dirty="0"/>
              <a:t> </a:t>
            </a:r>
            <a:r>
              <a:rPr lang="cs-CZ" sz="2400" dirty="0" smtClean="0"/>
              <a:t>- stimulace vede k celkové sytosti (afagie)</a:t>
            </a:r>
          </a:p>
          <a:p>
            <a:r>
              <a:rPr lang="cs-CZ" sz="2400" dirty="0"/>
              <a:t> </a:t>
            </a:r>
            <a:r>
              <a:rPr lang="cs-CZ" sz="2400" dirty="0" smtClean="0"/>
              <a:t>- destrukce vede k nenasytnosti a obezitě</a:t>
            </a:r>
            <a:endParaRPr lang="en-US" sz="2400" dirty="0"/>
          </a:p>
        </p:txBody>
      </p:sp>
      <p:sp>
        <p:nvSpPr>
          <p:cNvPr id="6" name="TextovéPole 5"/>
          <p:cNvSpPr txBox="1"/>
          <p:nvPr/>
        </p:nvSpPr>
        <p:spPr>
          <a:xfrm>
            <a:off x="4572000" y="4221088"/>
            <a:ext cx="4572000" cy="2677656"/>
          </a:xfrm>
          <a:prstGeom prst="rect">
            <a:avLst/>
          </a:prstGeom>
          <a:noFill/>
        </p:spPr>
        <p:txBody>
          <a:bodyPr wrap="square" rtlCol="0">
            <a:spAutoFit/>
          </a:bodyPr>
          <a:lstStyle/>
          <a:p>
            <a:r>
              <a:rPr lang="cs-CZ" sz="2400" b="1" dirty="0" err="1" smtClean="0"/>
              <a:t>Nucleus</a:t>
            </a:r>
            <a:r>
              <a:rPr lang="cs-CZ" sz="2400" b="1" dirty="0" smtClean="0"/>
              <a:t> </a:t>
            </a:r>
            <a:r>
              <a:rPr lang="cs-CZ" sz="2400" b="1" dirty="0" err="1" smtClean="0"/>
              <a:t>arcuatus</a:t>
            </a:r>
            <a:r>
              <a:rPr lang="cs-CZ" sz="2400" b="1" dirty="0" smtClean="0"/>
              <a:t> :</a:t>
            </a:r>
          </a:p>
          <a:p>
            <a:pPr>
              <a:buFontTx/>
              <a:buChar char="-"/>
            </a:pPr>
            <a:r>
              <a:rPr lang="cs-CZ" sz="2400" dirty="0" smtClean="0"/>
              <a:t>Detekce hormonů uvolňovaných z GIT a tuk. Tkáně</a:t>
            </a:r>
          </a:p>
          <a:p>
            <a:r>
              <a:rPr lang="cs-CZ" sz="2400" b="1" dirty="0" err="1" smtClean="0"/>
              <a:t>Paraventrikulární</a:t>
            </a:r>
            <a:r>
              <a:rPr lang="cs-CZ" sz="2400" b="1" dirty="0" smtClean="0"/>
              <a:t>  jádro:</a:t>
            </a:r>
          </a:p>
          <a:p>
            <a:r>
              <a:rPr lang="cs-CZ" sz="2400" dirty="0" smtClean="0"/>
              <a:t>-léze způsobí přejídání </a:t>
            </a:r>
          </a:p>
          <a:p>
            <a:r>
              <a:rPr lang="cs-CZ" sz="2400" b="1" dirty="0" err="1" smtClean="0"/>
              <a:t>Dorsomediální</a:t>
            </a:r>
            <a:r>
              <a:rPr lang="cs-CZ" sz="2400" b="1" dirty="0" smtClean="0"/>
              <a:t> jádro:</a:t>
            </a:r>
            <a:endParaRPr lang="cs-CZ" sz="2400" dirty="0" smtClean="0"/>
          </a:p>
          <a:p>
            <a:r>
              <a:rPr lang="cs-CZ" sz="2400" dirty="0" smtClean="0"/>
              <a:t>- Útlum vyhledávání potravy</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nuclei-of-hypothalamus.jpg"/>
          <p:cNvPicPr>
            <a:picLocks noChangeAspect="1"/>
          </p:cNvPicPr>
          <p:nvPr/>
        </p:nvPicPr>
        <p:blipFill>
          <a:blip r:embed="rId2" cstate="print"/>
          <a:stretch>
            <a:fillRect/>
          </a:stretch>
        </p:blipFill>
        <p:spPr>
          <a:xfrm>
            <a:off x="607204" y="548680"/>
            <a:ext cx="8251059" cy="554461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nrd2136-i1.jp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836712"/>
            <a:ext cx="5762625" cy="6410325"/>
          </a:xfrm>
          <a:prstGeom prst="rect">
            <a:avLst/>
          </a:prstGeom>
          <a:noFill/>
          <a:ln>
            <a:noFill/>
          </a:ln>
        </p:spPr>
      </p:pic>
      <p:sp>
        <p:nvSpPr>
          <p:cNvPr id="3" name="TextovéPole 2"/>
          <p:cNvSpPr txBox="1"/>
          <p:nvPr/>
        </p:nvSpPr>
        <p:spPr>
          <a:xfrm>
            <a:off x="611560" y="188640"/>
            <a:ext cx="8346709" cy="584775"/>
          </a:xfrm>
          <a:prstGeom prst="rect">
            <a:avLst/>
          </a:prstGeom>
          <a:noFill/>
        </p:spPr>
        <p:txBody>
          <a:bodyPr wrap="none" rtlCol="0">
            <a:spAutoFit/>
          </a:bodyPr>
          <a:lstStyle/>
          <a:p>
            <a:r>
              <a:rPr lang="cs-CZ"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Energetická </a:t>
            </a:r>
            <a:r>
              <a:rPr lang="cs-CZ"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homeostáza</a:t>
            </a:r>
            <a:r>
              <a:rPr lang="cs-CZ"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x   </a:t>
            </a:r>
            <a:r>
              <a:rPr lang="cs-CZ"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hedonická</a:t>
            </a:r>
            <a:r>
              <a:rPr lang="cs-CZ"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regulace</a:t>
            </a:r>
            <a:endPar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TextovéPole 3"/>
          <p:cNvSpPr txBox="1"/>
          <p:nvPr/>
        </p:nvSpPr>
        <p:spPr>
          <a:xfrm>
            <a:off x="6084169" y="1340768"/>
            <a:ext cx="3059832" cy="5262979"/>
          </a:xfrm>
          <a:prstGeom prst="rect">
            <a:avLst/>
          </a:prstGeom>
          <a:noFill/>
        </p:spPr>
        <p:txBody>
          <a:bodyPr wrap="square" rtlCol="0">
            <a:spAutoFit/>
          </a:bodyPr>
          <a:lstStyle/>
          <a:p>
            <a:pPr>
              <a:buFont typeface="Arial" pitchFamily="34" charset="0"/>
              <a:buChar char="•"/>
            </a:pPr>
            <a:r>
              <a:rPr lang="cs-CZ" sz="2400" dirty="0" smtClean="0"/>
              <a:t>Informace o náplni žaludku</a:t>
            </a:r>
          </a:p>
          <a:p>
            <a:pPr>
              <a:buFont typeface="Arial" pitchFamily="34" charset="0"/>
              <a:buChar char="•"/>
            </a:pPr>
            <a:r>
              <a:rPr lang="cs-CZ" sz="2400" dirty="0" smtClean="0"/>
              <a:t>Chemické signály z krve (glukóza, tuk, aminokyseliny)</a:t>
            </a:r>
          </a:p>
          <a:p>
            <a:pPr>
              <a:buFont typeface="Arial" pitchFamily="34" charset="0"/>
              <a:buChar char="•"/>
            </a:pPr>
            <a:r>
              <a:rPr lang="cs-CZ" sz="2400" dirty="0" smtClean="0"/>
              <a:t>Gastrointestinální  hormony</a:t>
            </a:r>
          </a:p>
          <a:p>
            <a:pPr>
              <a:buFont typeface="Arial" pitchFamily="34" charset="0"/>
              <a:buChar char="•"/>
            </a:pPr>
            <a:endParaRPr lang="cs-CZ" sz="2400" dirty="0" smtClean="0"/>
          </a:p>
          <a:p>
            <a:pPr>
              <a:buFont typeface="Arial" pitchFamily="34" charset="0"/>
              <a:buChar char="•"/>
            </a:pPr>
            <a:r>
              <a:rPr lang="cs-CZ" sz="2400" dirty="0" smtClean="0"/>
              <a:t>Hormony tukové tkáně</a:t>
            </a:r>
          </a:p>
          <a:p>
            <a:pPr>
              <a:buFont typeface="Arial" pitchFamily="34" charset="0"/>
              <a:buChar char="•"/>
            </a:pPr>
            <a:endParaRPr lang="cs-CZ" sz="2400" dirty="0" smtClean="0"/>
          </a:p>
          <a:p>
            <a:pPr>
              <a:buFont typeface="Arial" pitchFamily="34" charset="0"/>
              <a:buChar char="•"/>
            </a:pPr>
            <a:r>
              <a:rPr lang="cs-CZ" sz="2400" dirty="0" smtClean="0"/>
              <a:t>Informace z vyšších mozkových center (zrak, pach chuť)</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899592" y="188640"/>
            <a:ext cx="7344816" cy="1077218"/>
          </a:xfrm>
          <a:prstGeom prst="rect">
            <a:avLst/>
          </a:prstGeom>
          <a:noFill/>
        </p:spPr>
        <p:txBody>
          <a:bodyPr wrap="square" rtlCol="0">
            <a:spAutoFit/>
          </a:bodyPr>
          <a:lstStyle/>
          <a:p>
            <a:pPr algn="ctr"/>
            <a:r>
              <a:rPr lang="cs-CZ"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Neurotransmitery</a:t>
            </a:r>
            <a:r>
              <a:rPr lang="cs-CZ"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 hormony ovlivňující centra hladu a sytosti</a:t>
            </a:r>
            <a:endPar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TextovéPole 2"/>
          <p:cNvSpPr txBox="1"/>
          <p:nvPr/>
        </p:nvSpPr>
        <p:spPr>
          <a:xfrm>
            <a:off x="251520" y="1556792"/>
            <a:ext cx="4176464" cy="5262979"/>
          </a:xfrm>
          <a:prstGeom prst="rect">
            <a:avLst/>
          </a:prstGeom>
          <a:noFill/>
        </p:spPr>
        <p:txBody>
          <a:bodyPr wrap="square" rtlCol="0">
            <a:spAutoFit/>
          </a:bodyPr>
          <a:lstStyle/>
          <a:p>
            <a:r>
              <a:rPr lang="cs-CZ" sz="2400" b="1" dirty="0" err="1" smtClean="0">
                <a:solidFill>
                  <a:srgbClr val="FF0000"/>
                </a:solidFill>
              </a:rPr>
              <a:t>Anorexigenní</a:t>
            </a:r>
            <a:endParaRPr lang="cs-CZ" sz="2400" b="1" dirty="0" smtClean="0">
              <a:solidFill>
                <a:srgbClr val="FF0000"/>
              </a:solidFill>
            </a:endParaRPr>
          </a:p>
          <a:p>
            <a:endParaRPr lang="cs-CZ" sz="2400" dirty="0" smtClean="0"/>
          </a:p>
          <a:p>
            <a:pPr marL="273050" indent="-273050">
              <a:buFont typeface="Arial" pitchFamily="34" charset="0"/>
              <a:buChar char="•"/>
            </a:pPr>
            <a:r>
              <a:rPr lang="el-GR" sz="2400" dirty="0" smtClean="0"/>
              <a:t>α</a:t>
            </a:r>
            <a:r>
              <a:rPr lang="cs-CZ" sz="2400" dirty="0" smtClean="0"/>
              <a:t>-melanocyty stimulující hormon (</a:t>
            </a:r>
            <a:r>
              <a:rPr lang="el-GR" sz="2400" dirty="0" smtClean="0"/>
              <a:t>α</a:t>
            </a:r>
            <a:r>
              <a:rPr lang="cs-CZ" sz="2400" dirty="0" smtClean="0"/>
              <a:t>-</a:t>
            </a:r>
            <a:r>
              <a:rPr lang="cs-CZ" sz="2400" dirty="0" smtClean="0"/>
              <a:t>MSH)</a:t>
            </a:r>
          </a:p>
          <a:p>
            <a:pPr marL="273050" indent="-273050">
              <a:buFont typeface="Arial" pitchFamily="34" charset="0"/>
              <a:buChar char="•"/>
            </a:pPr>
            <a:r>
              <a:rPr lang="cs-CZ" sz="2400" dirty="0" err="1" smtClean="0"/>
              <a:t>Leptin</a:t>
            </a:r>
            <a:endParaRPr lang="cs-CZ" sz="2400" dirty="0" smtClean="0"/>
          </a:p>
          <a:p>
            <a:pPr marL="273050" indent="-273050">
              <a:buFont typeface="Arial" pitchFamily="34" charset="0"/>
              <a:buChar char="•"/>
            </a:pPr>
            <a:r>
              <a:rPr lang="cs-CZ" sz="2400" dirty="0" smtClean="0"/>
              <a:t>Serotonin</a:t>
            </a:r>
          </a:p>
          <a:p>
            <a:pPr marL="273050" indent="-273050">
              <a:buFont typeface="Arial" pitchFamily="34" charset="0"/>
              <a:buChar char="•"/>
            </a:pPr>
            <a:r>
              <a:rPr lang="cs-CZ" sz="2400" dirty="0" smtClean="0"/>
              <a:t>Noradrenalin</a:t>
            </a:r>
          </a:p>
          <a:p>
            <a:pPr marL="273050" indent="-273050">
              <a:buFont typeface="Arial" pitchFamily="34" charset="0"/>
              <a:buChar char="•"/>
            </a:pPr>
            <a:r>
              <a:rPr lang="cs-CZ" sz="2400" dirty="0" smtClean="0"/>
              <a:t>CRH</a:t>
            </a:r>
          </a:p>
          <a:p>
            <a:pPr marL="273050" indent="-273050">
              <a:buFont typeface="Arial" pitchFamily="34" charset="0"/>
              <a:buChar char="•"/>
            </a:pPr>
            <a:r>
              <a:rPr lang="cs-CZ" sz="2400" dirty="0" smtClean="0"/>
              <a:t>Inzulín</a:t>
            </a:r>
          </a:p>
          <a:p>
            <a:pPr marL="273050" indent="-273050">
              <a:buFont typeface="Arial" pitchFamily="34" charset="0"/>
              <a:buChar char="•"/>
            </a:pPr>
            <a:r>
              <a:rPr lang="cs-CZ" sz="2400" dirty="0" err="1" smtClean="0"/>
              <a:t>Cholecystokinin</a:t>
            </a:r>
            <a:r>
              <a:rPr lang="cs-CZ" sz="2400" dirty="0" smtClean="0"/>
              <a:t> (CCK)</a:t>
            </a:r>
          </a:p>
          <a:p>
            <a:pPr marL="273050" indent="-273050">
              <a:buFont typeface="Arial" pitchFamily="34" charset="0"/>
              <a:buChar char="•"/>
            </a:pPr>
            <a:r>
              <a:rPr lang="cs-CZ" sz="2400" dirty="0" err="1" smtClean="0"/>
              <a:t>Glukagon</a:t>
            </a:r>
            <a:r>
              <a:rPr lang="cs-CZ" sz="2400" dirty="0" smtClean="0"/>
              <a:t>-</a:t>
            </a:r>
            <a:r>
              <a:rPr lang="cs-CZ" sz="2400" dirty="0" err="1" smtClean="0"/>
              <a:t>like</a:t>
            </a:r>
            <a:r>
              <a:rPr lang="cs-CZ" sz="2400" dirty="0" smtClean="0"/>
              <a:t> peptid (GLP)</a:t>
            </a:r>
          </a:p>
          <a:p>
            <a:pPr marL="273050" indent="-273050">
              <a:buFont typeface="Arial" pitchFamily="34" charset="0"/>
              <a:buChar char="•"/>
            </a:pPr>
            <a:r>
              <a:rPr lang="cs-CZ" sz="2400" dirty="0" smtClean="0"/>
              <a:t>Kokain a amfetamin regulující </a:t>
            </a:r>
            <a:r>
              <a:rPr lang="cs-CZ" sz="2400" dirty="0" err="1" smtClean="0"/>
              <a:t>transkripty</a:t>
            </a:r>
            <a:r>
              <a:rPr lang="cs-CZ" sz="2400" dirty="0" smtClean="0"/>
              <a:t> (CART)</a:t>
            </a:r>
          </a:p>
          <a:p>
            <a:pPr marL="273050" indent="-273050">
              <a:buFont typeface="Arial" pitchFamily="34" charset="0"/>
              <a:buChar char="•"/>
            </a:pPr>
            <a:r>
              <a:rPr lang="cs-CZ" sz="2400" dirty="0" smtClean="0"/>
              <a:t>Peptid YY (PYY)</a:t>
            </a:r>
            <a:endParaRPr lang="en-US" sz="2400" dirty="0"/>
          </a:p>
        </p:txBody>
      </p:sp>
      <p:sp>
        <p:nvSpPr>
          <p:cNvPr id="4" name="TextovéPole 3"/>
          <p:cNvSpPr txBox="1"/>
          <p:nvPr/>
        </p:nvSpPr>
        <p:spPr>
          <a:xfrm>
            <a:off x="4860032" y="1556792"/>
            <a:ext cx="4176464" cy="5262979"/>
          </a:xfrm>
          <a:prstGeom prst="rect">
            <a:avLst/>
          </a:prstGeom>
          <a:noFill/>
        </p:spPr>
        <p:txBody>
          <a:bodyPr wrap="square" rtlCol="0">
            <a:spAutoFit/>
          </a:bodyPr>
          <a:lstStyle/>
          <a:p>
            <a:r>
              <a:rPr lang="cs-CZ" sz="2400" b="1" dirty="0" err="1" smtClean="0">
                <a:solidFill>
                  <a:srgbClr val="FF0000"/>
                </a:solidFill>
              </a:rPr>
              <a:t>Orexigenní</a:t>
            </a:r>
            <a:endParaRPr lang="cs-CZ" sz="2400" b="1" dirty="0" smtClean="0">
              <a:solidFill>
                <a:srgbClr val="FF0000"/>
              </a:solidFill>
            </a:endParaRPr>
          </a:p>
          <a:p>
            <a:endParaRPr lang="cs-CZ" sz="2400" dirty="0" smtClean="0"/>
          </a:p>
          <a:p>
            <a:pPr marL="273050" indent="-273050">
              <a:buFont typeface="Arial" pitchFamily="34" charset="0"/>
              <a:buChar char="•"/>
            </a:pPr>
            <a:r>
              <a:rPr lang="cs-CZ" sz="2400" dirty="0" err="1" smtClean="0"/>
              <a:t>Neuropeptid</a:t>
            </a:r>
            <a:r>
              <a:rPr lang="cs-CZ" sz="2400" dirty="0" smtClean="0"/>
              <a:t> Y (NPY)</a:t>
            </a:r>
          </a:p>
          <a:p>
            <a:pPr marL="273050" indent="-273050">
              <a:buFont typeface="Arial" pitchFamily="34" charset="0"/>
              <a:buChar char="•"/>
            </a:pPr>
            <a:r>
              <a:rPr lang="cs-CZ" sz="2400" dirty="0" err="1" smtClean="0"/>
              <a:t>Agoutin</a:t>
            </a:r>
            <a:r>
              <a:rPr lang="cs-CZ" sz="2400" dirty="0" smtClean="0"/>
              <a:t> protein</a:t>
            </a:r>
          </a:p>
          <a:p>
            <a:pPr marL="273050" indent="-273050">
              <a:buFont typeface="Arial" pitchFamily="34" charset="0"/>
              <a:buChar char="•"/>
            </a:pPr>
            <a:r>
              <a:rPr lang="en-US" sz="2400" dirty="0" smtClean="0"/>
              <a:t>Melanin-concentrating </a:t>
            </a:r>
            <a:r>
              <a:rPr lang="en-US" sz="2400" dirty="0" smtClean="0"/>
              <a:t>hormone</a:t>
            </a:r>
            <a:r>
              <a:rPr lang="cs-CZ" sz="2400" dirty="0" smtClean="0"/>
              <a:t> (MCH)</a:t>
            </a:r>
          </a:p>
          <a:p>
            <a:pPr marL="273050" indent="-273050">
              <a:buFont typeface="Arial" pitchFamily="34" charset="0"/>
              <a:buChar char="•"/>
            </a:pPr>
            <a:r>
              <a:rPr lang="cs-CZ" sz="2400" dirty="0" err="1" smtClean="0"/>
              <a:t>Orexin</a:t>
            </a:r>
            <a:r>
              <a:rPr lang="cs-CZ" sz="2400" dirty="0" smtClean="0"/>
              <a:t> A, </a:t>
            </a:r>
            <a:r>
              <a:rPr lang="cs-CZ" sz="2400" dirty="0" err="1" smtClean="0"/>
              <a:t>orexin</a:t>
            </a:r>
            <a:r>
              <a:rPr lang="cs-CZ" sz="2400" dirty="0" smtClean="0"/>
              <a:t> B</a:t>
            </a:r>
          </a:p>
          <a:p>
            <a:pPr marL="273050" indent="-273050">
              <a:buFont typeface="Arial" pitchFamily="34" charset="0"/>
              <a:buChar char="•"/>
            </a:pPr>
            <a:r>
              <a:rPr lang="cs-CZ" sz="2400" dirty="0" smtClean="0"/>
              <a:t>endorfiny</a:t>
            </a:r>
          </a:p>
          <a:p>
            <a:pPr marL="273050" indent="-273050">
              <a:buFont typeface="Arial" pitchFamily="34" charset="0"/>
              <a:buChar char="•"/>
            </a:pPr>
            <a:r>
              <a:rPr lang="cs-CZ" sz="2400" dirty="0" err="1" smtClean="0"/>
              <a:t>Galanin</a:t>
            </a:r>
            <a:r>
              <a:rPr lang="cs-CZ" sz="2400" dirty="0" smtClean="0"/>
              <a:t> (GAL)</a:t>
            </a:r>
          </a:p>
          <a:p>
            <a:pPr marL="273050" indent="-273050">
              <a:buFont typeface="Arial" pitchFamily="34" charset="0"/>
              <a:buChar char="•"/>
            </a:pPr>
            <a:r>
              <a:rPr lang="cs-CZ" sz="2400" dirty="0" smtClean="0"/>
              <a:t>Aminokyseliny (</a:t>
            </a:r>
            <a:r>
              <a:rPr lang="cs-CZ" sz="2400" dirty="0" err="1" smtClean="0"/>
              <a:t>glutamát</a:t>
            </a:r>
            <a:r>
              <a:rPr lang="cs-CZ" sz="2400" dirty="0" smtClean="0"/>
              <a:t>, GABA)</a:t>
            </a:r>
          </a:p>
          <a:p>
            <a:pPr marL="273050" indent="-273050">
              <a:buFont typeface="Arial" pitchFamily="34" charset="0"/>
              <a:buChar char="•"/>
            </a:pPr>
            <a:r>
              <a:rPr lang="cs-CZ" sz="2400" dirty="0" smtClean="0"/>
              <a:t>kortizol</a:t>
            </a:r>
          </a:p>
          <a:p>
            <a:pPr marL="273050" indent="-273050">
              <a:buFont typeface="Arial" pitchFamily="34" charset="0"/>
              <a:buChar char="•"/>
            </a:pPr>
            <a:r>
              <a:rPr lang="cs-CZ" sz="2400" dirty="0" err="1" smtClean="0"/>
              <a:t>Ghrelin</a:t>
            </a:r>
            <a:endParaRPr lang="cs-CZ" sz="2400" dirty="0" smtClean="0"/>
          </a:p>
          <a:p>
            <a:pPr marL="273050" indent="-273050"/>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66863" y="990600"/>
            <a:ext cx="6893569" cy="5593514"/>
          </a:xfrm>
          <a:prstGeom prst="rect">
            <a:avLst/>
          </a:prstGeom>
          <a:noFill/>
          <a:ln w="9525">
            <a:noFill/>
            <a:miter lim="800000"/>
            <a:headEnd/>
            <a:tailEnd/>
          </a:ln>
        </p:spPr>
      </p:pic>
      <p:sp>
        <p:nvSpPr>
          <p:cNvPr id="3" name="TextovéPole 2"/>
          <p:cNvSpPr txBox="1"/>
          <p:nvPr/>
        </p:nvSpPr>
        <p:spPr>
          <a:xfrm>
            <a:off x="899592" y="188640"/>
            <a:ext cx="7344816" cy="584775"/>
          </a:xfrm>
          <a:prstGeom prst="rect">
            <a:avLst/>
          </a:prstGeom>
          <a:noFill/>
        </p:spPr>
        <p:txBody>
          <a:bodyPr wrap="square" rtlCol="0">
            <a:spAutoFit/>
          </a:bodyPr>
          <a:lstStyle/>
          <a:p>
            <a:pPr algn="ctr"/>
            <a:r>
              <a:rPr lang="cs-CZ"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Homeostáza</a:t>
            </a:r>
            <a:r>
              <a:rPr lang="cs-CZ"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energie  - </a:t>
            </a:r>
            <a:r>
              <a:rPr lang="cs-CZ"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nucleus</a:t>
            </a:r>
            <a:r>
              <a:rPr lang="cs-CZ"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cs-CZ"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arcuatus</a:t>
            </a:r>
            <a:endPar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TextovéPole 3"/>
          <p:cNvSpPr txBox="1"/>
          <p:nvPr/>
        </p:nvSpPr>
        <p:spPr>
          <a:xfrm>
            <a:off x="6660232" y="5085184"/>
            <a:ext cx="1820498" cy="923330"/>
          </a:xfrm>
          <a:prstGeom prst="rect">
            <a:avLst/>
          </a:prstGeom>
          <a:noFill/>
        </p:spPr>
        <p:txBody>
          <a:bodyPr wrap="none" rtlCol="0">
            <a:spAutoFit/>
          </a:bodyPr>
          <a:lstStyle/>
          <a:p>
            <a:r>
              <a:rPr lang="cs-CZ" b="1" dirty="0" smtClean="0"/>
              <a:t>Aktivace POMC:</a:t>
            </a:r>
          </a:p>
          <a:p>
            <a:r>
              <a:rPr lang="cs-CZ" dirty="0" smtClean="0"/>
              <a:t>↓ příjem potravy</a:t>
            </a:r>
          </a:p>
          <a:p>
            <a:r>
              <a:rPr lang="cs-CZ" dirty="0" smtClean="0"/>
              <a:t>↑ výdej energie</a:t>
            </a:r>
            <a:endParaRPr lang="en-US" dirty="0"/>
          </a:p>
        </p:txBody>
      </p:sp>
      <p:sp>
        <p:nvSpPr>
          <p:cNvPr id="5" name="TextovéPole 4"/>
          <p:cNvSpPr txBox="1"/>
          <p:nvPr/>
        </p:nvSpPr>
        <p:spPr>
          <a:xfrm>
            <a:off x="0" y="3429000"/>
            <a:ext cx="1820498" cy="923330"/>
          </a:xfrm>
          <a:prstGeom prst="rect">
            <a:avLst/>
          </a:prstGeom>
          <a:noFill/>
        </p:spPr>
        <p:txBody>
          <a:bodyPr wrap="none" rtlCol="0">
            <a:spAutoFit/>
          </a:bodyPr>
          <a:lstStyle/>
          <a:p>
            <a:r>
              <a:rPr lang="cs-CZ" b="1" dirty="0" smtClean="0"/>
              <a:t>Aktivace AGRP:</a:t>
            </a:r>
          </a:p>
          <a:p>
            <a:r>
              <a:rPr lang="cs-CZ" dirty="0" smtClean="0"/>
              <a:t>↑ </a:t>
            </a:r>
            <a:r>
              <a:rPr lang="cs-CZ" dirty="0" smtClean="0"/>
              <a:t>příjem potravy</a:t>
            </a:r>
          </a:p>
          <a:p>
            <a:r>
              <a:rPr lang="cs-CZ" dirty="0" smtClean="0"/>
              <a:t>↓ </a:t>
            </a:r>
            <a:r>
              <a:rPr lang="cs-CZ" dirty="0" smtClean="0"/>
              <a:t>výdej energie</a:t>
            </a:r>
            <a:endParaRPr lang="en-US" dirty="0"/>
          </a:p>
        </p:txBody>
      </p:sp>
      <p:sp>
        <p:nvSpPr>
          <p:cNvPr id="6" name="Oválný popisek 5"/>
          <p:cNvSpPr/>
          <p:nvPr/>
        </p:nvSpPr>
        <p:spPr>
          <a:xfrm>
            <a:off x="4211960" y="1628800"/>
            <a:ext cx="1296144" cy="1440160"/>
          </a:xfrm>
          <a:prstGeom prst="wedgeEllipseCallout">
            <a:avLst>
              <a:gd name="adj1" fmla="val -236689"/>
              <a:gd name="adj2" fmla="val -63538"/>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ovéPole 6"/>
          <p:cNvSpPr txBox="1"/>
          <p:nvPr/>
        </p:nvSpPr>
        <p:spPr>
          <a:xfrm>
            <a:off x="0" y="836712"/>
            <a:ext cx="1835696" cy="1200329"/>
          </a:xfrm>
          <a:prstGeom prst="rect">
            <a:avLst/>
          </a:prstGeom>
          <a:noFill/>
        </p:spPr>
        <p:txBody>
          <a:bodyPr wrap="square" rtlCol="0">
            <a:spAutoFit/>
          </a:bodyPr>
          <a:lstStyle/>
          <a:p>
            <a:r>
              <a:rPr lang="cs-CZ" dirty="0" smtClean="0"/>
              <a:t>Poškození/</a:t>
            </a:r>
          </a:p>
          <a:p>
            <a:r>
              <a:rPr lang="cs-CZ" dirty="0" smtClean="0"/>
              <a:t>mutace </a:t>
            </a:r>
            <a:r>
              <a:rPr lang="cs-CZ" dirty="0" err="1" smtClean="0"/>
              <a:t>melanokortinové</a:t>
            </a:r>
            <a:r>
              <a:rPr lang="cs-CZ" dirty="0" smtClean="0"/>
              <a:t> cesty → </a:t>
            </a:r>
            <a:r>
              <a:rPr lang="cs-CZ" b="1" dirty="0" smtClean="0">
                <a:solidFill>
                  <a:srgbClr val="00B050"/>
                </a:solidFill>
              </a:rPr>
              <a:t>OBEZITA</a:t>
            </a:r>
            <a:endParaRPr lang="en-US" b="1" dirty="0">
              <a:solidFill>
                <a:srgbClr val="00B050"/>
              </a:solidFill>
            </a:endParaRPr>
          </a:p>
        </p:txBody>
      </p:sp>
      <p:sp>
        <p:nvSpPr>
          <p:cNvPr id="8" name="Oválný popisek 7"/>
          <p:cNvSpPr/>
          <p:nvPr/>
        </p:nvSpPr>
        <p:spPr>
          <a:xfrm>
            <a:off x="4211960" y="1628800"/>
            <a:ext cx="1296144" cy="1440160"/>
          </a:xfrm>
          <a:prstGeom prst="wedgeEllipseCallout">
            <a:avLst>
              <a:gd name="adj1" fmla="val -226160"/>
              <a:gd name="adj2" fmla="val 26490"/>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ovéPole 8"/>
          <p:cNvSpPr txBox="1"/>
          <p:nvPr/>
        </p:nvSpPr>
        <p:spPr>
          <a:xfrm>
            <a:off x="152400" y="2228671"/>
            <a:ext cx="2043336" cy="923330"/>
          </a:xfrm>
          <a:prstGeom prst="rect">
            <a:avLst/>
          </a:prstGeom>
          <a:noFill/>
        </p:spPr>
        <p:txBody>
          <a:bodyPr wrap="square" rtlCol="0">
            <a:spAutoFit/>
          </a:bodyPr>
          <a:lstStyle/>
          <a:p>
            <a:r>
              <a:rPr lang="cs-CZ" dirty="0" smtClean="0"/>
              <a:t>Aktivace </a:t>
            </a:r>
            <a:r>
              <a:rPr lang="cs-CZ" dirty="0" err="1" smtClean="0"/>
              <a:t>melanokortinové</a:t>
            </a:r>
            <a:r>
              <a:rPr lang="cs-CZ" dirty="0" smtClean="0"/>
              <a:t> cesty → </a:t>
            </a:r>
            <a:r>
              <a:rPr lang="cs-CZ" b="1" dirty="0" smtClean="0">
                <a:solidFill>
                  <a:srgbClr val="7030A0"/>
                </a:solidFill>
              </a:rPr>
              <a:t>ANOREXIE</a:t>
            </a:r>
            <a:endParaRPr lang="en-US"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984</TotalTime>
  <Words>1104</Words>
  <Application>Microsoft Office PowerPoint</Application>
  <PresentationFormat>Předvádění na obrazovce (4:3)</PresentationFormat>
  <Paragraphs>154</Paragraphs>
  <Slides>20</Slides>
  <Notes>2</Notes>
  <HiddenSlides>0</HiddenSlides>
  <MMClips>0</MMClips>
  <ScaleCrop>false</ScaleCrop>
  <HeadingPairs>
    <vt:vector size="4" baseType="variant">
      <vt:variant>
        <vt:lpstr>Motiv</vt:lpstr>
      </vt:variant>
      <vt:variant>
        <vt:i4>1</vt:i4>
      </vt:variant>
      <vt:variant>
        <vt:lpstr>Nadpisy snímků</vt:lpstr>
      </vt:variant>
      <vt:variant>
        <vt:i4>20</vt:i4>
      </vt:variant>
    </vt:vector>
  </HeadingPairs>
  <TitlesOfParts>
    <vt:vector size="21" baseType="lpstr">
      <vt:lpstr>Motiv sady Office</vt:lpstr>
      <vt:lpstr>Snímek 1</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Eva Závodná</dc:creator>
  <cp:lastModifiedBy>Eva Závodná</cp:lastModifiedBy>
  <cp:revision>4</cp:revision>
  <dcterms:created xsi:type="dcterms:W3CDTF">2016-02-24T20:37:39Z</dcterms:created>
  <dcterms:modified xsi:type="dcterms:W3CDTF">2016-02-25T13:33:37Z</dcterms:modified>
</cp:coreProperties>
</file>