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57" r:id="rId4"/>
    <p:sldId id="267" r:id="rId5"/>
    <p:sldId id="268" r:id="rId6"/>
    <p:sldId id="270" r:id="rId7"/>
    <p:sldId id="25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1" r:id="rId16"/>
    <p:sldId id="279" r:id="rId17"/>
    <p:sldId id="261" r:id="rId18"/>
    <p:sldId id="262" r:id="rId19"/>
    <p:sldId id="258" r:id="rId20"/>
    <p:sldId id="260" r:id="rId21"/>
    <p:sldId id="263" r:id="rId22"/>
    <p:sldId id="264" r:id="rId23"/>
    <p:sldId id="265" r:id="rId24"/>
    <p:sldId id="266" r:id="rId25"/>
    <p:sldId id="282" r:id="rId26"/>
    <p:sldId id="281" r:id="rId27"/>
    <p:sldId id="280" r:id="rId28"/>
    <p:sldId id="283" r:id="rId29"/>
    <p:sldId id="28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853" autoAdjust="0"/>
    <p:restoredTop sz="94660"/>
  </p:normalViewPr>
  <p:slideViewPr>
    <p:cSldViewPr showGuides="1">
      <p:cViewPr varScale="1">
        <p:scale>
          <a:sx n="89" d="100"/>
          <a:sy n="89" d="100"/>
        </p:scale>
        <p:origin x="177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49027-C092-49AD-8E47-B02B24E59706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27384-91A6-4AB7-A299-2111A5800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5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27384-91A6-4AB7-A299-2111A5800E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2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3572-7CEC-4ECA-B79D-D417F22974F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3572-7CEC-4ECA-B79D-D417F22974F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CA4A-7A67-4E8D-91BD-32CD28FDB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12496"/>
          <a:stretch>
            <a:fillRect/>
          </a:stretch>
        </p:blipFill>
        <p:spPr>
          <a:xfrm>
            <a:off x="0" y="0"/>
            <a:ext cx="9144000" cy="685876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742" y="2505670"/>
            <a:ext cx="79705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 TEPLOTY  TĚLA</a:t>
            </a:r>
          </a:p>
          <a:p>
            <a:pPr algn="ctr"/>
            <a:endParaRPr lang="cs-CZ" sz="4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ELEKTRODERMÁLNÍ   AKTIVITA</a:t>
            </a:r>
            <a:endParaRPr lang="cs-CZ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5250" y="0"/>
            <a:ext cx="6653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EFERENTNÍ  CESTY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02" y="1412776"/>
            <a:ext cx="880177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241981"/>
            <a:ext cx="3735622" cy="637403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8698" y="1115452"/>
            <a:ext cx="18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Preoptická</a:t>
            </a:r>
            <a:r>
              <a:rPr lang="cs-CZ" dirty="0" smtClean="0"/>
              <a:t> oblast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8716" y="404664"/>
            <a:ext cx="273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Mediánní </a:t>
            </a:r>
            <a:r>
              <a:rPr lang="cs-CZ" i="1" dirty="0" err="1" smtClean="0"/>
              <a:t>preoptická</a:t>
            </a:r>
            <a:r>
              <a:rPr lang="cs-CZ" i="1" dirty="0" smtClean="0"/>
              <a:t> oblast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496" y="2139283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Laterální </a:t>
            </a:r>
            <a:r>
              <a:rPr lang="cs-CZ" dirty="0" err="1" smtClean="0"/>
              <a:t>parabrachiální</a:t>
            </a:r>
            <a:r>
              <a:rPr lang="cs-CZ" dirty="0" smtClean="0"/>
              <a:t> jádro</a:t>
            </a:r>
          </a:p>
          <a:p>
            <a:pPr algn="ctr"/>
            <a:r>
              <a:rPr lang="cs-CZ" i="1" dirty="0" smtClean="0"/>
              <a:t>(mezi mostem a středním mozkem)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8716" y="4221088"/>
            <a:ext cx="193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Zadní míšní kořeny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178892" y="1300118"/>
            <a:ext cx="2492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/>
              <a:t>Střední </a:t>
            </a:r>
            <a:r>
              <a:rPr lang="cs-CZ" i="1" dirty="0" err="1" smtClean="0"/>
              <a:t>preoptická</a:t>
            </a:r>
            <a:r>
              <a:rPr lang="cs-CZ" i="1" dirty="0" smtClean="0"/>
              <a:t> </a:t>
            </a:r>
            <a:r>
              <a:rPr lang="cs-CZ" i="1" dirty="0"/>
              <a:t>oblast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796136" y="184482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Dorsomediální</a:t>
            </a:r>
            <a:r>
              <a:rPr lang="cs-CZ" dirty="0" smtClean="0"/>
              <a:t> a dorsální hypotalamická oblast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86270" y="3773402"/>
            <a:ext cx="243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Rostrální  </a:t>
            </a:r>
            <a:r>
              <a:rPr lang="cs-CZ" dirty="0" err="1" smtClean="0"/>
              <a:t>raphe</a:t>
            </a:r>
            <a:r>
              <a:rPr lang="cs-CZ" dirty="0" smtClean="0"/>
              <a:t> </a:t>
            </a:r>
            <a:r>
              <a:rPr lang="cs-CZ" dirty="0" err="1" smtClean="0"/>
              <a:t>pallidus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69979" y="4869160"/>
            <a:ext cx="316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Intermediolaterální</a:t>
            </a:r>
            <a:r>
              <a:rPr lang="cs-CZ" dirty="0" smtClean="0"/>
              <a:t> jádro (sympatikus)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8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0"/>
            <a:ext cx="72151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TERMOREGULAČNÍ   CHOVÁNÍ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http://cdn.megapixel.cz/gallery/w1400h1400/6/62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3" y="774176"/>
            <a:ext cx="3425050" cy="22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31708" y="764704"/>
            <a:ext cx="516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vyhřívání na slunci (</a:t>
            </a:r>
            <a:r>
              <a:rPr lang="cs-CZ" sz="2400" i="1" dirty="0" smtClean="0"/>
              <a:t>příjem tepla radiací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028" name="Picture 4" descr="http://www.stoplusjednicka.cz/sites/default/files/clanky/2013/05/krok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28" y="1268760"/>
            <a:ext cx="3979881" cy="26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-53656" y="3417568"/>
            <a:ext cx="531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vyhřívání na skále (</a:t>
            </a:r>
            <a:r>
              <a:rPr lang="cs-CZ" sz="2400" i="1" dirty="0" smtClean="0"/>
              <a:t>příjem tepla kondukcí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030" name="Picture 6" descr="http://img2.duitang.com/uploads/item/201212/30/20121230233854_ZjKaa.thumb.600_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4" y="4365104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419872" y="4509120"/>
            <a:ext cx="2496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Sdílení tělesného tepla: </a:t>
            </a:r>
            <a:r>
              <a:rPr lang="cs-CZ" sz="2400" b="1" i="1" dirty="0" err="1" smtClean="0"/>
              <a:t>kleptotermie</a:t>
            </a:r>
            <a:endParaRPr lang="cs-CZ" sz="2400" b="1" i="1" dirty="0" smtClean="0"/>
          </a:p>
          <a:p>
            <a:r>
              <a:rPr lang="cs-CZ" sz="2400" dirty="0" smtClean="0"/>
              <a:t>(</a:t>
            </a:r>
            <a:r>
              <a:rPr lang="cs-CZ" sz="2400" i="1" dirty="0" smtClean="0"/>
              <a:t>příjem tepla kondukcí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032" name="Picture 8" descr="http://www.motherearthnews.com/~/media/Images/MEN/Editorial/Blogs/Nature%20and%20Environment/Winter%20Bird%20Survival/Swallows%20w%20Credit.jpg?la=e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/>
          <a:stretch/>
        </p:blipFill>
        <p:spPr bwMode="auto">
          <a:xfrm>
            <a:off x="5724128" y="4415919"/>
            <a:ext cx="3408313" cy="24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5250" y="0"/>
            <a:ext cx="6653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TERMOREULAČNÍ  CHOVÁNÍ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 descr="http://g.denik.cz/s/ng/2012/03/IS40760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1552"/>
            <a:ext cx="3120281" cy="20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11861" y="913676"/>
            <a:ext cx="192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hibernace</a:t>
            </a:r>
            <a:endParaRPr lang="cs-CZ" sz="2400" dirty="0"/>
          </a:p>
        </p:txBody>
      </p:sp>
      <p:pic>
        <p:nvPicPr>
          <p:cNvPr id="2052" name="Picture 4" descr="http://photos1.blogger.com/img/10/2873/1024/blog009_puffybi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96" y="1522153"/>
            <a:ext cx="3118527" cy="23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324433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Naježení, načepýření – zvětšení izolační vrstvy</a:t>
            </a:r>
          </a:p>
          <a:p>
            <a:r>
              <a:rPr lang="cs-CZ" dirty="0" smtClean="0"/>
              <a:t>Stání na jedné noze, zobák v peří, ocas pod tělem – minimalizace plochy pro ztrátu tepla</a:t>
            </a:r>
            <a:endParaRPr lang="cs-CZ" dirty="0"/>
          </a:p>
        </p:txBody>
      </p:sp>
      <p:pic>
        <p:nvPicPr>
          <p:cNvPr id="2054" name="Picture 6" descr="https://virtuavet.files.wordpress.com/2012/08/rat-in-p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96" y="4012816"/>
            <a:ext cx="3118527" cy="27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0"/>
            <a:ext cx="72151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TERMOREGULAČNÍ   CHOVÁNÍ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6" name="Picture 4" descr="http://www.nera-weather.estranky.cz/img/mid/15/cr---predpoved-pocasi-na-pondeli-20.08.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1" y="739865"/>
            <a:ext cx="3470949" cy="250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andogchico.wbs.cz/CIMG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8337"/>
            <a:ext cx="3683563" cy="27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ar view of a man in stone age costume walking in snow, Kierikki Stone Age Village, Finland :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06502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Výsledek obrázku pro man in summer stone 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6" name="Picture 14" descr="https://i.ytimg.com/vi/GS2mtgDyNjQ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67"/>
          <a:stretch/>
        </p:blipFill>
        <p:spPr bwMode="auto">
          <a:xfrm>
            <a:off x="4750687" y="3861048"/>
            <a:ext cx="407536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38781" y="76200"/>
            <a:ext cx="6653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PREOPTICKÝ  HYPOTALAMUS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2010320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60% na teplo </a:t>
            </a:r>
            <a:r>
              <a:rPr lang="cs-CZ" sz="2400" b="1" dirty="0" smtClean="0">
                <a:solidFill>
                  <a:srgbClr val="0070C0"/>
                </a:solidFill>
              </a:rPr>
              <a:t>necitlivých</a:t>
            </a:r>
            <a:r>
              <a:rPr lang="cs-CZ" sz="2400" dirty="0" smtClean="0">
                <a:solidFill>
                  <a:srgbClr val="0070C0"/>
                </a:solidFill>
              </a:rPr>
              <a:t> neuronů</a:t>
            </a:r>
          </a:p>
          <a:p>
            <a:r>
              <a:rPr lang="cs-CZ" sz="2400" dirty="0" smtClean="0"/>
              <a:t>Pod 10% citlivých na </a:t>
            </a:r>
            <a:r>
              <a:rPr lang="cs-CZ" sz="2400" b="1" dirty="0" smtClean="0">
                <a:solidFill>
                  <a:srgbClr val="0070C0"/>
                </a:solidFill>
              </a:rPr>
              <a:t>chlad</a:t>
            </a:r>
          </a:p>
          <a:p>
            <a:r>
              <a:rPr lang="cs-CZ" sz="2400" dirty="0" smtClean="0"/>
              <a:t>30% neuronů citlivých na </a:t>
            </a:r>
            <a:r>
              <a:rPr lang="cs-CZ" sz="2400" b="1" dirty="0" smtClean="0">
                <a:solidFill>
                  <a:srgbClr val="0070C0"/>
                </a:solidFill>
              </a:rPr>
              <a:t>teplo</a:t>
            </a:r>
          </a:p>
          <a:p>
            <a:r>
              <a:rPr lang="cs-CZ" sz="2400" dirty="0" smtClean="0"/>
              <a:t>    - centrálně integruje informace o teplotě</a:t>
            </a:r>
          </a:p>
          <a:p>
            <a:r>
              <a:rPr lang="cs-CZ" sz="2400" dirty="0" smtClean="0"/>
              <a:t>   - aktivita je určena vlastní teplotou neuronů a aferentními informacemi z kůže a vnitřních orgánů</a:t>
            </a:r>
          </a:p>
          <a:p>
            <a:r>
              <a:rPr lang="cs-CZ" sz="2400" dirty="0" smtClean="0"/>
              <a:t>   - </a:t>
            </a:r>
            <a:r>
              <a:rPr lang="cs-CZ" sz="2400" dirty="0" err="1" smtClean="0"/>
              <a:t>pacemakry</a:t>
            </a:r>
            <a:r>
              <a:rPr lang="cs-CZ" sz="2400" dirty="0" smtClean="0"/>
              <a:t> ? – neurony spontánně aktivní</a:t>
            </a:r>
          </a:p>
          <a:p>
            <a:r>
              <a:rPr lang="cs-CZ" sz="2400" dirty="0" smtClean="0"/>
              <a:t>   - ↑ aktivita → aktivace mechanismů pro ztráty tepla</a:t>
            </a:r>
          </a:p>
          <a:p>
            <a:r>
              <a:rPr lang="cs-CZ" sz="2400" dirty="0" smtClean="0"/>
              <a:t>   - ↓ </a:t>
            </a:r>
            <a:r>
              <a:rPr lang="cs-CZ" sz="2400" dirty="0" err="1" smtClean="0"/>
              <a:t>aktivita</a:t>
            </a:r>
            <a:r>
              <a:rPr lang="cs-CZ" sz="2400" dirty="0" smtClean="0"/>
              <a:t>→ aktivace </a:t>
            </a:r>
            <a:r>
              <a:rPr lang="cs-CZ" sz="2400" dirty="0" err="1" smtClean="0"/>
              <a:t>mechnismů</a:t>
            </a:r>
            <a:r>
              <a:rPr lang="cs-CZ" sz="2400" dirty="0" smtClean="0"/>
              <a:t> pro zachován tepla</a:t>
            </a:r>
          </a:p>
          <a:p>
            <a:r>
              <a:rPr lang="cs-CZ" sz="2400" dirty="0" smtClean="0"/>
              <a:t> </a:t>
            </a:r>
          </a:p>
          <a:p>
            <a:r>
              <a:rPr lang="cs-CZ" sz="2400" dirty="0" smtClean="0"/>
              <a:t>Struktura spojována s autonomním řízením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56" b="39891"/>
          <a:stretch>
            <a:fillRect/>
          </a:stretch>
        </p:blipFill>
        <p:spPr bwMode="auto">
          <a:xfrm>
            <a:off x="7441920" y="3428999"/>
            <a:ext cx="2170640" cy="342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844" b="43082"/>
          <a:stretch>
            <a:fillRect/>
          </a:stretch>
        </p:blipFill>
        <p:spPr bwMode="auto">
          <a:xfrm>
            <a:off x="7092280" y="0"/>
            <a:ext cx="2016224" cy="324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71" r="87426" b="39891"/>
          <a:stretch>
            <a:fillRect/>
          </a:stretch>
        </p:blipFill>
        <p:spPr bwMode="auto">
          <a:xfrm>
            <a:off x="7164288" y="3861047"/>
            <a:ext cx="526441" cy="263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5250" y="188640"/>
            <a:ext cx="73591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PREOPTICKÝ   HYPOTALAMUS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9763" y="836712"/>
            <a:ext cx="8706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Ochlazení kožních receptorů, přímé ochlazení – sympatická termogeneze aktivací hnědého tuku nebo třesovou termogenezí</a:t>
            </a:r>
          </a:p>
          <a:p>
            <a:endParaRPr lang="cs-CZ" dirty="0"/>
          </a:p>
          <a:p>
            <a:r>
              <a:rPr lang="cs-CZ" dirty="0" smtClean="0"/>
              <a:t>Inhibice střední </a:t>
            </a:r>
            <a:r>
              <a:rPr lang="cs-CZ" dirty="0" err="1" smtClean="0"/>
              <a:t>preoptické</a:t>
            </a:r>
            <a:r>
              <a:rPr lang="cs-CZ" dirty="0" smtClean="0"/>
              <a:t> oblasti, ale  ne mediánní PO - ↑teplota tělesného jádra, aktivitu svalů (zimnice), srdeční frekvenci a metabolismus</a:t>
            </a:r>
          </a:p>
          <a:p>
            <a:endParaRPr lang="cs-CZ" dirty="0"/>
          </a:p>
          <a:p>
            <a:r>
              <a:rPr lang="cs-CZ" dirty="0" smtClean="0"/>
              <a:t>Léze střední </a:t>
            </a:r>
            <a:r>
              <a:rPr lang="cs-CZ" dirty="0" err="1" smtClean="0"/>
              <a:t>preoptické</a:t>
            </a:r>
            <a:r>
              <a:rPr lang="cs-CZ" dirty="0" smtClean="0"/>
              <a:t> oblasti – hypertermie díky aktivaci třesové termogeneze a mechanismů zachování tepla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763" y="4351944"/>
            <a:ext cx="4170229" cy="25083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066058"/>
            <a:ext cx="2448272" cy="368227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3212976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Mediánní </a:t>
            </a:r>
            <a:r>
              <a:rPr lang="cs-CZ" dirty="0" err="1"/>
              <a:t>preoptická</a:t>
            </a:r>
            <a:r>
              <a:rPr lang="cs-CZ" dirty="0"/>
              <a:t> oblast – příjem informací z kůže, v chladu tyto interneurony inhibují na teplo citlivé neurony ve střední </a:t>
            </a:r>
            <a:r>
              <a:rPr lang="cs-CZ" dirty="0" err="1"/>
              <a:t>preoptické</a:t>
            </a:r>
            <a:r>
              <a:rPr lang="cs-CZ" dirty="0"/>
              <a:t> oblasti – zničení povede k blokádě třesové termogeneze a aktivace hnědého tuku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6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ubua-Rey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218" y="188641"/>
            <a:ext cx="1616505" cy="2160239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79478" y="76200"/>
            <a:ext cx="22440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HISTORIE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908720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Emil </a:t>
            </a:r>
            <a:r>
              <a:rPr lang="cs-CZ" sz="2400" b="1" dirty="0" err="1"/>
              <a:t>du</a:t>
            </a:r>
            <a:r>
              <a:rPr lang="cs-CZ" sz="2400" b="1" dirty="0"/>
              <a:t> </a:t>
            </a:r>
            <a:r>
              <a:rPr lang="cs-CZ" sz="2400" b="1" dirty="0" err="1" smtClean="0"/>
              <a:t>Bois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Reymond</a:t>
            </a:r>
            <a:r>
              <a:rPr lang="cs-CZ" sz="2400" b="1" dirty="0" smtClean="0"/>
              <a:t> </a:t>
            </a:r>
            <a:r>
              <a:rPr lang="cs-CZ" sz="2400" dirty="0" smtClean="0"/>
              <a:t>– otec elektrofyziologie, poprvé popsal elektrickou aktivitu kůže (1849)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Hermann</a:t>
            </a:r>
            <a:r>
              <a:rPr lang="cs-CZ" sz="2400" dirty="0" smtClean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b="1" dirty="0" err="1"/>
              <a:t>Luchsinger</a:t>
            </a:r>
            <a:r>
              <a:rPr lang="cs-CZ" sz="2400" dirty="0"/>
              <a:t> </a:t>
            </a:r>
            <a:r>
              <a:rPr lang="cs-CZ" sz="2400" dirty="0" smtClean="0"/>
              <a:t>- vztah mezi </a:t>
            </a:r>
            <a:r>
              <a:rPr lang="cs-CZ" sz="2400" dirty="0" err="1" smtClean="0"/>
              <a:t>elektrodermální</a:t>
            </a:r>
            <a:r>
              <a:rPr lang="cs-CZ" sz="2400" dirty="0" smtClean="0"/>
              <a:t> aktivitou a potními žlázami (1878)</a:t>
            </a:r>
          </a:p>
          <a:p>
            <a:endParaRPr lang="cs-CZ" sz="2400" b="1" dirty="0" smtClean="0"/>
          </a:p>
          <a:p>
            <a:r>
              <a:rPr lang="cs-CZ" sz="2400" b="1" dirty="0" err="1" smtClean="0"/>
              <a:t>Vigourox</a:t>
            </a:r>
            <a:r>
              <a:rPr lang="cs-CZ" sz="2400" dirty="0" smtClean="0"/>
              <a:t> – první použití v psychologickém výzkumu (1879)</a:t>
            </a:r>
          </a:p>
          <a:p>
            <a:endParaRPr lang="cs-CZ" sz="2400" dirty="0"/>
          </a:p>
          <a:p>
            <a:r>
              <a:rPr lang="cs-CZ" sz="2400" dirty="0"/>
              <a:t> </a:t>
            </a:r>
            <a:r>
              <a:rPr lang="cs-CZ" sz="2400" b="1" dirty="0"/>
              <a:t>Ivane </a:t>
            </a:r>
            <a:r>
              <a:rPr lang="cs-CZ" sz="2400" b="1" dirty="0" err="1"/>
              <a:t>Tarkhnishvili</a:t>
            </a:r>
            <a:r>
              <a:rPr lang="cs-CZ" sz="2400" b="1" dirty="0"/>
              <a:t> </a:t>
            </a:r>
            <a:r>
              <a:rPr lang="cs-CZ" sz="2400" dirty="0" smtClean="0"/>
              <a:t>– pozoroval změny </a:t>
            </a:r>
            <a:r>
              <a:rPr lang="cs-CZ" sz="2400" dirty="0" err="1" smtClean="0"/>
              <a:t>elektrodermální</a:t>
            </a:r>
            <a:r>
              <a:rPr lang="cs-CZ" sz="2400" dirty="0" smtClean="0"/>
              <a:t> aktivity, vyvinul přístroj pro sledování v čase</a:t>
            </a:r>
          </a:p>
          <a:p>
            <a:endParaRPr lang="cs-CZ" sz="2400" dirty="0"/>
          </a:p>
          <a:p>
            <a:r>
              <a:rPr lang="cs-CZ" sz="2400" b="1" dirty="0" smtClean="0"/>
              <a:t>C. G. Jung</a:t>
            </a:r>
            <a:r>
              <a:rPr lang="cs-CZ" sz="2400" dirty="0" smtClean="0"/>
              <a:t> – první využití pro stanovení  emocionální senzitivity</a:t>
            </a:r>
            <a:endParaRPr lang="en-US" sz="2400" dirty="0"/>
          </a:p>
        </p:txBody>
      </p:sp>
      <p:pic>
        <p:nvPicPr>
          <p:cNvPr id="1030" name="Picture 6" descr="https://upload.wikimedia.org/wikipedia/commons/thumb/a/a7/Tarkhanov_by_Repin.jpg/220px-Tarkhanov_by_Re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698" y="2348880"/>
            <a:ext cx="1611026" cy="2160240"/>
          </a:xfrm>
          <a:prstGeom prst="rect">
            <a:avLst/>
          </a:prstGeom>
          <a:noFill/>
        </p:spPr>
      </p:pic>
      <p:sp>
        <p:nvSpPr>
          <p:cNvPr id="1032" name="AutoShape 8" descr="Výsledek obrázku pro C. G. J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Výsledek obrázku pro C. G. J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MTEhUTExMWFRUXGBgXFxgYGBgXGhcaGBgXFxcdGhcYHSggGBolHRcXIjEiJSkrLi4uGB8zODMtNygtLisBCgoKDg0NFQ8PFSsZFRkrKysrKystKystLSsrLS03LSstKy0rNzc3LS0tLTcrLSsrLSs3Kys3LS0tKzcrKy0rK//AABEIARMAtwMBIgACEQEDEQH/xAAcAAABBQEBAQAAAAAAAAAAAAAEAAIDBQYBBwj/xAA8EAABAwIDBQUHBAIBAwUAAAABAAIRAyEEBTEGEkFRYRMicYGRBzKhscHR8BRCUuEjcvFiktIVJDNTgv/EABYBAQEBAAAAAAAAAAAAAAAAAAABAv/EABgRAQEBAQEAAAAAAAAAAAAAAAABETFB/9oADAMBAAIRAxEAPwAhlNOay6fukLrAsqYGc0hRUxXWqK41ikaE/dlJrUHAxJwUobZcLOMII4TC2ES1qZVagHqckxqlc1KAgHrBA1gZVi9qHdTUUBCnazmpOzUrWIBnsUIYjXaR1SaxUQCn0lDVqUeCsg2FBUZKiK1k6QuvHwRTaSjLAT+fNFQbvwXEb2PNJEW5amlqlqHiFGAtDrApA1JgUjCoOtClDEqYTjTQLdTXNUzGqj2l2gp4Zt+886NCirCvVa0SSAOqpcVtLh2/vBjldYHM87q4h3edDf4jT+1LhMtlsx6/ObX6BUah22FL9rXHlb7oSttnB9wwPCQgqGVi0fYiyVXKN0NOrjw4KC1wu2NIzvgtPr8lcYLMaVUSx4KyNXZskS0DhebKur5LiKR32tcBzAKD0mlTupKtOyxGR7VOY7creE8fNbWm/fAcNDogZ2S7TYFMGFcDEENSmh3sViGKGrTUUAGymil0RbWcwmup3VRAaf4ElPuE/mqSA4tSLEUGpvZqohhOYxOLFLTQS0KYRLaSbQAT8ZWFOm55MBoJPkoM9tZnzcLTtd7rNH1K8ixeJfUcXPJJJVxmWJdi67nuJg6Dk3gr7IsjpGJElUZDCYc3JBWqyWk57NCIi1zK3GH2epEe4FZ5dktNmjfBNVk8LljtACTNv75q0wWyVWod58AHh9Oi2mFwrW6BHUwoKLC7MtAAMQNAPqrJ2WU4gtBCsQxNdZB5R7Q9imwa9IQdXADVZLZjPnUndjUJ3SYaf4nkei93xgDgQRINl43tts8GPc5jSOMdOidGxoiRKcWLKbHZw5zeyqagWJ4ha5ruaiojER6IZ6Me2VA5vogGptTzT5KVjEqgCAd4hJSs1SRMWAaugKUhMK0hhprtNilhSU2IrtIQqL2g4vcwjh/KG+pWgLIWC9qLzFJvCSfgpBj8p97ktxkloJWDy90ELe5RFhbmrSNpl9QK4pgLPZa2StDhWLILphTsaENop6RQEApjwnBJ5QVeKWT2laHcOC1+LWX2gYY4Rz/4RWAo4UU67Xt5z5LdU7hZPE0e8DxC0mAqksGkpQSh6l1K5yjIUDAE17OilangSqoZrEkUaN/7SRBRTXLoUbjdaZOBTmVFC0IgNUVOHysh7S8DvUW1B+w38DZa+mxUu2rJwdUDl/aTpXkeGK1uRYgyBOix+GK0mAzFtONNL3hWpHomArixlaXBV2kLy1u2TKcdzem0jT+1K3b2n+0EH7KNPU8U8S0SiMJWGix2RZyMUBEzoq3abGYmiZpmOBUHpbqoGphQnGsNgQvDmbQYlxl9U8pJ3W9YsZ9FoMrxoqtb/wC6p7191pJG9eNS0fJMHpNepIVXm1EOputJQGUGsTDgRBIM6dII4K2xYO4fBB5xjnwTrZWORVd6n5lCZ0OMaKfZ6m4UpggTOkILVyZKfqmwiuNaSiGhRtCfCCdoSUbH8ZSUE7lE9qmeFAtsHMRAKgp6ogCFFOa4oXMKPaU3NPEGyl84VVtVjH0MM+pT94RHGL6oPI6tIsc5hEEGF2m7dAJEk3HIeXEqajVdXrbzzJdclaX/ANCa9oMRwtbzVRn/ANDXe9o7F7t7SQ4/E2CnznZ6tQcA4DdOhHOL2mQtpljjTbHaeGirNpsa1zYAPidfJRU/s0rkX3jY6QL+eq3WdYV1V7C4NFMjSDM+PLRYXYJo3pjjC9YduupgcIUVisHs5SD3FzN7eG71g6iNB5K/yTZfDYdrhSo3fG8553pi41OgPBWLcJMRaOkoyiz+XwsEA9PBAOLt4xaAI87xNyg81pNGpcehJj00V2GhZzPqwnVALgMuZUf3hLRoOafm9eoypTphjW0nd0iL6WQuExrqfeaN6ItMWV/jGCsym8D9w+6KylZpBI5GFCNURmbv8rwP5FCsbKCYOUkfmiZTYVMG8FB2mSBOqScWWSVEtRR8VPCicFplLRCkKipFSlQIN+SBz7C9ph6jObT8keCnOuI5qK8Bw9QscOBC32RZlLQCsTn2HNPEVGHg4/G/1Vnk+KMDkqjcC4JEeXqsxtI4ARxKtMPjhEHRZbP8XvkjkitX7PsRTEhxvK9GdmLAAAbQvn7KXVTUApSXHgF6JgMsbUpRjKjobBLGuI9Y4KD1PLKzXtkGQjXMWa2P7ClQFOm+RJMmfICeEQtK5yALFOiYWazNhN1qMQFT5hTB0UVU5dSJdAuSCFfGr2NEb2rZjqTMIDJ2htUEmNV3amuJawaalBny6SSdTJT6QUTU9pMqghreqn3UJvKQPKCcCUk+iAbx+eaSgcRxQ9Z6nqHggjcrbIiiVK16HiFHVJlQHshPa9CUnTqpWBRXj23VMjG1esEdUDl9aBHVexZvklHENO/Ta50ENcRcSLXXiRa6m8tOrSQRyIMKxGlbXt4/0VQ5lU7xAuZRlCqXCOKAzOg9rtIkTKDW7CZV/la+pUawC+6T3nDWw5FW+0OEeKpd2zWNcZALhpAGgkkLD5NgKTiDUdUJ5Mj5uWwy1mGZEYR9QcTXfIH/AORZFWWFEN/wYhrnaw10XFx3TwWy2azCq+mO0MuFtfiqbB5RhKt/01Jn+ktPqL/FXOC2eZRO/SLmiLsLnOHlvEkKC5fU6oKqJUrqia54UVSZyLDgZBtZVz3E6m/W6s81BLd+O5vBs8AeCr20TKoiAKdTTiLpNlA8M6KSk2NE6mCnb0IqVjRH2SSovPPxSUCeL2TC1EgBNgLTCEhPDFyLqVoRUYbx5JriQiQ1JtObkKBUrhebe0rZstd+qpiWugVAB7rtN7wNl6YBCkqUmuaWuAIIIINwRyKSj58wOI3XBX+JrdqGggFD7cZI3C4ktZZjhvNHK9xPJAYLMIgHgqjX5TkgcAQIWsyvZhjtXO8oWeyDM2kD8hbLB5q1rQQeSirPA5J2ejpHDgiKwcFyjnTCNRKBxuZB0wUU51XjKVBjqrtxvmeCDy3AVKzu4IE3cdAtnl2Xtot3W68TxKIDzfAU/wBJUpu90McSeoG8D4yJXn2RY8VacEjeFiFqfaPm3Z0Oxae/VsejBr6mB6ry7B13U3hzfPqEG3e1NY0pmDxIqNDm8fhzRO6insKfUYSEqTUQGhRQ1OifVJEtA5pII5XCFKad0x4WmDWG6maAdFCGSp6NOyK6wQpmhcTmhQcDU+0XTQsr7TM9/T4UtYYqVTujoP3FBgvaPm7K+IaGe60EA8zN/ksnvQrcZS6thGVWAl7N6RzbJKomuVRb4DGbvEj4q/oZ60CC8+hCx7StdsrsDi8ZDgOypf8A2PBE/wCrdXfJUF4PPwXBrN97ibAan0Xpuy+zlV4FTEDswdGfuP8AtyVhslsNhcCAWN36kXqPu7y4NHgtVCyplGkGgNaAANAFzFYhtNjnvMNaCSeQClC839p20Pe/SMOkOqH4tb9T5IjLZ/nBxNd9R0wbNH8WgmB+cSgWsshWOn7Iqk/VGhWXYs0nSLjiFqcLi2v4hYybplJ7t4wSPBB6Ph2jmpHNCw2GzetT0dI5FXuA2ka4RUG6fgoq6Yb6JLmHqteJa4HwukgIqBMUpB0TXUiFphHARDBZQxwTn12skuIAGt1FPcuArM5vt5hKNu07R3Jne+Og9Vjs19p9V0ijTDOrrn0FviVcTXquMxLabS57g0ASZK8F2zz04vEOf+wd1g6c/NB5nnNfEXrVXP6Gw/7RZVpTMNeo7A0ZwzPO3mrPaD2f0a7HVWHsqoEzHcceThwJ5hQ+zQA4ZnifnC2O0WIbSw4k++9rfm4/IJVV2x3sxoYfdqVv81Wx7w7jTr3W8T1K9FpUQAIsEPk1YPo03i8sF/KEcojoCULoSURXZ/mjcNh6lZ37R3RzcbNHqvn7G4lz6m+8klxJJ5k3+623tTz3tawwzD3KV3Rxef8AxFvElYGuIE8iq1BLB1RDX2Q9K4spWghFF0uJTQ9S7o3CSgt7logkqVpIU9N2iFaOP2UgPJUFUa8aEjwMJIZu8BPy/LJIPWhZZnaXbGhh5bO+/gB9eSW2+efp6UD33SGrxzFuJJLjJNySjK/zH2h4p8hm7THQSfjb4LMZhmtasZq1HP8AE29NEPUaoyhppK4uwugKphJxZYlNLUVUZFMnwTVeneyl4OG8HuH1UPtWz+9DDsIlodUfaYLiAyOsNPqs/sLnn6QFzwTSf70atcOICpszx/6nEvqwO84kG87ujQbwIA0HMqD272M5w6tgjTf71F5A6sd3gfXeHkvQV88bIZw/B1W1GPaGwd9rph7YmO7JFwIMGD0kL0Kp7YMEKe92dftI/wDjLBM/7b27HVQejLFbV+0GhQLqNE9rWAM7t20/9naF3/SPOFj8VnWcZsC3D0/0uHNt6SyR1qkbzvBgWFqYZtFzqQeHlriHObo4gxaeFkME1KjnEuJJLjJJ1JNzJUbxIcPEJpqck2jVl8efyRRWWVN5oRZfcWQWBZBcORPpqPmETUbf/j8CKMqH/CY/LoKmz8KOfApaaEIQPkTxQEPAA0Hou0+9fXz8OCHp8Z8EVhGctPkgkYw8rJI2jTtPHw+iSCn9oeYdpid3gy3mdfosdiXXhG46sXEuPMn6qsbckrTBrwoSEQ8IcFFNhOiE5jCk4KBjRdGZk2KTRzP0UeDZJRm0LI7JvQn5Ki3yLCh2CqOOjWvPoCVVZBl9R4e9rZDBLzIEA20Nyi6OY9lgAwAE1HubcAiAZdb0Hmis5p0v01OoWhrnvALxz3SZPMW0UFczDVK1dtGkC57iA2OZ4n8svXNhvZj2D24jFuFSoLsZq1h5kn3iOHBed7HZy/BVxWpin3hDwYLXt6SQWHqJHivoDJs7pYmgMRTdDIJdNtwj3g7lCUUftDzr9JhCGECpU/xs6SO8fIfGF4aGc1oNtdov12JL2n/EyWUx04ujm438IVC4qK67TX8hQ4Vp3geCfuk+CIos+SoLYO/bRwB9LH6KYsg7ziIF76dVA87rQ86Am3Hja3koHF1U3ENGgnXqeungsqL/AF5qWaIZziCfAcB1THt4D6KbsgB0lD1je355qjrHXAF/D88FeZZS7s6yqjA4eSL/AA+y0IYGNRUeKxIptLjcC0eJSVVi63auI/a3h/I8/JJEY3H1YshqJsosa+XKagIW2Da71FhApKokwn0GqKe9tkPVCMdw/IQlVAVlTZcFNtEZrNHJg+Kn2fpDek+Xios5G9iXAD3YHw/tQUldxBgkwNBynVbTG0O1wLA3+bfWHX/Oay2b0A1wI0IWm2fxbhQ3JaAbjeEgEXuOVkwUOW4yph6gEQQ4EHkRMRwj7BXLdqsQGVsOxwDK5mpAjx3Y90OFja4QGdsndJG67WxBBHQ/hUOUNElxGvyQWVFsBD4ireyJrVYHWFX0XAm/FFHsPdU+HqcEOXW6KXDFQWVQ71Nw5XjXx+Ciw4su03kCOCcx9hxsinPxA3Y+sg/39kFQYXHj0XK77RxVnkmFMX/CgtcuoARxMcULneODbDVov4/kKyNhYLG5pWcXPJGpgA9b+uiosMJWaGzrz8eiSrcKZtwhJEZEu7yL3oCr2u7yKqO7q0ydTfeVOx10FQcimrIInRDVLqVx4KBUaDZ8Xn+1XvdvVnn/AKjHkY+isMufuUXO5BVeBaSUVPn9HusKJpVQ2g34kfl1Jm1GcOTrBB+P2Cra+Ihu40Q0XF54Dj4yY4SgGxNTeO6OJgTwCtsOwBot4WVbllHecXHQK2qm2qUDYirOiHpxvM5TH/cIUlRR1GyLaqAxpkoyg86eiiptBvYc/EpVau6IEbx+CKnxOJ/Zy96OY4JzaltEA1v3RNITxUE9KlvEE6D05rSYGAPRVGGgcLfmis6L7WRRj3z/AFwWa2nqCWADiSfgB4q5qOtKzefVJqAch81SpsqaHOg8tbBJR5dTcbAwuojDtU5NlFCe1aYcplEbyEapg5RRLnKIOuuF1k1rrqo0LzGGI5x5yhsuZeLKbF1T2DAOJ+SCDyNFFWuZ1CKbhNiI9VnnmbcSp8VjC4QdB81FgWbz54BBc4GiAwCF2sefFSkQgcS9Aw6qSjTuoaZU9MxqijBUDWyfIc0I2SZ4lQ1au8dbCwU1MgICGtlFUGeqDaUTQqQoLXDj15+KnFaECyqnF/JFE13yCs4471Rx4SrDG1t1hM3t6quwVPiqVe4MwElHRdA8PBJQYNOBTSU4FbrCM6p7SmuSCg6XLrDJCaSu0PeCC+xmlMdJ48UHWqRy/tF46oSWz/H6lVGKxHeHS6io3uOiucoogCeKqqDw4gBtySSZ4co0AWloQ1qBmIfAiefD0VZVN0Vi6wJVeXIJqa7Wq8FE1+6EwFUSMRNJyHplTNciDaRClYEE16JYVFFsqGR/wpmv0Qg+Sfv2RQ+b1bAfnBNw1M7tih8yd3o5JUaxAsiLCep/PkkoG1pSQZcp7UklayZUTUklfA4J1HVJJBbZho3/AF+yp6mpXElFGZO0b6uap+f2SSUoCq/VQBJJFR1DdOauJKxErVI0LiSCakUbSSSSKkYbLp+gSSUFZjffK4zgkkqgqgkkkpV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Obrázek 9" descr="j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477408"/>
            <a:ext cx="1584176" cy="23805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79478" y="76200"/>
            <a:ext cx="22440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HISTORIE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8448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Cévní </a:t>
            </a:r>
            <a:r>
              <a:rPr lang="cs-CZ" sz="2400" dirty="0" err="1" smtClean="0"/>
              <a:t>teoreie</a:t>
            </a:r>
            <a:r>
              <a:rPr lang="cs-CZ" sz="2400" dirty="0" smtClean="0"/>
              <a:t> – </a:t>
            </a:r>
            <a:r>
              <a:rPr lang="cs-CZ" sz="2400" b="1" dirty="0" err="1" smtClean="0"/>
              <a:t>Vigourox</a:t>
            </a:r>
            <a:r>
              <a:rPr lang="cs-CZ" sz="2400" dirty="0" smtClean="0"/>
              <a:t> – vztah mezi změnami kožního odporu a se změnami krevního toku</a:t>
            </a:r>
          </a:p>
          <a:p>
            <a:endParaRPr lang="cs-CZ" sz="2400" dirty="0"/>
          </a:p>
          <a:p>
            <a:r>
              <a:rPr lang="cs-CZ" sz="2400" dirty="0" smtClean="0"/>
              <a:t>Sekreční teorie – </a:t>
            </a:r>
            <a:r>
              <a:rPr lang="cs-CZ" sz="2400" b="1" dirty="0" err="1" smtClean="0"/>
              <a:t>Tarkhnishvili</a:t>
            </a:r>
            <a:r>
              <a:rPr lang="cs-CZ" sz="2400" dirty="0" smtClean="0"/>
              <a:t> – vztah mezi změnami kožního odporu a aktivitou potních žláz; </a:t>
            </a:r>
            <a:r>
              <a:rPr lang="cs-CZ" sz="2400" dirty="0" err="1" smtClean="0"/>
              <a:t>Darrow</a:t>
            </a:r>
            <a:r>
              <a:rPr lang="cs-CZ" sz="2400" dirty="0" smtClean="0"/>
              <a:t> simultánním měřením potvrdil závislost změny vodivosti na sekreci potních žláz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74838" y="76200"/>
            <a:ext cx="46466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KOŽNÍ   ADNEXA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" y="757238"/>
            <a:ext cx="354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POTNÍ  ŽLÁZY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398588"/>
            <a:ext cx="8839200" cy="558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sz="24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Ekkrinní</a:t>
            </a:r>
            <a:r>
              <a:rPr lang="cs-CZ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žlázy</a:t>
            </a:r>
            <a:r>
              <a:rPr lang="cs-CZ" sz="2400" dirty="0"/>
              <a:t> (malé potní žlázy)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vyskytují se prakticky na celém povrchu těla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obsah  sekretu - potu - </a:t>
            </a:r>
            <a:r>
              <a:rPr lang="cs-CZ" sz="2400" dirty="0" err="1"/>
              <a:t>NaCl</a:t>
            </a:r>
            <a:r>
              <a:rPr lang="cs-CZ" sz="2400" dirty="0"/>
              <a:t>, urea, aminokyseliny, vápník, kyselina mravenčí, máselná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produkuje se při zvýšené teplotě, námaze a emočních podnětech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nejvýraznější produkce: na obličeji, dlaních a ploskách nohou a v </a:t>
            </a:r>
            <a:r>
              <a:rPr lang="cs-CZ" sz="2400" dirty="0" smtClean="0"/>
              <a:t>axile (cíl studia </a:t>
            </a:r>
            <a:r>
              <a:rPr lang="cs-CZ" sz="2400" dirty="0" err="1" smtClean="0"/>
              <a:t>psyhofyziologů</a:t>
            </a:r>
            <a:r>
              <a:rPr lang="cs-CZ" sz="2400" dirty="0" smtClean="0"/>
              <a:t>)</a:t>
            </a:r>
            <a:endParaRPr lang="cs-CZ" sz="2400" dirty="0"/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cs-CZ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Apokrinní žlázy</a:t>
            </a:r>
            <a:r>
              <a:rPr lang="cs-CZ" sz="2400" dirty="0"/>
              <a:t> (velké potní žlázy)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většinou </a:t>
            </a:r>
            <a:r>
              <a:rPr lang="cs-CZ" sz="2400" dirty="0" smtClean="0"/>
              <a:t>vázané </a:t>
            </a:r>
            <a:r>
              <a:rPr lang="cs-CZ" sz="2400" dirty="0"/>
              <a:t>na vlasový folikul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sekret je bělavý, bohatý na bílkoviny, po rozkladu kožními bakteriemi dává charakteristický zápach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uloženy: v axile, v zevním zvukovodu, v nosu, na okraji víčka, v </a:t>
            </a:r>
            <a:r>
              <a:rPr lang="cs-CZ" sz="2400" dirty="0" err="1"/>
              <a:t>puboanální</a:t>
            </a:r>
            <a:r>
              <a:rPr lang="cs-CZ" sz="2400" dirty="0"/>
              <a:t> oblasti, v prsní bradavce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cs-CZ" sz="2400" dirty="0"/>
              <a:t>sekreční aktivita pomalá, ale nepřetržitá, reagují na psychické (sexuální) podněty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89088" y="125413"/>
            <a:ext cx="52228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TERMOREGULACE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7525" y="1108075"/>
            <a:ext cx="721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Schopnost organismu udržovat optimální tělesnou teplotu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8925" y="2098675"/>
            <a:ext cx="7497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Teplota slupky: v axile 35,8 - 37 C (kolísá, závislá na okolí)</a:t>
            </a:r>
          </a:p>
          <a:p>
            <a:r>
              <a:rPr lang="cs-CZ"/>
              <a:t>Teplota jádra:    v játrech 39 - 40 C (stabilní)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8925" y="3317875"/>
            <a:ext cx="8855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/>
              <a:t>Ovlivnění teploty</a:t>
            </a:r>
            <a:endParaRPr lang="cs-CZ"/>
          </a:p>
          <a:p>
            <a:r>
              <a:rPr lang="cs-CZ"/>
              <a:t>- denní doba (nejnižší ve 4 h ráno, nejvyšší odpoledne)</a:t>
            </a:r>
          </a:p>
          <a:p>
            <a:r>
              <a:rPr lang="cs-CZ"/>
              <a:t>- aktivita organismu</a:t>
            </a:r>
          </a:p>
          <a:p>
            <a:r>
              <a:rPr lang="cs-CZ"/>
              <a:t>- hormony ( zvýšení teploty - progesteron, tyroxin, růstový hormon, testosteron, adrenalin a noradrenalin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1325" y="5410200"/>
            <a:ext cx="7953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Výměna tepla mezi slupkou a jádrem </a:t>
            </a:r>
            <a:endParaRPr lang="cs-CZ"/>
          </a:p>
          <a:p>
            <a:r>
              <a:rPr lang="cs-CZ"/>
              <a:t>podkožní vazivo a tuková vrstva - tepelný izolátor</a:t>
            </a:r>
          </a:p>
          <a:p>
            <a:r>
              <a:rPr lang="cs-CZ"/>
              <a:t>krev - vazokonstrikce cév v kůži v chladu, vazodilatace v horku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34822" y="76200"/>
            <a:ext cx="25333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REGULACE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91880" y="1268760"/>
            <a:ext cx="5652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NERVOVÁ  AKTIVACE</a:t>
            </a:r>
          </a:p>
          <a:p>
            <a:r>
              <a:rPr lang="en-US" sz="2000" dirty="0" smtClean="0"/>
              <a:t>anterior hypothalamus-</a:t>
            </a:r>
            <a:r>
              <a:rPr lang="en-US" sz="2000" dirty="0" err="1" smtClean="0"/>
              <a:t>preoptic</a:t>
            </a:r>
            <a:r>
              <a:rPr lang="cs-CZ" sz="2000" dirty="0" smtClean="0"/>
              <a:t> </a:t>
            </a:r>
            <a:r>
              <a:rPr lang="en-US" sz="2000" dirty="0" smtClean="0"/>
              <a:t>area</a:t>
            </a:r>
            <a:r>
              <a:rPr lang="cs-CZ" sz="2000" dirty="0" smtClean="0"/>
              <a:t> – </a:t>
            </a:r>
            <a:r>
              <a:rPr lang="cs-CZ" sz="2000" dirty="0" err="1" smtClean="0"/>
              <a:t>eleltrická</a:t>
            </a:r>
            <a:r>
              <a:rPr lang="cs-CZ" sz="2000" dirty="0" smtClean="0"/>
              <a:t> stimulace nebo  horko – aktivace sympatiku - ! </a:t>
            </a:r>
            <a:r>
              <a:rPr lang="cs-CZ" sz="2000" dirty="0" err="1" smtClean="0"/>
              <a:t>cholinergní</a:t>
            </a:r>
            <a:r>
              <a:rPr lang="cs-CZ" sz="2000" dirty="0" smtClean="0"/>
              <a:t> část ! – aktivace potních žláz</a:t>
            </a:r>
          </a:p>
          <a:p>
            <a:endParaRPr lang="cs-CZ" sz="2000" dirty="0"/>
          </a:p>
          <a:p>
            <a:r>
              <a:rPr lang="cs-CZ" sz="2000" dirty="0" smtClean="0"/>
              <a:t>HORMONÁLNÍ  AKTIVACE</a:t>
            </a:r>
          </a:p>
          <a:p>
            <a:r>
              <a:rPr lang="cs-CZ" sz="2000" dirty="0" smtClean="0"/>
              <a:t>Cirkulující adrenalin a noradrenalin v krvi – simulace potních žláz (např. během zátěže)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38212"/>
            <a:ext cx="34956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779912" y="4941168"/>
            <a:ext cx="5364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Slabá stimulace – pomalý průchod sekretu – většina vody, Na</a:t>
            </a:r>
            <a:r>
              <a:rPr lang="cs-CZ" baseline="30000" dirty="0" smtClean="0"/>
              <a:t>+</a:t>
            </a:r>
            <a:r>
              <a:rPr lang="cs-CZ" dirty="0" smtClean="0"/>
              <a:t> a Cl</a:t>
            </a:r>
            <a:r>
              <a:rPr lang="cs-CZ" baseline="30000" dirty="0" smtClean="0"/>
              <a:t>-</a:t>
            </a:r>
            <a:r>
              <a:rPr lang="cs-CZ" dirty="0" smtClean="0"/>
              <a:t> se resorbuje – pot koncentrovaný (močovina, </a:t>
            </a:r>
            <a:r>
              <a:rPr lang="cs-CZ" dirty="0" err="1" smtClean="0"/>
              <a:t>kys</a:t>
            </a:r>
            <a:r>
              <a:rPr lang="cs-CZ" dirty="0" smtClean="0"/>
              <a:t>. mléčná)</a:t>
            </a:r>
          </a:p>
          <a:p>
            <a:endParaRPr lang="cs-CZ" dirty="0"/>
          </a:p>
          <a:p>
            <a:r>
              <a:rPr lang="cs-CZ" dirty="0" smtClean="0"/>
              <a:t>Silná stimulace – rychlý průchod – koncentrace látek blízká plazmě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ýsledek obrázku pro rezis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1B5B4"/>
              </a:clrFrom>
              <a:clrTo>
                <a:srgbClr val="B1B5B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49" y="1581149"/>
            <a:ext cx="2466975" cy="184785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699792" y="1772816"/>
            <a:ext cx="5976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Dlouhé části potních žláz se </a:t>
            </a:r>
            <a:r>
              <a:rPr lang="cs-CZ" sz="2400" dirty="0" smtClean="0"/>
              <a:t>připodobňují </a:t>
            </a:r>
            <a:r>
              <a:rPr lang="cs-CZ" sz="2400" dirty="0" smtClean="0"/>
              <a:t>rezistorům zapojených paralelně.</a:t>
            </a:r>
          </a:p>
          <a:p>
            <a:r>
              <a:rPr lang="cs-CZ" sz="2400" dirty="0" smtClean="0"/>
              <a:t>Sloupec potu se v potních duktech zvyšuje v různém množství a v rozdílném počtu žláz – v závislosti na aktivaci sympatickými nervy.</a:t>
            </a:r>
          </a:p>
          <a:p>
            <a:r>
              <a:rPr lang="cs-CZ" sz="2400" dirty="0" smtClean="0"/>
              <a:t>Když pot naplní dukty – </a:t>
            </a:r>
            <a:r>
              <a:rPr lang="cs-CZ" sz="2400" dirty="0" smtClean="0"/>
              <a:t>↑vodivost </a:t>
            </a:r>
            <a:r>
              <a:rPr lang="cs-CZ" sz="2400" dirty="0" smtClean="0"/>
              <a:t>skrz relativně rezistentní </a:t>
            </a:r>
            <a:r>
              <a:rPr lang="cs-CZ" sz="2400" dirty="0" err="1" smtClean="0"/>
              <a:t>korneum</a:t>
            </a:r>
            <a:r>
              <a:rPr lang="cs-CZ" sz="2400" dirty="0" smtClean="0"/>
              <a:t>. Čím výše pot dostoupá, tím je nižší odpor v rezistorech. Změny  v hladině potu v duktech mění hodnoty rezistorů – pozorovatelné změny EDA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219075"/>
            <a:ext cx="59817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346742" y="836712"/>
            <a:ext cx="3797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První dráha:</a:t>
            </a:r>
          </a:p>
          <a:p>
            <a:endParaRPr lang="cs-CZ" dirty="0"/>
          </a:p>
          <a:p>
            <a:r>
              <a:rPr lang="cs-CZ" dirty="0" smtClean="0"/>
              <a:t>Kontralaterální </a:t>
            </a:r>
            <a:r>
              <a:rPr lang="cs-CZ" dirty="0" err="1" smtClean="0"/>
              <a:t>kortex</a:t>
            </a:r>
            <a:r>
              <a:rPr lang="cs-CZ" dirty="0" smtClean="0"/>
              <a:t> a bazální ganglia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96136" y="1940639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Brodmanova</a:t>
            </a:r>
            <a:r>
              <a:rPr lang="cs-CZ" dirty="0" smtClean="0"/>
              <a:t> area 6 – pyramidální trakt – ovlivnění informacemi z frontálního laloku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74910" y="3861048"/>
            <a:ext cx="4869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Druhý vliv:</a:t>
            </a:r>
          </a:p>
          <a:p>
            <a:endParaRPr lang="cs-CZ" dirty="0"/>
          </a:p>
          <a:p>
            <a:r>
              <a:rPr lang="cs-CZ" dirty="0" err="1" smtClean="0"/>
              <a:t>Ipsilaterální</a:t>
            </a:r>
            <a:r>
              <a:rPr lang="cs-CZ" dirty="0" smtClean="0"/>
              <a:t> vliv hypotalamu a limbického systému</a:t>
            </a:r>
          </a:p>
          <a:p>
            <a:r>
              <a:rPr lang="cs-CZ" dirty="0" smtClean="0"/>
              <a:t>(excitace z amygdaly a inhibice z </a:t>
            </a:r>
            <a:r>
              <a:rPr lang="cs-CZ" dirty="0" err="1" smtClean="0"/>
              <a:t>hippocampu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5589240"/>
            <a:ext cx="3839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Třetí cesta:</a:t>
            </a:r>
          </a:p>
          <a:p>
            <a:endParaRPr lang="cs-CZ" dirty="0"/>
          </a:p>
          <a:p>
            <a:r>
              <a:rPr lang="cs-CZ" dirty="0" smtClean="0"/>
              <a:t>Retikulární formace mozkového kmene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04048" y="116632"/>
            <a:ext cx="182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Zvířecí studie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35488" y="1120676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Aktivace částí mozku zahrnuté v hodnocení významu stimulu (</a:t>
            </a:r>
            <a:r>
              <a:rPr lang="cs-CZ" sz="2400" dirty="0" err="1" smtClean="0"/>
              <a:t>ventromediální</a:t>
            </a:r>
            <a:r>
              <a:rPr lang="cs-CZ" sz="2400" dirty="0" smtClean="0"/>
              <a:t> </a:t>
            </a:r>
            <a:r>
              <a:rPr lang="cs-CZ" sz="2400" dirty="0" err="1" smtClean="0"/>
              <a:t>prefrontální</a:t>
            </a:r>
            <a:r>
              <a:rPr lang="cs-CZ" sz="2400" dirty="0" smtClean="0"/>
              <a:t> </a:t>
            </a:r>
            <a:r>
              <a:rPr lang="cs-CZ" sz="2400" dirty="0" err="1" smtClean="0"/>
              <a:t>kortex</a:t>
            </a:r>
            <a:r>
              <a:rPr lang="cs-CZ" sz="2400" dirty="0" smtClean="0"/>
              <a:t>, pravá dolní parietální oblast, přední cingulum) – aktivace „skin </a:t>
            </a:r>
            <a:r>
              <a:rPr lang="cs-CZ" sz="2400" dirty="0" err="1" smtClean="0"/>
              <a:t>conductance</a:t>
            </a:r>
            <a:r>
              <a:rPr lang="cs-CZ" sz="2400" dirty="0" smtClean="0"/>
              <a:t> response“ (SCR)</a:t>
            </a:r>
          </a:p>
          <a:p>
            <a:endParaRPr lang="cs-CZ" sz="2400" dirty="0"/>
          </a:p>
          <a:p>
            <a:r>
              <a:rPr lang="cs-CZ" sz="2400" dirty="0" smtClean="0"/>
              <a:t>Emoční význam – k předchozím strukturám se přidává amygdala a </a:t>
            </a:r>
            <a:r>
              <a:rPr lang="cs-CZ" sz="2400" dirty="0" err="1" smtClean="0"/>
              <a:t>orbitofrontální</a:t>
            </a:r>
            <a:r>
              <a:rPr lang="cs-CZ" sz="2400" dirty="0" smtClean="0"/>
              <a:t> </a:t>
            </a:r>
            <a:r>
              <a:rPr lang="cs-CZ" sz="2400" dirty="0" err="1" smtClean="0"/>
              <a:t>kortex</a:t>
            </a:r>
            <a:endParaRPr lang="en-US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88640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Studie na lidech</a:t>
            </a:r>
            <a:endParaRPr lang="en-US" sz="2400" dirty="0"/>
          </a:p>
        </p:txBody>
      </p:sp>
      <p:pic>
        <p:nvPicPr>
          <p:cNvPr id="4" name="Obrázek 3" descr="Výstřižek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52736"/>
            <a:ext cx="4357186" cy="513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166" y="1052736"/>
            <a:ext cx="41418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115616" y="404664"/>
            <a:ext cx="86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EDA</a:t>
            </a:r>
            <a:endParaRPr lang="en-US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276872"/>
            <a:ext cx="19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Ohmův zákon: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1560" y="2996952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R=</a:t>
            </a:r>
            <a:endParaRPr lang="en-US" sz="3600" dirty="0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475656" y="3356992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691680" y="2852936"/>
            <a:ext cx="48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U</a:t>
            </a:r>
            <a:endParaRPr lang="en-US" sz="3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63688" y="3358733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I</a:t>
            </a:r>
            <a:endParaRPr lang="en-US" sz="3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83768" y="2924944"/>
            <a:ext cx="247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Napětí mezi elektrodami</a:t>
            </a:r>
            <a:endParaRPr lang="en-US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3429000"/>
            <a:ext cx="231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Proud procházející kůži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138363"/>
            <a:ext cx="5191646" cy="441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3528" y="47667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Skin </a:t>
            </a:r>
            <a:r>
              <a:rPr lang="cs-CZ" sz="2400" dirty="0" err="1" smtClean="0"/>
              <a:t>conductance</a:t>
            </a:r>
            <a:r>
              <a:rPr lang="cs-CZ" sz="2400" dirty="0" smtClean="0"/>
              <a:t> </a:t>
            </a:r>
            <a:r>
              <a:rPr lang="cs-CZ" sz="2400" dirty="0" err="1" smtClean="0"/>
              <a:t>level</a:t>
            </a:r>
            <a:r>
              <a:rPr lang="cs-CZ" sz="2400" dirty="0" smtClean="0"/>
              <a:t> (SCL)</a:t>
            </a:r>
          </a:p>
          <a:p>
            <a:r>
              <a:rPr lang="cs-CZ" sz="2400" dirty="0" smtClean="0"/>
              <a:t>	– tonická komponenta s frekvencí 0 – 0.05 Hz</a:t>
            </a:r>
          </a:p>
          <a:p>
            <a:r>
              <a:rPr lang="cs-CZ" sz="2400" dirty="0" smtClean="0"/>
              <a:t>	 – všeobecná psychická aktivita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in conductan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717032"/>
            <a:ext cx="4827171" cy="3140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5461" y="836712"/>
            <a:ext cx="437307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51520" y="188640"/>
            <a:ext cx="8846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Skin Conductance Response (SCR)</a:t>
            </a:r>
            <a:r>
              <a:rPr lang="cs-CZ" sz="2400" dirty="0" smtClean="0"/>
              <a:t> – </a:t>
            </a:r>
            <a:r>
              <a:rPr lang="cs-CZ" sz="2400" dirty="0" err="1" smtClean="0"/>
              <a:t>fázická</a:t>
            </a:r>
            <a:r>
              <a:rPr lang="cs-CZ" sz="2400" dirty="0" smtClean="0"/>
              <a:t> komponenta 0.05 – 1.5 Hz</a:t>
            </a:r>
          </a:p>
          <a:p>
            <a:r>
              <a:rPr lang="cs-CZ" sz="2400" dirty="0" smtClean="0"/>
              <a:t>			           - odpověď na specifický stimulus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17615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6mzDYTF626s/UZv-myvSseI/AAAAAAAASqk/Z6BKXFaQbqM/s1600/image001-75482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5760640" cy="46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pi.ning.com/files/vMQ5RJcyKDDWXf*uGUo8SC4vz4du01lVC6ICukYth8gKnndwyVLYfIG7bdzAmj3YlBnkmFpdjyJ0khbxMIPW4I1DevxQXg8f/po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85106"/>
            <a:ext cx="8664897" cy="216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oduceconsumerobot.com/biosensing/content/MakeArticleFig0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7"/>
            <a:ext cx="8726848" cy="335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řez kůž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532438" cy="56388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05475" y="2514600"/>
            <a:ext cx="1841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Pokožka</a:t>
            </a:r>
          </a:p>
          <a:p>
            <a:pPr algn="ctr">
              <a:lnSpc>
                <a:spcPct val="80000"/>
              </a:lnSpc>
            </a:pPr>
            <a:r>
              <a:rPr lang="cs-CZ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epidermis</a:t>
            </a:r>
            <a:r>
              <a:rPr lang="cs-CZ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37238" y="3962400"/>
            <a:ext cx="26320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Škára</a:t>
            </a:r>
          </a:p>
          <a:p>
            <a:pPr algn="ctr">
              <a:lnSpc>
                <a:spcPct val="80000"/>
              </a:lnSpc>
            </a:pPr>
            <a:r>
              <a:rPr lang="cs-CZ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corium, dermis</a:t>
            </a:r>
            <a:r>
              <a:rPr lang="cs-CZ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24588" y="5394325"/>
            <a:ext cx="27527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8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Podkožní  vazivo</a:t>
            </a:r>
          </a:p>
          <a:p>
            <a:pPr algn="ctr">
              <a:lnSpc>
                <a:spcPct val="80000"/>
              </a:lnSpc>
            </a:pPr>
            <a:r>
              <a:rPr lang="cs-CZ" sz="28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sz="28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hypodermis</a:t>
            </a:r>
            <a:r>
              <a:rPr lang="cs-CZ" sz="28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3505200" y="2819400"/>
            <a:ext cx="2057400" cy="76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3276600" y="4267200"/>
            <a:ext cx="2438400" cy="152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581400" y="5791200"/>
            <a:ext cx="2514600" cy="0"/>
          </a:xfrm>
          <a:prstGeom prst="line">
            <a:avLst/>
          </a:prstGeom>
          <a:noFill/>
          <a:ln w="57150">
            <a:solidFill>
              <a:srgbClr val="FF17C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828800" y="212725"/>
            <a:ext cx="5410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18800">
            <a:spAutoFit/>
          </a:bodyPr>
          <a:lstStyle/>
          <a:p>
            <a:pPr algn="ctr"/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STAVBA  KŮŽE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Termoregulace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76550" y="2149475"/>
            <a:ext cx="3322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cs-CZ" sz="3200" b="1">
                <a:solidFill>
                  <a:schemeClr val="accent2"/>
                </a:solidFill>
                <a:latin typeface="Arial" charset="0"/>
              </a:rPr>
              <a:t>HYPOTALAMUS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cs-CZ" sz="2200">
                <a:latin typeface="Arial" charset="0"/>
              </a:rPr>
              <a:t>CENTRÁLNÍ   RECEPTORY</a:t>
            </a:r>
          </a:p>
          <a:p>
            <a:pPr algn="ctr" eaLnBrk="1" hangingPunct="1"/>
            <a:r>
              <a:rPr lang="cs-CZ" sz="2200">
                <a:latin typeface="Arial" charset="0"/>
              </a:rPr>
              <a:t>(CNS)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81600" y="1066800"/>
            <a:ext cx="3643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cs-CZ" sz="2200">
                <a:latin typeface="Arial" charset="0"/>
              </a:rPr>
              <a:t>PERIFERNÍ   RECEPTORY</a:t>
            </a:r>
          </a:p>
          <a:p>
            <a:pPr algn="ctr" eaLnBrk="1" hangingPunct="1"/>
            <a:r>
              <a:rPr lang="cs-CZ" sz="2200">
                <a:latin typeface="Arial" charset="0"/>
              </a:rPr>
              <a:t>(kůže)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00125" y="3165475"/>
            <a:ext cx="2733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Autonomní nervový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systém (sympatikus)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22863" y="3165475"/>
            <a:ext cx="23447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Somatomotorický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systém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546975" y="3178175"/>
            <a:ext cx="15208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Endokrinní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systém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5888" y="4229100"/>
            <a:ext cx="20177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Vazomotorický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systém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20938" y="4233863"/>
            <a:ext cx="100806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Hnědá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tuková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tkáň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13175" y="4246563"/>
            <a:ext cx="8366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Potní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žlázy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641975" y="4244975"/>
            <a:ext cx="1225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Kosterní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svalstvo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466013" y="4244975"/>
            <a:ext cx="1770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Regulace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2200">
                <a:latin typeface="Arial" charset="0"/>
              </a:rPr>
              <a:t>metabolizmu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514600" y="18288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5181600" y="18288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2362200" y="26670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572000" y="26670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572000" y="2667000"/>
            <a:ext cx="3657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1143000" y="38100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286000" y="3810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286000" y="38100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2484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83058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88925" y="5526088"/>
            <a:ext cx="10826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regulace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výdeje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tepla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057400" y="5526088"/>
            <a:ext cx="1549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netřesová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termogeneze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810000" y="54864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pocení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181600" y="5529263"/>
            <a:ext cx="1549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třesová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termogeneze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934200" y="5538788"/>
            <a:ext cx="10048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volní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účelové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sz="1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chování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914400" y="4800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8956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2672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5943600" y="4800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6248400" y="48006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57400" y="228600"/>
            <a:ext cx="4940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VÝDEJ  TEPLA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106488"/>
            <a:ext cx="89979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cs-CZ">
                <a:latin typeface="Arial" charset="0"/>
              </a:rPr>
              <a:t> prostřednictvím KŮŽE a SLIZNICE</a:t>
            </a:r>
          </a:p>
          <a:p>
            <a:pPr eaLnBrk="1" hangingPunct="1">
              <a:buFontTx/>
              <a:buChar char="•"/>
            </a:pPr>
            <a:r>
              <a:rPr lang="cs-CZ">
                <a:latin typeface="Arial" charset="0"/>
              </a:rPr>
              <a:t> transport jádro		povrch těla</a:t>
            </a:r>
          </a:p>
          <a:p>
            <a:pPr eaLnBrk="1" hangingPunct="1"/>
            <a:r>
              <a:rPr lang="cs-CZ">
                <a:latin typeface="Arial" charset="0"/>
              </a:rPr>
              <a:t>	</a:t>
            </a:r>
            <a:r>
              <a:rPr lang="cs-CZ" i="1">
                <a:latin typeface="Arial" charset="0"/>
              </a:rPr>
              <a:t>krevní oběh</a:t>
            </a:r>
          </a:p>
          <a:p>
            <a:pPr eaLnBrk="1" hangingPunct="1"/>
            <a:r>
              <a:rPr lang="cs-CZ">
                <a:latin typeface="Arial" charset="0"/>
              </a:rPr>
              <a:t>		- protiproudová výměna tepla mezi tepnami a žílami</a:t>
            </a:r>
          </a:p>
          <a:p>
            <a:pPr eaLnBrk="1" hangingPunct="1"/>
            <a:r>
              <a:rPr lang="cs-CZ">
                <a:latin typeface="Arial" charset="0"/>
              </a:rPr>
              <a:t>		- žilní plexus a arteriovenózní anastomózy</a:t>
            </a:r>
          </a:p>
          <a:p>
            <a:pPr eaLnBrk="1" hangingPunct="1"/>
            <a:r>
              <a:rPr lang="cs-CZ">
                <a:latin typeface="Arial" charset="0"/>
              </a:rPr>
              <a:t>		   (1-100 ml/100g kůže/min	)</a:t>
            </a:r>
          </a:p>
        </p:txBody>
      </p:sp>
      <p:pic>
        <p:nvPicPr>
          <p:cNvPr id="4" name="Picture 4" descr="Protiproud system Silbernagl"/>
          <p:cNvPicPr>
            <a:picLocks noChangeAspect="1" noChangeArrowheads="1"/>
          </p:cNvPicPr>
          <p:nvPr/>
        </p:nvPicPr>
        <p:blipFill>
          <a:blip r:embed="rId2" cstate="print"/>
          <a:srcRect t="27777" r="54355" b="39999"/>
          <a:stretch>
            <a:fillRect/>
          </a:stretch>
        </p:blipFill>
        <p:spPr bwMode="auto">
          <a:xfrm>
            <a:off x="304800" y="3344863"/>
            <a:ext cx="3028950" cy="3513137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286000" y="16764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" name="Picture 6" descr="venózní plexus Javor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657600"/>
            <a:ext cx="3578225" cy="2852738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467600" y="4343400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2000">
                <a:latin typeface="Arial" charset="0"/>
              </a:rPr>
              <a:t>kapiláry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96200" y="4800600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2000">
                <a:latin typeface="Arial" charset="0"/>
              </a:rPr>
              <a:t>tepna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772400" y="5105400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2000">
                <a:latin typeface="Arial" charset="0"/>
              </a:rPr>
              <a:t>žíla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96200" y="6324600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2000">
                <a:latin typeface="Arial" charset="0"/>
              </a:rPr>
              <a:t>tepna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04125" y="5522913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2000">
                <a:latin typeface="Arial" charset="0"/>
              </a:rPr>
              <a:t>žilní plexus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705600" y="4597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6921500" y="5029200"/>
            <a:ext cx="8509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6934200" y="5334000"/>
            <a:ext cx="83820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6705600" y="571500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6553200" y="6172200"/>
            <a:ext cx="914400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7086600" y="6451600"/>
            <a:ext cx="685800" cy="10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RADIACE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(sálání)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vyzařování infračervených 	vln (5-20 um)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KONDUKCE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(vedení)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odevzdání tepla přímým kontaktem s předmětem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KONVEKCE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(proudění)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styk těla se 	vzduchem nebo vodou – 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vrstvička vzduchu 	se ohřeje a vymění za chladný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EVAPORACE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(odpařování)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odevzdání tepla 	odpařováním tekutiny z povrchu tepla 	</a:t>
            </a:r>
            <a:r>
              <a:rPr kumimoji="0" 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cs-CZ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pocení</a:t>
            </a:r>
            <a:r>
              <a:rPr kumimoji="0" 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Termoregulace</a:t>
            </a:r>
            <a:endParaRPr kumimoji="0" lang="cs-CZ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95536" y="2852936"/>
            <a:ext cx="2088232" cy="79208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34822" y="76200"/>
            <a:ext cx="25333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REGULACE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Obrázek 2" descr="nuclei-of-hypothalamu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70" y="1052736"/>
            <a:ext cx="8251059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38781" y="76200"/>
            <a:ext cx="6653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PERIFERNÍ   TERMOSENSORY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Obrázek 2" descr="Výstřiž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0317" y="989560"/>
            <a:ext cx="4268320" cy="3590553"/>
          </a:xfrm>
          <a:prstGeom prst="rect">
            <a:avLst/>
          </a:prstGeom>
        </p:spPr>
      </p:pic>
      <p:pic>
        <p:nvPicPr>
          <p:cNvPr id="4" name="Obrázek 3" descr="Výstřižek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664"/>
            <a:ext cx="4572000" cy="43739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5229200"/>
            <a:ext cx="7237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Receptory a chlad – A</a:t>
            </a:r>
            <a:r>
              <a:rPr lang="el-GR" dirty="0" smtClean="0"/>
              <a:t>δ</a:t>
            </a:r>
            <a:r>
              <a:rPr lang="cs-CZ" dirty="0" smtClean="0"/>
              <a:t> vlákna – lokalizovány v epidermis nebo těsně pod ní</a:t>
            </a:r>
          </a:p>
          <a:p>
            <a:r>
              <a:rPr lang="cs-CZ" dirty="0" err="1" smtClean="0"/>
              <a:t>Rwceptory</a:t>
            </a:r>
            <a:r>
              <a:rPr lang="cs-CZ" dirty="0" smtClean="0"/>
              <a:t> na teplo – C vlákna – hluboko v dermis</a:t>
            </a:r>
          </a:p>
          <a:p>
            <a:endParaRPr lang="cs-CZ" dirty="0" smtClean="0"/>
          </a:p>
          <a:p>
            <a:r>
              <a:rPr lang="cs-CZ" dirty="0" smtClean="0"/>
              <a:t>Receptory reagují hlavně na změny, rychlá adaptace na stabilní teplotu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5250" y="0"/>
            <a:ext cx="6653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AFERENTNÍ  CESTY</a:t>
            </a:r>
            <a:endParaRPr lang="cs-CZ" sz="4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38" y="1352550"/>
            <a:ext cx="59531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šipka 4"/>
          <p:cNvCxnSpPr/>
          <p:nvPr/>
        </p:nvCxnSpPr>
        <p:spPr>
          <a:xfrm flipV="1">
            <a:off x="827584" y="1772816"/>
            <a:ext cx="72008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55576" y="6093296"/>
            <a:ext cx="6579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DRG – </a:t>
            </a:r>
            <a:r>
              <a:rPr lang="cs-CZ" dirty="0" err="1" smtClean="0"/>
              <a:t>dorsal</a:t>
            </a:r>
            <a:r>
              <a:rPr lang="cs-CZ" dirty="0" smtClean="0"/>
              <a:t> </a:t>
            </a:r>
            <a:r>
              <a:rPr lang="cs-CZ" dirty="0" err="1" smtClean="0"/>
              <a:t>root</a:t>
            </a:r>
            <a:r>
              <a:rPr lang="cs-CZ" dirty="0" smtClean="0"/>
              <a:t> ganglia		POA – </a:t>
            </a:r>
            <a:r>
              <a:rPr lang="cs-CZ" dirty="0" err="1" smtClean="0"/>
              <a:t>preoptic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 area</a:t>
            </a:r>
          </a:p>
          <a:p>
            <a:r>
              <a:rPr lang="cs-CZ" dirty="0" smtClean="0"/>
              <a:t>PBN – </a:t>
            </a:r>
            <a:r>
              <a:rPr lang="cs-CZ" dirty="0" err="1" smtClean="0"/>
              <a:t>parabrachil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		VM </a:t>
            </a:r>
            <a:r>
              <a:rPr lang="cs-CZ" dirty="0" err="1" smtClean="0"/>
              <a:t>vntromedial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954</Words>
  <Application>Microsoft Office PowerPoint</Application>
  <PresentationFormat>Předvádění na obrazovce (4:3)</PresentationFormat>
  <Paragraphs>186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 Závodná</dc:creator>
  <cp:lastModifiedBy>Závodná</cp:lastModifiedBy>
  <cp:revision>25</cp:revision>
  <dcterms:created xsi:type="dcterms:W3CDTF">2016-03-23T17:56:06Z</dcterms:created>
  <dcterms:modified xsi:type="dcterms:W3CDTF">2016-04-07T13:20:13Z</dcterms:modified>
</cp:coreProperties>
</file>