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Libre Baskerville" panose="020B0604020202020204" charset="0"/>
      <p:regular r:id="rId8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6476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/>
              <a:t>Vážená paní doktorko, vážení posluchači, dovolte mi přednést vám několik informací o listinách a formulářových sbírkách, přičemž si připomeneme především jejich roli jako pramenů ke středověkým právním dějinám, pochopitelně spíše českým.</a:t>
            </a: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Pomocná věda historická zabývající se listinami a vůbec materiálem úřední povahy či provenience je, jak jistě víte, diplomatika. Protože je to velice rozsáhlý obor, dovolil jsem si na slidu vytyčit naše základní body zájmu, k nimž si dovolím jen stručně podotknout pár slov. Listiny mají svoji vypovídací hodnotu jak po stránce vnější tak vnitřní, přičemž důležité je pochopitelně právní pořízení, o němž pojednávají. Expedovaly se otevřené a měly normativní význam, podobně jako mandáty (patenty) oproti např. listům. Jsou to produkty určitého právního, sociálního a kulturního prostředí kolem osoby vydavatele a příjemce a jsou spjaty s dějinami institucí, jež je produkují, tj. KANCELÁŘÍ. </a:t>
            </a:r>
            <a:r>
              <a:rPr lang="cs-CZ">
                <a:solidFill>
                  <a:schemeClr val="dk1"/>
                </a:solidFill>
              </a:rPr>
              <a:t>U nás krom panovnické kanceláře a kanceláří biskupů v Praze a Olomouci, lze mluvit ještě o notářské škole na Vyšehradě, kde proslul mistr Jindřich a nebo v druhé generaci Petr Angeli. </a:t>
            </a:r>
            <a:r>
              <a:rPr lang="cs-CZ"/>
              <a:t>Proto čím více jdeme ze středověku do raného novověku musíme řešit naléhavé otázky struktury kanceláří, jejich kompetencí a postavení, konfrontovat s kancelářskými řády atd. s tím jak se kanceláře panovnické aj. stabilizovaly a rozvíjely. Jedná se o podstatnou část kontextu vzniku pramene, který nám může pomoci zlepšit analýzu. V českém listinném písmu pak převažuje gotická diplomatická polokurzíva.</a:t>
            </a:r>
          </a:p>
          <a:p>
            <a:pPr lvl="0">
              <a:spcBef>
                <a:spcPts val="0"/>
              </a:spcBef>
              <a:buNone/>
            </a:pPr>
            <a:r>
              <a:rPr lang="cs-CZ"/>
              <a:t>Konečně ke kancelářským pomůckám: do register se opisovaly expedované listiny, do kopiářů přijaté, aktvé písemnosti vznikaly při přípravě listiny. Formulářové sbírky, které si ještě za chvíli blíže rozebereme byly vlastně úřední knihy s příklady určitých písemností jednak pro trénink písařů a dále pro výuku stylistiky. V takovém případě mluvíme o formě dochování - opisu prostém, dále existovaly ještě opisy ověřené (vidimus či konfirmace). Krom originálu mohl být formu dochování ještě přípravný koncept, které mají také vypovídající hodnotu.</a:t>
            </a: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Pokud s listinami chceme pracovat, je nepochybně důležité orientovat se v edicích, v nichž jsou zpřístupněny. Ty nejdůležitější jsou snad na slidu a dovolím si vedle nich zmínit z hlediska dějin dějepisectví několik osobností.</a:t>
            </a:r>
          </a:p>
          <a:p>
            <a:pPr lvl="0" rtl="0">
              <a:spcBef>
                <a:spcPts val="0"/>
              </a:spcBef>
              <a:buNone/>
            </a:pPr>
            <a:r>
              <a:rPr lang="cs-CZ"/>
              <a:t>Ze zahraničních nemůžeme nezmínit Monumenta Germanie Historica, kde se listinám věnuje z pěti řada DIPLOMATA (DD) a je jedním z nejpoužívanějších, nejúspěšnějších a také nejstarších edičních projektů.  </a:t>
            </a:r>
          </a:p>
          <a:p>
            <a:pPr lvl="0" rtl="0">
              <a:spcBef>
                <a:spcPts val="0"/>
              </a:spcBef>
              <a:buNone/>
            </a:pPr>
            <a:r>
              <a:rPr lang="cs-CZ"/>
              <a:t>Z Regesty Imperii bych vyzdvihl VIII., IX. a XI. chronologickou řadu, to proto, že jsou věnovány vládě Karla IV., Václava IV. a Zikmunda Lucemburského. Na tomto projektu se podílel Fridrich Böhmer nebo i Julius Ficker, jejichž přínos do výzkumu listin je strovnatelný s Theodorem von Schickelem. Největší výhodou dneška je digitalizace obou projektů.</a:t>
            </a:r>
          </a:p>
          <a:p>
            <a:pPr lvl="0" rtl="0">
              <a:spcBef>
                <a:spcPts val="0"/>
              </a:spcBef>
              <a:buNone/>
            </a:pPr>
            <a:r>
              <a:rPr lang="cs-CZ"/>
              <a:t>Z českých edičních projektů si musíme znát Český diplomatář, u něhož je fascinující, že ediční plán k němu vytyčil už F. M. Pelcl ve druhé pol. 18. stol. a jen s malými obměnami se tyto plány naplňují dodnes. Jako editory musíme zmínit Gustava Friedricha a později Jindřicha Šebánka (přenesení projektu do Brna) či Sášu Duškovou. Příkladné je členění listin na pravé (Acta geunia) a falešné (Acta spuria) a od IV. svazku je důvěryhodnost materiály označena znaménky.</a:t>
            </a:r>
          </a:p>
          <a:p>
            <a:pPr lvl="0" rtl="0">
              <a:spcBef>
                <a:spcPts val="0"/>
              </a:spcBef>
              <a:buNone/>
            </a:pPr>
            <a:r>
              <a:rPr lang="cs-CZ"/>
              <a:t>Ohledně již zmiňovaných falz, lze zmínit známý příklad Antonína Bočka (moravský zemský historiograf a první archivář MZA; mongolský vpád) v Moravském diplomatáři a očištění ze strany Jindřicha Šebánka ad. Na moravském regestáři je neopomenutelná zásluha odchovance Schickelovy vídeňské školy Josefa Emlera.</a:t>
            </a:r>
          </a:p>
          <a:p>
            <a:pPr lvl="0" rtl="0">
              <a:spcBef>
                <a:spcPts val="0"/>
              </a:spcBef>
              <a:buNone/>
            </a:pPr>
            <a:r>
              <a:rPr lang="cs-CZ"/>
              <a:t>Lucemburskou epochu lze zkumat s pomocí nedokončené edice listin Korunního archivu, již zpracoval Václav Hrubý.</a:t>
            </a:r>
          </a:p>
          <a:p>
            <a:pPr lvl="0" rtl="0">
              <a:spcBef>
                <a:spcPts val="0"/>
              </a:spcBef>
              <a:buNone/>
            </a:pPr>
            <a:r>
              <a:rPr lang="cs-CZ"/>
              <a:t>Pod zkratkou MV se skrývá Monumenta Vaticana, což </a:t>
            </a:r>
            <a:r>
              <a:rPr lang="cs-CZ">
                <a:highlight>
                  <a:srgbClr val="FFFFFF"/>
                </a:highlight>
              </a:rPr>
              <a:t>je edice o sedmi řadách o písemných pramenech římských i avignonských papežů a římské kurie k českým dějinám vrcholného a pozdního středověku. Jedná se o korespondenci, ale i listiny a registra ze 14. století.</a:t>
            </a:r>
          </a:p>
          <a:p>
            <a:pPr lvl="0" rtl="0">
              <a:spcBef>
                <a:spcPts val="0"/>
              </a:spcBef>
              <a:buNone/>
            </a:pPr>
            <a:r>
              <a:rPr lang="cs-CZ"/>
              <a:t>V edici Magne Moravie fontes historici ve třetím svazku </a:t>
            </a:r>
            <a:r>
              <a:rPr lang="cs-CZ">
                <a:solidFill>
                  <a:schemeClr val="dk1"/>
                </a:solidFill>
              </a:rPr>
              <a:t>nalezneme listiny od Karla Velikého, J. Zdíka, Václava IV. i Karla IV.</a:t>
            </a:r>
          </a:p>
          <a:p>
            <a:pPr lvl="0" rtl="0">
              <a:spcBef>
                <a:spcPts val="0"/>
              </a:spcBef>
              <a:buNone/>
            </a:pPr>
            <a:r>
              <a:rPr lang="cs-CZ"/>
              <a:t>Konečně Archiv český jehož vznik je spjat se samotným Františkem Palackým a nalzneme v ní listiny královské a úřední i soukromé, ovšem až pro 15. a 16. století.  </a:t>
            </a:r>
          </a:p>
          <a:p>
            <a:pPr lvl="0" rtl="0">
              <a:spcBef>
                <a:spcPts val="0"/>
              </a:spcBef>
              <a:buNone/>
            </a:pPr>
            <a:r>
              <a:rPr lang="cs-CZ"/>
              <a:t>Výbor z právních dokumentů zemské povahy Codex iuris Bohemiae snad už jen zmínit po boku Zemských desk, které svých charakterem na funkci listin navazovaly.</a:t>
            </a:r>
          </a:p>
          <a:p>
            <a:pPr lvl="0">
              <a:spcBef>
                <a:spcPts val="0"/>
              </a:spcBef>
              <a:buNone/>
            </a:pPr>
            <a:r>
              <a:rPr lang="cs-CZ"/>
              <a:t>Všechny tyto edice jsou zpřístupněny digitálně na CMS.</a:t>
            </a:r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V souvislosti s připomenutím formulářových sbírek bych rád uvedl, že struktura vypsaná na slidu byla sice zkušenému personálu, předeším v panovnické kanceláři dokonale známa, ne vždy však beze zbytku uplatňována. Z hlediska informačního, pro nás ale má význam především dispozice, ale také narace a zajímavá může být i sankce, z hlediska protagonistů intitulace, inskripce a subskripce.</a:t>
            </a:r>
          </a:p>
          <a:p>
            <a:pPr lvl="0">
              <a:spcBef>
                <a:spcPts val="0"/>
              </a:spcBef>
              <a:buNone/>
            </a:pPr>
            <a:r>
              <a:rPr lang="cs-CZ"/>
              <a:t>Jako příklady významných formulářových sbírek si dovolím, z těch raných uvést Formulae Marculphi, které byly důležitou sbírkou královských a soukromých písemností (jinak poskytující informace a instrukce o právních předpisech a správě pozdně merovejského období, a zejména zvykového práva) či i později proslulou sbírku Petra z Viney, která se částečně nachází i v MGH.</a:t>
            </a: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/>
              <a:t>Na posledním slidu některé odkazy na literaturu a zdroje. Rád bych vyzdvihl práce známých českých editorů jako například zdejšího profesora Havla, Hany Pátkové, Zdeňky Hledíkové nebo dnes již v souvislosti s CDB zmíněného Jindřicha Šebánka. Děkuji za pozornost.</a:t>
            </a:r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199" cy="1894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1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286000" y="5003321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spcBef>
                <a:spcPts val="420"/>
              </a:spcBef>
              <a:buClr>
                <a:schemeClr val="accent1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spcBef>
                <a:spcPts val="360"/>
              </a:spcBef>
              <a:buClr>
                <a:srgbClr val="DE7530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spcBef>
                <a:spcPts val="360"/>
              </a:spcBef>
              <a:buClr>
                <a:srgbClr val="FEC2AC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spcBef>
                <a:spcPts val="320"/>
              </a:spcBef>
              <a:buClr>
                <a:srgbClr val="BBC9E9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Font typeface="Libre Baskerville"/>
              <a:buNone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spcBef>
                <a:spcPts val="280"/>
              </a:spcBef>
              <a:buClr>
                <a:srgbClr val="FEC2AC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2"/>
              </a:buClr>
              <a:buFont typeface="Libre Baskerville"/>
              <a:buNone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spcBef>
                <a:spcPts val="280"/>
              </a:spcBef>
              <a:buClr>
                <a:srgbClr val="DE7530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5400000">
            <a:off x="7077268" y="4181668"/>
            <a:ext cx="36576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276336" y="0"/>
            <a:ext cx="104663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990600" y="0"/>
            <a:ext cx="181871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106343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Shape 27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Shape 28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Shape 29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/>
          <p:nvPr/>
        </p:nvSpPr>
        <p:spPr>
          <a:xfrm>
            <a:off x="1219200" y="0"/>
            <a:ext cx="76199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309632" y="4866751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1091079" y="5500632"/>
            <a:ext cx="137159" cy="1371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664208" y="5788151"/>
            <a:ext cx="274319" cy="2743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1905000" y="4495800"/>
            <a:ext cx="365759" cy="365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325544" y="4928701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cs-CZ" sz="1400" b="1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 rot="5400000">
            <a:off x="1754123" y="303275"/>
            <a:ext cx="4873751" cy="74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cs-CZ" sz="1400" b="1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 rot="5400000">
            <a:off x="4541837" y="2362201"/>
            <a:ext cx="5851525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cs-CZ" sz="1400" b="1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cs-CZ" sz="1400" b="1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199" cy="2053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Libre Baskerville"/>
              <a:buNone/>
              <a:defRPr sz="3000" b="1" i="0" u="none" strike="noStrike" cap="small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28448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90500" algn="l" rtl="0">
              <a:spcBef>
                <a:spcPts val="320"/>
              </a:spcBef>
              <a:buClr>
                <a:srgbClr val="DE7530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85419" algn="l" rtl="0">
              <a:spcBef>
                <a:spcPts val="280"/>
              </a:spcBef>
              <a:buClr>
                <a:srgbClr val="FEC2AC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93039" algn="l" rtl="0">
              <a:spcBef>
                <a:spcPts val="280"/>
              </a:spcBef>
              <a:buClr>
                <a:srgbClr val="BBC9E9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5400000">
            <a:off x="7077455" y="4178808"/>
            <a:ext cx="36576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276336" y="0"/>
            <a:ext cx="104663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990600" y="0"/>
            <a:ext cx="181871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54" name="Shape 54"/>
          <p:cNvCxnSpPr/>
          <p:nvPr/>
        </p:nvCxnSpPr>
        <p:spPr>
          <a:xfrm>
            <a:off x="106343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Shape 55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Shape 58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/>
          <p:nvPr/>
        </p:nvSpPr>
        <p:spPr>
          <a:xfrm>
            <a:off x="1219200" y="0"/>
            <a:ext cx="76199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324704" y="4866751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1091079" y="5500632"/>
            <a:ext cx="137159" cy="1371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1664208" y="5791200"/>
            <a:ext cx="274319" cy="2743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879040" y="4479887"/>
            <a:ext cx="365759" cy="365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9097943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340616" y="4928701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cs-CZ" sz="1400" b="1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cs-CZ" sz="1400" b="1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cs-CZ" sz="1400" b="1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cs-CZ" sz="1400" b="1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cs-CZ" sz="1400" b="1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hape 9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3371849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2000" b="1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12279" y="274319"/>
            <a:ext cx="1527047" cy="4983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28448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90500" algn="l" rtl="0">
              <a:spcBef>
                <a:spcPts val="200"/>
              </a:spcBef>
              <a:buClr>
                <a:srgbClr val="DE7530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85419" algn="l" rtl="0">
              <a:spcBef>
                <a:spcPts val="180"/>
              </a:spcBef>
              <a:buClr>
                <a:srgbClr val="FEC2AC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93039" algn="l" rtl="0">
              <a:spcBef>
                <a:spcPts val="180"/>
              </a:spcBef>
              <a:buClr>
                <a:srgbClr val="BBC9E9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cxnSp>
        <p:nvCxnSpPr>
          <p:cNvPr id="96" name="Shape 96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97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Shape 98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Shape 99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00" name="Shape 10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Shape 101"/>
          <p:cNvSpPr/>
          <p:nvPr/>
        </p:nvSpPr>
        <p:spPr>
          <a:xfrm>
            <a:off x="8156447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304800" y="274319"/>
            <a:ext cx="5638800" cy="6327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cs-CZ" sz="1400" b="1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hape 10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Shape 108"/>
          <p:cNvSpPr/>
          <p:nvPr/>
        </p:nvSpPr>
        <p:spPr>
          <a:xfrm>
            <a:off x="8156447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2000" b="1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2"/>
          </p:nvPr>
        </p:nvSpPr>
        <p:spPr>
          <a:xfrm>
            <a:off x="0" y="0"/>
            <a:ext cx="617219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65797" y="264794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223520" algn="l" rtl="0">
              <a:spcBef>
                <a:spcPts val="24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52400" algn="l" rtl="0">
              <a:spcBef>
                <a:spcPts val="20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51130" algn="l" rtl="0">
              <a:spcBef>
                <a:spcPts val="18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54178" algn="l" rtl="0">
              <a:spcBef>
                <a:spcPts val="18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cxnSp>
        <p:nvCxnSpPr>
          <p:cNvPr id="112" name="Shape 1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Shape 113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Shape 115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Shape 116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cs-CZ" sz="1400" b="1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6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/>
          <p:nvPr/>
        </p:nvSpPr>
        <p:spPr>
          <a:xfrm>
            <a:off x="8156447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cs-CZ" sz="1400" b="1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199" cy="1894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lang="cs-CZ" sz="3000" b="1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Listiny a formulářové sbírky jako prameny k středověkým právním dějinám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2286000" y="5003321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cs-CZ" sz="18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Vypracoval: Ondřej Neubauer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lang="cs-CZ">
                <a:solidFill>
                  <a:srgbClr val="575F6D"/>
                </a:solidFill>
                <a:latin typeface="Arial"/>
                <a:ea typeface="Arial"/>
                <a:cs typeface="Arial"/>
                <a:sym typeface="Arial"/>
              </a:rPr>
              <a:t>Obecně o diplomatice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Body zájmu: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Listiny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Kancelářské instituce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Kontext vzniku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Kancelářské pomůcky - registra, </a:t>
            </a:r>
            <a:br>
              <a:rPr lang="cs-CZ">
                <a:latin typeface="Arial"/>
                <a:ea typeface="Arial"/>
                <a:cs typeface="Arial"/>
                <a:sym typeface="Arial"/>
              </a:rPr>
            </a:br>
            <a:r>
              <a:rPr lang="cs-CZ">
                <a:latin typeface="Arial"/>
                <a:ea typeface="Arial"/>
                <a:cs typeface="Arial"/>
                <a:sym typeface="Arial"/>
              </a:rPr>
              <a:t>kopiáře, formuláře…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Falza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l="21387" t="7885" r="14538"/>
          <a:stretch/>
        </p:blipFill>
        <p:spPr>
          <a:xfrm>
            <a:off x="5957375" y="-12"/>
            <a:ext cx="3100000" cy="631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657" y="5195900"/>
            <a:ext cx="6992216" cy="13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-21008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lang="cs-CZ">
                <a:solidFill>
                  <a:srgbClr val="575F6D"/>
                </a:solidFill>
                <a:latin typeface="Arial"/>
                <a:ea typeface="Arial"/>
                <a:cs typeface="Arial"/>
                <a:sym typeface="Arial"/>
              </a:rPr>
              <a:t>Prameny a jejich edice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115025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Diplomatáře a regestáře: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MGH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RI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CDB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CDM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RBM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ACRB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MMFH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MV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Archiv český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(Zemské desky)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012" y="381000"/>
            <a:ext cx="15525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3150" y="1325475"/>
            <a:ext cx="155257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6800" y="2290062"/>
            <a:ext cx="2845200" cy="369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3607" y="3386750"/>
            <a:ext cx="2263868" cy="347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-400662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lang="cs-CZ"/>
              <a:t>Formuláře a jejich sbírky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992125"/>
            <a:ext cx="7916400" cy="487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Formulář listiny - základní části:</a:t>
            </a:r>
          </a:p>
          <a:p>
            <a:pPr marL="457200" marR="0" lvl="0" indent="-368300" algn="l" rtl="0">
              <a:spcBef>
                <a:spcPts val="0"/>
              </a:spcBef>
              <a:buSzPct val="100000"/>
              <a:buFont typeface="Arial"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protokol: invokace ; intitulace ; inskripce</a:t>
            </a:r>
          </a:p>
          <a:p>
            <a:pPr marL="457200" marR="0" lvl="0" indent="-368300" algn="l" rtl="0">
              <a:spcBef>
                <a:spcPts val="0"/>
              </a:spcBef>
              <a:buSzPct val="100000"/>
              <a:buFont typeface="Arial"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kontext: arenga ; promulgace ; narace ; dispozice ; sankce ; (derogace) ; koroborace</a:t>
            </a:r>
          </a:p>
          <a:p>
            <a:pPr marL="457200" marR="0" lvl="0" indent="-368300" algn="l" rtl="0">
              <a:spcBef>
                <a:spcPts val="0"/>
              </a:spcBef>
              <a:buSzPct val="100000"/>
              <a:buFont typeface="Arial"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eschatokol: subskribce ; datace (actum, datum) ; aprekace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Příklady: </a:t>
            </a:r>
          </a:p>
          <a:p>
            <a:pPr marL="457200" marR="0" lvl="0" indent="-368300" algn="l" rtl="0">
              <a:spcBef>
                <a:spcPts val="0"/>
              </a:spcBef>
              <a:buSzPct val="100000"/>
              <a:buFont typeface="Arial"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od raného MA = </a:t>
            </a:r>
            <a:r>
              <a:rPr lang="cs-CZ" sz="2200" b="1">
                <a:latin typeface="Arial"/>
                <a:ea typeface="Arial"/>
                <a:cs typeface="Arial"/>
                <a:sym typeface="Arial"/>
              </a:rPr>
              <a:t>Formulae Marculphi</a:t>
            </a:r>
            <a:r>
              <a:rPr lang="cs-CZ" sz="2200">
                <a:latin typeface="Arial"/>
                <a:ea typeface="Arial"/>
                <a:cs typeface="Arial"/>
                <a:sym typeface="Arial"/>
              </a:rPr>
              <a:t> 1. pol. 8. stol., papežský </a:t>
            </a:r>
            <a:r>
              <a:rPr lang="cs-CZ" sz="2200" b="1">
                <a:latin typeface="Arial"/>
                <a:ea typeface="Arial"/>
                <a:cs typeface="Arial"/>
                <a:sym typeface="Arial"/>
              </a:rPr>
              <a:t>Liber diurnus</a:t>
            </a:r>
            <a:r>
              <a:rPr lang="cs-CZ" sz="2200">
                <a:latin typeface="Arial"/>
                <a:ea typeface="Arial"/>
                <a:cs typeface="Arial"/>
                <a:sym typeface="Arial"/>
              </a:rPr>
              <a:t> po r. 800</a:t>
            </a:r>
          </a:p>
          <a:p>
            <a:pPr marL="457200" marR="0" lvl="0" indent="-368300" algn="l" rtl="0">
              <a:spcBef>
                <a:spcPts val="0"/>
              </a:spcBef>
              <a:buSzPct val="100000"/>
              <a:buFont typeface="Arial"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nejvýzn. </a:t>
            </a:r>
            <a:r>
              <a:rPr lang="cs-CZ" sz="2200" b="1">
                <a:latin typeface="Arial"/>
                <a:ea typeface="Arial"/>
                <a:cs typeface="Arial"/>
                <a:sym typeface="Arial"/>
              </a:rPr>
              <a:t>FORMULAE ANDECAVENSES</a:t>
            </a:r>
            <a:r>
              <a:rPr lang="cs-CZ" sz="2200">
                <a:latin typeface="Arial"/>
                <a:ea typeface="Arial"/>
                <a:cs typeface="Arial"/>
                <a:sym typeface="Arial"/>
              </a:rPr>
              <a:t> z konce 6. stol. + </a:t>
            </a:r>
            <a:r>
              <a:rPr lang="cs-CZ" sz="2200" b="1">
                <a:latin typeface="Arial"/>
                <a:ea typeface="Arial"/>
                <a:cs typeface="Arial"/>
                <a:sym typeface="Arial"/>
              </a:rPr>
              <a:t>FORM. SB. KANCLÉŘE SICIL. KANC. FRIDRICHA II. PETRA Z VINEY</a:t>
            </a:r>
            <a:r>
              <a:rPr lang="cs-CZ" sz="2200">
                <a:latin typeface="Arial"/>
                <a:ea typeface="Arial"/>
                <a:cs typeface="Arial"/>
                <a:sym typeface="Arial"/>
              </a:rPr>
              <a:t> = ve více něž sto exemplářů v různých zemích až do 16. stol. </a:t>
            </a:r>
            <a:r>
              <a:rPr lang="cs-CZ" sz="2200" u="sng">
                <a:latin typeface="Arial"/>
                <a:ea typeface="Arial"/>
                <a:cs typeface="Arial"/>
                <a:sym typeface="Arial"/>
              </a:rPr>
              <a:t>nejužívanějším spisem tohoto druhu</a:t>
            </a:r>
            <a:r>
              <a:rPr lang="cs-CZ" sz="2200">
                <a:latin typeface="Arial"/>
                <a:ea typeface="Arial"/>
                <a:cs typeface="Arial"/>
                <a:sym typeface="Arial"/>
              </a:rPr>
              <a:t> (=&gt; i proslulá arenga Karlovy zakládající listiny pražské univerzity je opisem jedné z Petrových areng)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-175562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lang="cs-CZ">
                <a:solidFill>
                  <a:srgbClr val="575F6D"/>
                </a:solidFill>
                <a:latin typeface="Arial"/>
                <a:ea typeface="Arial"/>
                <a:cs typeface="Arial"/>
                <a:sym typeface="Arial"/>
              </a:rPr>
              <a:t>Literatura a zdroje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089975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HAVEL, Dalibor: Listinné písmo v českých zemích na přelomu 13. a 14. století. Brno 2008.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HLAVÁČEK, Ivan, KAŠPAR, Jaroslav a Rostislav NOVÝ: Vademecum pomocných věd historických. Praha 1988.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PÁTKOVÁ, Hana a Ondřej BASTL: Texty k výuce diplomatiky. Dolní Břežany 2003.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ŠEBÁNEK, Jindřich, FIALA, Zdeněk a Zdeňka HLEDÍKOVÁ: Česká diplomatika do roku 1848. Praha 1984.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rgbClr val="FE86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Czech medieval sources (k 25. 3. 2016)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monasterium.net = digitalizované listiny z archivů stř. Evr.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1400">
                <a:latin typeface="Arial"/>
                <a:ea typeface="Arial"/>
                <a:cs typeface="Arial"/>
                <a:sym typeface="Arial"/>
              </a:rPr>
              <a:t>Obrázky: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cs-CZ" sz="1400">
                <a:solidFill>
                  <a:srgbClr val="000000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Zlatá bula sicilská: </a:t>
            </a:r>
            <a:r>
              <a:rPr lang="cs-CZ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Wikimedia Commons dle: </a:t>
            </a:r>
            <a:r>
              <a:rPr lang="cs-CZ" sz="1400">
                <a:solidFill>
                  <a:srgbClr val="000000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Archiv České koruny 1158-1935, inv. č. 2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cs-CZ" sz="1400">
                <a:solidFill>
                  <a:srgbClr val="000000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Loga: web MGH, RI a titulní strany edic na CMS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Předvádění na obrazovce (4:3)</PresentationFormat>
  <Paragraphs>60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Noto Sans Symbols</vt:lpstr>
      <vt:lpstr>Libre Baskerville</vt:lpstr>
      <vt:lpstr>Arkýř</vt:lpstr>
      <vt:lpstr>Listiny a formulářové sbírky jako prameny k středověkým právním dějinám</vt:lpstr>
      <vt:lpstr>Obecně o diplomatice</vt:lpstr>
      <vt:lpstr>Prameny a jejich edice</vt:lpstr>
      <vt:lpstr>Formuláře a jejich sbírky</vt:lpstr>
      <vt:lpstr>Literatura a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Listiny a formulářové sbírky jako prameny k středověkým právním dějinám</dc:title>
  <dc:creator>40374</dc:creator>
  <cp:lastModifiedBy>40374</cp:lastModifiedBy>
  <cp:revision>1</cp:revision>
  <dcterms:modified xsi:type="dcterms:W3CDTF">2016-03-30T15:36:12Z</dcterms:modified>
</cp:coreProperties>
</file>