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54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4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18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95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83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12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44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62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595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15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6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2DA33-5C1D-4CDC-870B-EE117E09A05B}" type="datetimeFigureOut">
              <a:rPr lang="sk-SK" smtClean="0"/>
              <a:t>26. 4. 2016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57A9E5D-F6DF-4CC9-9B3C-508F2ECB0A08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65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i.cz/databaze/kdo18/search.php?zp=1&amp;name=Emler+Josef" TargetMode="External"/><Relationship Id="rId2" Type="http://schemas.openxmlformats.org/officeDocument/2006/relationships/hyperlink" Target="http://www.paleografie.org/UK/index.php?target=gallery24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bel.hathitrust.org/cgi/pt?id=mdp.39015080324927;view=1up;seq=27" TargetMode="External"/><Relationship Id="rId4" Type="http://schemas.openxmlformats.org/officeDocument/2006/relationships/hyperlink" Target="https://archive.org/details/pozstatkydeskzem01eml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org/details/pozstatkydeskzem01eml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Josef</a:t>
            </a:r>
            <a:r>
              <a:rPr lang="sk-SK" dirty="0" smtClean="0"/>
              <a:t> </a:t>
            </a:r>
            <a:r>
              <a:rPr lang="sk-SK" dirty="0" err="1" smtClean="0"/>
              <a:t>Emler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sk-SK" sz="16000" dirty="0" smtClean="0"/>
              <a:t>Pozostatky </a:t>
            </a:r>
            <a:r>
              <a:rPr lang="sk-SK" sz="16000" dirty="0" err="1" smtClean="0"/>
              <a:t>desk</a:t>
            </a:r>
            <a:r>
              <a:rPr lang="sk-SK" sz="16000" dirty="0" smtClean="0"/>
              <a:t> zemských</a:t>
            </a:r>
          </a:p>
          <a:p>
            <a:pPr algn="ctr"/>
            <a:endParaRPr lang="sk-SK" dirty="0"/>
          </a:p>
          <a:p>
            <a:pPr algn="ctr"/>
            <a:endParaRPr lang="sk-SK" dirty="0" smtClean="0"/>
          </a:p>
          <a:p>
            <a:pPr algn="r"/>
            <a:r>
              <a:rPr lang="sk-SK" sz="4900" dirty="0" smtClean="0"/>
              <a:t>Viktor Lestyan</a:t>
            </a:r>
            <a:endParaRPr lang="sk-SK" sz="4900" dirty="0"/>
          </a:p>
        </p:txBody>
      </p:sp>
    </p:spTree>
    <p:extLst>
      <p:ext uri="{BB962C8B-B14F-4D97-AF65-F5344CB8AC3E}">
        <p14:creationId xmlns:p14="http://schemas.microsoft.com/office/powerpoint/2010/main" val="14677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Hlaváček</a:t>
            </a:r>
            <a:r>
              <a:rPr lang="sk-SK" dirty="0"/>
              <a:t>, Ivan - </a:t>
            </a:r>
            <a:r>
              <a:rPr lang="sk-SK" dirty="0" err="1"/>
              <a:t>Kahuda</a:t>
            </a:r>
            <a:r>
              <a:rPr lang="sk-SK" dirty="0"/>
              <a:t>, </a:t>
            </a:r>
            <a:r>
              <a:rPr lang="sk-SK" dirty="0" err="1"/>
              <a:t>Jan</a:t>
            </a:r>
            <a:r>
              <a:rPr lang="sk-SK" dirty="0"/>
              <a:t> </a:t>
            </a:r>
            <a:br>
              <a:rPr lang="sk-SK" dirty="0"/>
            </a:br>
            <a:r>
              <a:rPr lang="sk-SK" i="1" dirty="0"/>
              <a:t>O </a:t>
            </a:r>
            <a:r>
              <a:rPr lang="sk-SK" i="1" dirty="0" err="1"/>
              <a:t>mých</a:t>
            </a:r>
            <a:r>
              <a:rPr lang="sk-SK" i="1" dirty="0"/>
              <a:t> </a:t>
            </a:r>
            <a:r>
              <a:rPr lang="sk-SK" i="1" dirty="0" err="1"/>
              <a:t>předchůdcích</a:t>
            </a:r>
            <a:r>
              <a:rPr lang="sk-SK" i="1" dirty="0"/>
              <a:t> i </a:t>
            </a:r>
            <a:r>
              <a:rPr lang="sk-SK" i="1" dirty="0" err="1"/>
              <a:t>současnících</a:t>
            </a:r>
            <a:r>
              <a:rPr lang="sk-SK" i="1" dirty="0"/>
              <a:t>. </a:t>
            </a:r>
            <a:r>
              <a:rPr lang="sk-SK" i="1" dirty="0" err="1"/>
              <a:t>Soubor</a:t>
            </a:r>
            <a:r>
              <a:rPr lang="sk-SK" i="1" dirty="0"/>
              <a:t> </a:t>
            </a:r>
            <a:r>
              <a:rPr lang="sk-SK" i="1" dirty="0" err="1"/>
              <a:t>studií</a:t>
            </a:r>
            <a:r>
              <a:rPr lang="sk-SK" i="1" dirty="0"/>
              <a:t> k </a:t>
            </a:r>
            <a:r>
              <a:rPr lang="sk-SK" i="1" dirty="0" err="1"/>
              <a:t>dějinám</a:t>
            </a:r>
            <a:r>
              <a:rPr lang="sk-SK" i="1" dirty="0"/>
              <a:t> </a:t>
            </a:r>
            <a:r>
              <a:rPr lang="sk-SK" i="1" dirty="0" err="1"/>
              <a:t>archivnictví</a:t>
            </a:r>
            <a:r>
              <a:rPr lang="sk-SK" i="1" dirty="0"/>
              <a:t>, historiografie a pomocných </a:t>
            </a:r>
            <a:r>
              <a:rPr lang="sk-SK" i="1" dirty="0" err="1"/>
              <a:t>věd</a:t>
            </a:r>
            <a:r>
              <a:rPr lang="sk-SK" i="1" dirty="0"/>
              <a:t> historických. </a:t>
            </a:r>
            <a:r>
              <a:rPr lang="sk-SK" dirty="0" err="1"/>
              <a:t>Hlaváček</a:t>
            </a:r>
            <a:r>
              <a:rPr lang="sk-SK" dirty="0"/>
              <a:t>, Ivan.[K </a:t>
            </a:r>
            <a:r>
              <a:rPr lang="sk-SK" dirty="0" err="1"/>
              <a:t>vydání</a:t>
            </a:r>
            <a:r>
              <a:rPr lang="sk-SK" dirty="0"/>
              <a:t> </a:t>
            </a:r>
            <a:r>
              <a:rPr lang="sk-SK" dirty="0" err="1"/>
              <a:t>připravil</a:t>
            </a:r>
            <a:r>
              <a:rPr lang="sk-SK" dirty="0"/>
              <a:t>]: </a:t>
            </a:r>
            <a:r>
              <a:rPr lang="sk-SK" dirty="0" err="1"/>
              <a:t>Kahuda</a:t>
            </a:r>
            <a:r>
              <a:rPr lang="sk-SK" dirty="0"/>
              <a:t>, </a:t>
            </a:r>
            <a:r>
              <a:rPr lang="sk-SK" dirty="0" err="1"/>
              <a:t>Jan</a:t>
            </a:r>
            <a:r>
              <a:rPr lang="sk-SK" dirty="0"/>
              <a:t>. Praha : Národní </a:t>
            </a:r>
            <a:r>
              <a:rPr lang="sk-SK" dirty="0" err="1"/>
              <a:t>archiv</a:t>
            </a:r>
            <a:r>
              <a:rPr lang="sk-SK" dirty="0"/>
              <a:t>, 2011. 453 s. [</a:t>
            </a:r>
            <a:r>
              <a:rPr lang="sk-SK" dirty="0" err="1"/>
              <a:t>Vydáno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příležitosti</a:t>
            </a:r>
            <a:r>
              <a:rPr lang="sk-SK" dirty="0"/>
              <a:t> 80. </a:t>
            </a:r>
            <a:r>
              <a:rPr lang="sk-SK" dirty="0" err="1"/>
              <a:t>narozenin</a:t>
            </a:r>
            <a:r>
              <a:rPr lang="sk-SK" dirty="0"/>
              <a:t> autora] </a:t>
            </a:r>
            <a:r>
              <a:rPr lang="sk-SK" dirty="0" smtClean="0"/>
              <a:t>ISBN:978-80-86712-89-5</a:t>
            </a:r>
          </a:p>
          <a:p>
            <a:r>
              <a:rPr lang="sk-SK" dirty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www.paleografie.org/UK/index.php?target=gallery243</a:t>
            </a:r>
            <a:endParaRPr lang="sk-SK" dirty="0" smtClean="0"/>
          </a:p>
          <a:p>
            <a:r>
              <a:rPr lang="sk-SK" dirty="0">
                <a:hlinkClick r:id="rId3"/>
              </a:rPr>
              <a:t>http://</a:t>
            </a:r>
            <a:r>
              <a:rPr lang="sk-SK" dirty="0" smtClean="0">
                <a:hlinkClick r:id="rId3"/>
              </a:rPr>
              <a:t>www.libri.cz/databaze/kdo18/search.php?zp=1&amp;name=Emler+Josef</a:t>
            </a:r>
            <a:endParaRPr lang="sk-SK" dirty="0" smtClean="0"/>
          </a:p>
          <a:p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archive.org/details/pozstatkydeskzem01emle</a:t>
            </a:r>
            <a:endParaRPr lang="sk-SK" dirty="0" smtClean="0"/>
          </a:p>
          <a:p>
            <a:r>
              <a:rPr lang="sk-SK">
                <a:hlinkClick r:id="rId5"/>
              </a:rPr>
              <a:t>http://babel.hathitrust.org/cgi/pt?id=mdp.39015080324927;view=1up;seq=27</a:t>
            </a:r>
            <a:endParaRPr lang="sk-SK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4355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Niečo málo o Prof. Dr. </a:t>
            </a:r>
            <a:r>
              <a:rPr lang="sk-SK" dirty="0" err="1" smtClean="0"/>
              <a:t>Josefovi</a:t>
            </a:r>
            <a:r>
              <a:rPr lang="sk-SK" dirty="0" smtClean="0"/>
              <a:t> </a:t>
            </a:r>
            <a:r>
              <a:rPr lang="sk-SK" dirty="0" err="1" smtClean="0"/>
              <a:t>Emlerovi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Narodil sa v 10.1 roku1836 v </a:t>
            </a:r>
            <a:r>
              <a:rPr lang="sk-SK" dirty="0" err="1" smtClean="0"/>
              <a:t>Libáni</a:t>
            </a:r>
            <a:endParaRPr lang="sk-SK" dirty="0" smtClean="0"/>
          </a:p>
          <a:p>
            <a:r>
              <a:rPr lang="sk-SK" dirty="0" smtClean="0"/>
              <a:t>Absolvent </a:t>
            </a:r>
            <a:r>
              <a:rPr lang="sk-SK" dirty="0" err="1" smtClean="0"/>
              <a:t>Jičínskeho</a:t>
            </a:r>
            <a:r>
              <a:rPr lang="sk-SK" dirty="0"/>
              <a:t> gymnázia a </a:t>
            </a:r>
            <a:r>
              <a:rPr lang="sk-SK" dirty="0" err="1"/>
              <a:t>Institut</a:t>
            </a:r>
            <a:r>
              <a:rPr lang="sk-SK" dirty="0"/>
              <a:t> </a:t>
            </a:r>
            <a:r>
              <a:rPr lang="sk-SK" dirty="0" err="1"/>
              <a:t>für</a:t>
            </a:r>
            <a:r>
              <a:rPr lang="sk-SK" dirty="0"/>
              <a:t> </a:t>
            </a:r>
            <a:r>
              <a:rPr lang="sk-SK" dirty="0" err="1"/>
              <a:t>Österreichische</a:t>
            </a:r>
            <a:r>
              <a:rPr lang="sk-SK" dirty="0"/>
              <a:t> </a:t>
            </a:r>
            <a:r>
              <a:rPr lang="sk-SK" dirty="0" err="1" smtClean="0"/>
              <a:t>Geschichtsforschung</a:t>
            </a:r>
            <a:endParaRPr lang="sk-SK" dirty="0" smtClean="0"/>
          </a:p>
          <a:p>
            <a:r>
              <a:rPr lang="sk-SK" dirty="0" smtClean="0"/>
              <a:t>Učiteľ, archivár, editor, národne angažovaná osoba</a:t>
            </a:r>
          </a:p>
          <a:p>
            <a:r>
              <a:rPr lang="sk-SK" dirty="0" smtClean="0"/>
              <a:t>Prednášal na KU od roku 1871, habilituje sa pre PVH</a:t>
            </a:r>
          </a:p>
          <a:p>
            <a:r>
              <a:rPr lang="sk-SK" dirty="0" smtClean="0"/>
              <a:t>1871 prevzatie pozície po K.J. </a:t>
            </a:r>
            <a:r>
              <a:rPr lang="sk-SK" dirty="0" err="1" smtClean="0"/>
              <a:t>Erbenovi</a:t>
            </a:r>
            <a:endParaRPr lang="sk-SK" dirty="0" smtClean="0"/>
          </a:p>
          <a:p>
            <a:r>
              <a:rPr lang="sk-SK" dirty="0" smtClean="0"/>
              <a:t>1887 profesor na českej filozofickej fakulte pražskej univerzity </a:t>
            </a:r>
          </a:p>
          <a:p>
            <a:r>
              <a:rPr lang="sk-SK" dirty="0" smtClean="0"/>
              <a:t>Zomrel 10. 2. 1899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329" y="2694189"/>
            <a:ext cx="2495377" cy="32653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96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Činnosť </a:t>
            </a:r>
            <a:r>
              <a:rPr lang="sk-SK" dirty="0" err="1" smtClean="0"/>
              <a:t>josefa</a:t>
            </a:r>
            <a:r>
              <a:rPr lang="sk-SK" dirty="0" smtClean="0"/>
              <a:t> </a:t>
            </a:r>
            <a:r>
              <a:rPr lang="sk-SK" dirty="0" err="1" smtClean="0"/>
              <a:t>Emlera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Sám vyše 10.000 strán </a:t>
            </a:r>
            <a:r>
              <a:rPr lang="sk-SK" dirty="0" err="1" smtClean="0"/>
              <a:t>edic</a:t>
            </a:r>
            <a:r>
              <a:rPr lang="sk-SK" dirty="0" smtClean="0"/>
              <a:t>!</a:t>
            </a:r>
          </a:p>
          <a:p>
            <a:r>
              <a:rPr lang="sk-SK" dirty="0" err="1" smtClean="0"/>
              <a:t>Edice</a:t>
            </a:r>
            <a:r>
              <a:rPr lang="sk-SK" dirty="0" smtClean="0"/>
              <a:t> vzájomnej korešpondencie J. </a:t>
            </a:r>
            <a:r>
              <a:rPr lang="sk-SK" dirty="0" err="1" smtClean="0"/>
              <a:t>Jungmanna</a:t>
            </a:r>
            <a:r>
              <a:rPr lang="sk-SK" dirty="0" smtClean="0"/>
              <a:t> a </a:t>
            </a:r>
            <a:r>
              <a:rPr lang="sk-SK" dirty="0" err="1" smtClean="0"/>
              <a:t>A</a:t>
            </a:r>
            <a:r>
              <a:rPr lang="sk-SK" dirty="0" smtClean="0"/>
              <a:t>. Marka</a:t>
            </a:r>
          </a:p>
          <a:p>
            <a:r>
              <a:rPr lang="sk-SK" dirty="0" err="1" smtClean="0"/>
              <a:t>Fontes</a:t>
            </a:r>
            <a:r>
              <a:rPr lang="sk-SK" dirty="0" smtClean="0"/>
              <a:t> </a:t>
            </a:r>
            <a:r>
              <a:rPr lang="sk-SK" dirty="0" err="1" smtClean="0"/>
              <a:t>Rerum</a:t>
            </a:r>
            <a:r>
              <a:rPr lang="sk-SK" dirty="0" smtClean="0"/>
              <a:t> </a:t>
            </a:r>
            <a:r>
              <a:rPr lang="sk-SK" dirty="0" err="1" smtClean="0"/>
              <a:t>Bohemicarum</a:t>
            </a:r>
            <a:endParaRPr lang="sk-SK" dirty="0" smtClean="0"/>
          </a:p>
          <a:p>
            <a:r>
              <a:rPr lang="sk-SK" b="1" dirty="0" err="1" smtClean="0"/>
              <a:t>Regesta</a:t>
            </a:r>
            <a:r>
              <a:rPr lang="sk-SK" b="1" dirty="0" smtClean="0"/>
              <a:t> </a:t>
            </a:r>
            <a:r>
              <a:rPr lang="sk-SK" b="1" dirty="0" err="1" smtClean="0"/>
              <a:t>diplomatica</a:t>
            </a:r>
            <a:r>
              <a:rPr lang="sk-SK" b="1" dirty="0" smtClean="0"/>
              <a:t> </a:t>
            </a:r>
            <a:r>
              <a:rPr lang="sk-SK" b="1" dirty="0" err="1" smtClean="0"/>
              <a:t>nec</a:t>
            </a:r>
            <a:r>
              <a:rPr lang="sk-SK" b="1" dirty="0" smtClean="0"/>
              <a:t> </a:t>
            </a:r>
            <a:r>
              <a:rPr lang="sk-SK" b="1" dirty="0" err="1" smtClean="0"/>
              <a:t>non</a:t>
            </a:r>
            <a:r>
              <a:rPr lang="sk-SK" b="1" dirty="0" smtClean="0"/>
              <a:t> </a:t>
            </a:r>
            <a:r>
              <a:rPr lang="sk-SK" b="1" dirty="0" err="1" smtClean="0"/>
              <a:t>epistolaria</a:t>
            </a:r>
            <a:r>
              <a:rPr lang="sk-SK" b="1" dirty="0" smtClean="0"/>
              <a:t> </a:t>
            </a:r>
            <a:r>
              <a:rPr lang="sk-SK" b="1" dirty="0" err="1" smtClean="0"/>
              <a:t>Bohemiae</a:t>
            </a:r>
            <a:r>
              <a:rPr lang="sk-SK" b="1" dirty="0" smtClean="0"/>
              <a:t> et </a:t>
            </a:r>
            <a:r>
              <a:rPr lang="sk-SK" b="1" dirty="0" err="1" smtClean="0"/>
              <a:t>Moraviae</a:t>
            </a:r>
            <a:endParaRPr lang="sk-SK" b="1" dirty="0" smtClean="0"/>
          </a:p>
          <a:p>
            <a:r>
              <a:rPr lang="sk-SK" dirty="0" smtClean="0"/>
              <a:t>Ďalšie druhy diplomatického materiálu</a:t>
            </a:r>
          </a:p>
          <a:p>
            <a:r>
              <a:rPr lang="sk-SK" dirty="0"/>
              <a:t> </a:t>
            </a:r>
            <a:r>
              <a:rPr lang="sk-SK" dirty="0" err="1"/>
              <a:t>Rukověť</a:t>
            </a:r>
            <a:r>
              <a:rPr lang="sk-SK" dirty="0"/>
              <a:t> </a:t>
            </a:r>
            <a:r>
              <a:rPr lang="sk-SK" dirty="0" err="1"/>
              <a:t>chronologie</a:t>
            </a:r>
            <a:r>
              <a:rPr lang="sk-SK" dirty="0"/>
              <a:t> </a:t>
            </a:r>
            <a:r>
              <a:rPr lang="sk-SK" dirty="0" err="1" smtClean="0"/>
              <a:t>křesťanské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496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Požiar v R. 1541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Hradčany a Malé Strany</a:t>
            </a:r>
          </a:p>
          <a:p>
            <a:r>
              <a:rPr lang="sk-SK" dirty="0" smtClean="0"/>
              <a:t>Obrovské množstvo materiálov do tla</a:t>
            </a:r>
          </a:p>
          <a:p>
            <a:r>
              <a:rPr lang="sk-SK" dirty="0" smtClean="0"/>
              <a:t>Zachovanie jedného </a:t>
            </a:r>
            <a:r>
              <a:rPr lang="sk-SK" dirty="0" err="1" smtClean="0"/>
              <a:t>kvaternu</a:t>
            </a:r>
            <a:r>
              <a:rPr lang="sk-SK" dirty="0" smtClean="0"/>
              <a:t> – r. 1316 až 1320</a:t>
            </a:r>
          </a:p>
          <a:p>
            <a:r>
              <a:rPr lang="sk-SK" dirty="0" smtClean="0"/>
              <a:t>Obnovenie </a:t>
            </a:r>
            <a:r>
              <a:rPr lang="sk-SK" dirty="0" err="1" smtClean="0"/>
              <a:t>desk</a:t>
            </a:r>
            <a:r>
              <a:rPr lang="sk-SK" dirty="0" smtClean="0"/>
              <a:t> zemských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488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Pozostatky </a:t>
            </a:r>
            <a:r>
              <a:rPr lang="sk-SK" dirty="0" err="1" smtClean="0"/>
              <a:t>desk</a:t>
            </a:r>
            <a:r>
              <a:rPr lang="sk-SK" dirty="0" smtClean="0"/>
              <a:t> zemských do R. 1541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51578" y="2126314"/>
            <a:ext cx="9603275" cy="3450613"/>
          </a:xfrm>
        </p:spPr>
        <p:txBody>
          <a:bodyPr/>
          <a:lstStyle/>
          <a:p>
            <a:r>
              <a:rPr lang="sk-SK" dirty="0" smtClean="0"/>
              <a:t>Podnet F. </a:t>
            </a:r>
            <a:r>
              <a:rPr lang="sk-SK" dirty="0" err="1" smtClean="0"/>
              <a:t>Paláckeho</a:t>
            </a:r>
            <a:endParaRPr lang="sk-SK" dirty="0" smtClean="0"/>
          </a:p>
          <a:p>
            <a:r>
              <a:rPr lang="sk-SK" dirty="0" smtClean="0"/>
              <a:t>Finančná pomoc grófa </a:t>
            </a:r>
            <a:r>
              <a:rPr lang="sk-SK" dirty="0" err="1" smtClean="0"/>
              <a:t>Clam-Martinica</a:t>
            </a:r>
            <a:endParaRPr lang="sk-SK" dirty="0" smtClean="0"/>
          </a:p>
          <a:p>
            <a:r>
              <a:rPr lang="sk-SK" dirty="0" err="1" smtClean="0"/>
              <a:t>Emler</a:t>
            </a:r>
            <a:r>
              <a:rPr lang="sk-SK" dirty="0" smtClean="0"/>
              <a:t> nezačína z nuly</a:t>
            </a:r>
          </a:p>
          <a:p>
            <a:r>
              <a:rPr lang="sk-SK" dirty="0" smtClean="0"/>
              <a:t>Vyšli 2 zo štyroch plánovaných zväzkov</a:t>
            </a:r>
          </a:p>
          <a:p>
            <a:r>
              <a:rPr lang="sk-SK" dirty="0" smtClean="0"/>
              <a:t>Finančné, časové a organizačné problémy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archive.org/details/pozstatkydeskzem01emle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223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 I. a II. Dielu pozostatkov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Libri</a:t>
            </a:r>
            <a:r>
              <a:rPr lang="sk-SK" dirty="0" smtClean="0"/>
              <a:t> </a:t>
            </a:r>
            <a:r>
              <a:rPr lang="sk-SK" dirty="0" err="1" smtClean="0"/>
              <a:t>Citationum</a:t>
            </a:r>
            <a:endParaRPr lang="sk-SK" dirty="0" smtClean="0"/>
          </a:p>
          <a:p>
            <a:r>
              <a:rPr lang="sk-SK" dirty="0" err="1" smtClean="0"/>
              <a:t>Libri</a:t>
            </a:r>
            <a:r>
              <a:rPr lang="sk-SK" dirty="0" smtClean="0"/>
              <a:t> </a:t>
            </a:r>
            <a:r>
              <a:rPr lang="sk-SK" dirty="0" err="1" smtClean="0"/>
              <a:t>Contractuum</a:t>
            </a:r>
            <a:endParaRPr lang="sk-SK" dirty="0" smtClean="0"/>
          </a:p>
          <a:p>
            <a:r>
              <a:rPr lang="sk-SK" dirty="0" smtClean="0"/>
              <a:t>Od 13.st do roku 1495 najmä latinsky písané zemské </a:t>
            </a:r>
            <a:r>
              <a:rPr lang="sk-SK" dirty="0" err="1" smtClean="0"/>
              <a:t>desky</a:t>
            </a:r>
            <a:endParaRPr lang="sk-SK" dirty="0" smtClean="0"/>
          </a:p>
          <a:p>
            <a:r>
              <a:rPr lang="sk-SK" dirty="0" smtClean="0"/>
              <a:t>Vydané 2 zo 4 plánovaných – do r. 1500</a:t>
            </a:r>
          </a:p>
          <a:p>
            <a:r>
              <a:rPr lang="sk-SK" dirty="0" smtClean="0"/>
              <a:t>V plánovaných mnoho materiálu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625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Emlerov</a:t>
            </a:r>
            <a:r>
              <a:rPr lang="sk-SK" dirty="0" smtClean="0"/>
              <a:t> postup,  Technika a chyby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Chyby najmä kvôli množstvu materiálu a snahe ho spracovať čo najrýchlejšie</a:t>
            </a:r>
          </a:p>
          <a:p>
            <a:r>
              <a:rPr lang="sk-SK" dirty="0" smtClean="0"/>
              <a:t>Kritický prístup, absencia úplných edičných poznámok</a:t>
            </a:r>
          </a:p>
          <a:p>
            <a:r>
              <a:rPr lang="sk-SK" dirty="0" smtClean="0"/>
              <a:t>Dodržiavanie formy prameňa</a:t>
            </a:r>
          </a:p>
          <a:p>
            <a:r>
              <a:rPr lang="sk-SK" dirty="0" smtClean="0"/>
              <a:t>Pramene častokrát nedržal v ruke, informácie z druhej ruky</a:t>
            </a:r>
          </a:p>
          <a:p>
            <a:r>
              <a:rPr lang="sk-SK" dirty="0" smtClean="0"/>
              <a:t>Rozdiely v osobách miestach</a:t>
            </a:r>
          </a:p>
          <a:p>
            <a:r>
              <a:rPr lang="sk-SK" dirty="0" err="1" smtClean="0"/>
              <a:t>Theodor</a:t>
            </a:r>
            <a:r>
              <a:rPr lang="sk-SK" dirty="0" smtClean="0"/>
              <a:t> </a:t>
            </a:r>
            <a:r>
              <a:rPr lang="sk-SK" dirty="0" err="1" smtClean="0"/>
              <a:t>Antl</a:t>
            </a:r>
            <a:r>
              <a:rPr lang="sk-SK" dirty="0" smtClean="0"/>
              <a:t> </a:t>
            </a:r>
          </a:p>
          <a:p>
            <a:r>
              <a:rPr lang="sk-SK" dirty="0" smtClean="0"/>
              <a:t>František Dvorský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112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Pramene k Príprave Pozostatkov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51579" y="2290051"/>
            <a:ext cx="9603275" cy="3450613"/>
          </a:xfrm>
        </p:spPr>
        <p:txBody>
          <a:bodyPr/>
          <a:lstStyle/>
          <a:p>
            <a:r>
              <a:rPr lang="sk-SK" dirty="0" smtClean="0"/>
              <a:t>Kus </a:t>
            </a:r>
            <a:r>
              <a:rPr lang="sk-SK" dirty="0" err="1" smtClean="0"/>
              <a:t>kvaternu</a:t>
            </a:r>
            <a:r>
              <a:rPr lang="sk-SK" dirty="0" smtClean="0"/>
              <a:t> r. 1316-1320</a:t>
            </a:r>
          </a:p>
          <a:p>
            <a:r>
              <a:rPr lang="sk-SK" dirty="0" smtClean="0"/>
              <a:t>Výpisy úradníkov</a:t>
            </a:r>
          </a:p>
          <a:p>
            <a:r>
              <a:rPr lang="sk-SK" dirty="0" smtClean="0"/>
              <a:t>Pôvodné listiny</a:t>
            </a:r>
          </a:p>
          <a:p>
            <a:r>
              <a:rPr lang="sk-SK" dirty="0" smtClean="0"/>
              <a:t>Rukopisy a tlač</a:t>
            </a:r>
          </a:p>
          <a:p>
            <a:r>
              <a:rPr lang="sk-SK" dirty="0" err="1" smtClean="0"/>
              <a:t>Desky</a:t>
            </a:r>
            <a:r>
              <a:rPr lang="sk-SK" dirty="0" smtClean="0"/>
              <a:t> dvorské</a:t>
            </a:r>
          </a:p>
          <a:p>
            <a:r>
              <a:rPr lang="sk-SK" dirty="0" err="1" smtClean="0"/>
              <a:t>Desky</a:t>
            </a:r>
            <a:r>
              <a:rPr lang="sk-SK" dirty="0" smtClean="0"/>
              <a:t> zemské znova </a:t>
            </a:r>
            <a:r>
              <a:rPr lang="sk-SK" dirty="0" err="1" smtClean="0"/>
              <a:t>vyzdvižené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655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Dôvod vzniku pozostatkov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Paláckeho</a:t>
            </a:r>
            <a:r>
              <a:rPr lang="sk-SK" dirty="0" smtClean="0"/>
              <a:t> odkaz</a:t>
            </a:r>
          </a:p>
          <a:p>
            <a:r>
              <a:rPr lang="sk-SK" dirty="0" smtClean="0"/>
              <a:t>Dôležitosť vzniku kvôli hodnote </a:t>
            </a:r>
            <a:r>
              <a:rPr lang="sk-SK" dirty="0" err="1" smtClean="0"/>
              <a:t>desk</a:t>
            </a:r>
            <a:r>
              <a:rPr lang="sk-SK" dirty="0" smtClean="0"/>
              <a:t> zemských</a:t>
            </a:r>
          </a:p>
          <a:p>
            <a:r>
              <a:rPr lang="sk-SK" dirty="0" smtClean="0"/>
              <a:t>Osobná angažovanosť a záujem </a:t>
            </a:r>
            <a:r>
              <a:rPr lang="sk-SK" dirty="0" err="1" smtClean="0"/>
              <a:t>Josefa</a:t>
            </a:r>
            <a:r>
              <a:rPr lang="sk-SK" dirty="0" smtClean="0"/>
              <a:t> </a:t>
            </a:r>
            <a:r>
              <a:rPr lang="sk-SK" dirty="0" err="1" smtClean="0"/>
              <a:t>Emler</a:t>
            </a:r>
            <a:endParaRPr lang="sk-SK" dirty="0" smtClean="0"/>
          </a:p>
          <a:p>
            <a:r>
              <a:rPr lang="sk-SK" dirty="0" smtClean="0"/>
              <a:t>Až romanticky nadnesený význam pre </a:t>
            </a:r>
            <a:r>
              <a:rPr lang="sk-SK" dirty="0" err="1" smtClean="0"/>
              <a:t>Emlera</a:t>
            </a:r>
            <a:endParaRPr lang="sk-SK" dirty="0"/>
          </a:p>
          <a:p>
            <a:r>
              <a:rPr lang="sk-SK" dirty="0" err="1" smtClean="0"/>
              <a:t>Emler</a:t>
            </a:r>
            <a:r>
              <a:rPr lang="sk-SK" dirty="0" smtClean="0"/>
              <a:t> pripúšťa aj svoje chyby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6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394</TotalTime>
  <Words>302</Words>
  <Application>Microsoft Office PowerPoint</Application>
  <PresentationFormat>Vlastní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Gallery</vt:lpstr>
      <vt:lpstr>Josef Emler</vt:lpstr>
      <vt:lpstr>Niečo málo o Prof. Dr. Josefovi Emlerovi</vt:lpstr>
      <vt:lpstr>Činnosť josefa Emlera</vt:lpstr>
      <vt:lpstr>Požiar v R. 1541 </vt:lpstr>
      <vt:lpstr>Pozostatky desk zemských do R. 1541</vt:lpstr>
      <vt:lpstr>Obsah I. a II. Dielu pozostatkov</vt:lpstr>
      <vt:lpstr>Emlerov postup,  Technika a chyby</vt:lpstr>
      <vt:lpstr>Pramene k Príprave Pozostatkov</vt:lpstr>
      <vt:lpstr>Dôvod vzniku pozostatkov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Josef Emler</dc:title>
  <dc:creator>Viktor Lestyan</dc:creator>
  <cp:lastModifiedBy>Naďa Štachová</cp:lastModifiedBy>
  <cp:revision>20</cp:revision>
  <dcterms:created xsi:type="dcterms:W3CDTF">2016-04-18T12:32:24Z</dcterms:created>
  <dcterms:modified xsi:type="dcterms:W3CDTF">2016-04-26T08:46:09Z</dcterms:modified>
</cp:coreProperties>
</file>