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32" autoAdjust="0"/>
    <p:restoredTop sz="94660"/>
  </p:normalViewPr>
  <p:slideViewPr>
    <p:cSldViewPr snapToGrid="0">
      <p:cViewPr>
        <p:scale>
          <a:sx n="81" d="100"/>
          <a:sy n="81" d="100"/>
        </p:scale>
        <p:origin x="-96" y="-7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0F4F7328-9808-4D69-9015-F7A6367C6E91}" type="datetimeFigureOut">
              <a:rPr lang="cs-CZ" smtClean="0"/>
              <a:t>26.4.2016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A8D00-4517-4040-A803-B9C44A37BD77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8156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F7328-9808-4D69-9015-F7A6367C6E91}" type="datetimeFigureOut">
              <a:rPr lang="cs-CZ" smtClean="0"/>
              <a:t>26.4.2016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A8D00-4517-4040-A803-B9C44A37BD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1520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F7328-9808-4D69-9015-F7A6367C6E91}" type="datetimeFigureOut">
              <a:rPr lang="cs-CZ" smtClean="0"/>
              <a:t>26.4.2016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A8D00-4517-4040-A803-B9C44A37BD77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1245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F7328-9808-4D69-9015-F7A6367C6E91}" type="datetimeFigureOut">
              <a:rPr lang="cs-CZ" smtClean="0"/>
              <a:t>26.4.2016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A8D00-4517-4040-A803-B9C44A37BD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6350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F7328-9808-4D69-9015-F7A6367C6E91}" type="datetimeFigureOut">
              <a:rPr lang="cs-CZ" smtClean="0"/>
              <a:t>26.4.2016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A8D00-4517-4040-A803-B9C44A37BD77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215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F7328-9808-4D69-9015-F7A6367C6E91}" type="datetimeFigureOut">
              <a:rPr lang="cs-CZ" smtClean="0"/>
              <a:t>26.4.2016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A8D00-4517-4040-A803-B9C44A37BD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4627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F7328-9808-4D69-9015-F7A6367C6E91}" type="datetimeFigureOut">
              <a:rPr lang="cs-CZ" smtClean="0"/>
              <a:t>26.4.2016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A8D00-4517-4040-A803-B9C44A37BD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4680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F7328-9808-4D69-9015-F7A6367C6E91}" type="datetimeFigureOut">
              <a:rPr lang="cs-CZ" smtClean="0"/>
              <a:t>26.4.2016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A8D00-4517-4040-A803-B9C44A37BD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9914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F7328-9808-4D69-9015-F7A6367C6E91}" type="datetimeFigureOut">
              <a:rPr lang="cs-CZ" smtClean="0"/>
              <a:t>26.4.2016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A8D00-4517-4040-A803-B9C44A37BD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1317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F7328-9808-4D69-9015-F7A6367C6E91}" type="datetimeFigureOut">
              <a:rPr lang="cs-CZ" smtClean="0"/>
              <a:t>26.4.2016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A8D00-4517-4040-A803-B9C44A37BD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9761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F7328-9808-4D69-9015-F7A6367C6E91}" type="datetimeFigureOut">
              <a:rPr lang="cs-CZ" smtClean="0"/>
              <a:t>26.4.2016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A8D00-4517-4040-A803-B9C44A37BD77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305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0F4F7328-9808-4D69-9015-F7A6367C6E91}" type="datetimeFigureOut">
              <a:rPr lang="cs-CZ" smtClean="0"/>
              <a:t>26.4.2016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FFA8D00-4517-4040-A803-B9C44A37BD77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8294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Ondřej z dubé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Zemské české</a:t>
            </a:r>
            <a:r>
              <a:rPr lang="en-US" smtClean="0"/>
              <a:t> </a:t>
            </a:r>
            <a:r>
              <a:rPr lang="en-US" dirty="0" err="1" smtClean="0"/>
              <a:t>pr</a:t>
            </a:r>
            <a:r>
              <a:rPr lang="cs-CZ" dirty="0" smtClean="0"/>
              <a:t>ávo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5517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Ondřej z dubé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Cca 1320 – 1412/13</a:t>
            </a:r>
          </a:p>
          <a:p>
            <a:r>
              <a:rPr lang="cs-CZ" dirty="0" smtClean="0"/>
              <a:t>Nejvyšší zemský sudí </a:t>
            </a:r>
            <a:r>
              <a:rPr lang="en-US" dirty="0" smtClean="0"/>
              <a:t>134</a:t>
            </a:r>
            <a:r>
              <a:rPr lang="cs-CZ" dirty="0" smtClean="0"/>
              <a:t>0/4</a:t>
            </a:r>
            <a:r>
              <a:rPr lang="en-US" dirty="0" smtClean="0"/>
              <a:t>3 </a:t>
            </a:r>
            <a:r>
              <a:rPr lang="en-US" dirty="0"/>
              <a:t>– </a:t>
            </a:r>
            <a:r>
              <a:rPr lang="en-US" dirty="0" smtClean="0"/>
              <a:t>1394</a:t>
            </a:r>
            <a:endParaRPr lang="cs-CZ" dirty="0" smtClean="0"/>
          </a:p>
          <a:p>
            <a:r>
              <a:rPr lang="cs-CZ" dirty="0" smtClean="0"/>
              <a:t>Poprávce Kouřismského kraje</a:t>
            </a:r>
          </a:p>
          <a:p>
            <a:r>
              <a:rPr lang="cs-CZ" dirty="0" smtClean="0"/>
              <a:t>Rádcem králů, příznivcem</a:t>
            </a:r>
          </a:p>
          <a:p>
            <a:r>
              <a:rPr lang="cs-CZ" dirty="0" smtClean="0"/>
              <a:t>Samouk – příručky, cestování, žádné zprávy o školení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en-US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5206" y="298035"/>
            <a:ext cx="3490173" cy="4865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1794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</a:t>
            </a:r>
            <a:r>
              <a:rPr lang="cs-CZ" dirty="0" smtClean="0"/>
              <a:t>áva zemská česká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Od r. 1394/5 – 1412/13</a:t>
            </a:r>
            <a:endParaRPr lang="cs-CZ" dirty="0" smtClean="0"/>
          </a:p>
          <a:p>
            <a:r>
              <a:rPr lang="cs-CZ" dirty="0" smtClean="0"/>
              <a:t>na příručce pracoval až do jeho smrti</a:t>
            </a:r>
          </a:p>
          <a:p>
            <a:r>
              <a:rPr lang="cs-CZ" dirty="0" smtClean="0"/>
              <a:t>Je rozdělena do šesti částí</a:t>
            </a:r>
          </a:p>
          <a:p>
            <a:pPr lvl="1"/>
            <a:r>
              <a:rPr lang="cs-CZ" dirty="0" smtClean="0"/>
              <a:t>Přípis a předmluva čl. 1-9 </a:t>
            </a:r>
          </a:p>
          <a:p>
            <a:pPr lvl="2"/>
            <a:r>
              <a:rPr lang="cs-CZ" dirty="0" smtClean="0"/>
              <a:t>Co je to právo, kdy vzniká a druhy</a:t>
            </a:r>
          </a:p>
          <a:p>
            <a:pPr lvl="1"/>
            <a:r>
              <a:rPr lang="cs-CZ" dirty="0" smtClean="0"/>
              <a:t>Výklad sám</a:t>
            </a:r>
            <a:r>
              <a:rPr lang="cs-CZ" dirty="0"/>
              <a:t> </a:t>
            </a:r>
            <a:r>
              <a:rPr lang="cs-CZ" dirty="0" smtClean="0"/>
              <a:t>čl. 10-77</a:t>
            </a:r>
          </a:p>
          <a:p>
            <a:pPr lvl="2"/>
            <a:r>
              <a:rPr lang="cs-CZ" dirty="0" smtClean="0"/>
              <a:t>Právo procesní, o vedení práva, druhy půhonů</a:t>
            </a:r>
          </a:p>
          <a:p>
            <a:pPr lvl="1"/>
            <a:r>
              <a:rPr lang="cs-CZ" dirty="0" smtClean="0"/>
              <a:t>Poučení o nálezých panských čl. 78-87</a:t>
            </a:r>
          </a:p>
          <a:p>
            <a:pPr lvl="2"/>
            <a:r>
              <a:rPr lang="cs-CZ" dirty="0" smtClean="0"/>
              <a:t>Účast pánů </a:t>
            </a:r>
            <a:r>
              <a:rPr lang="cs-CZ" smtClean="0"/>
              <a:t>na soudě, nalézání práva</a:t>
            </a:r>
            <a:endParaRPr lang="cs-CZ" dirty="0" smtClean="0"/>
          </a:p>
          <a:p>
            <a:pPr lvl="1"/>
            <a:r>
              <a:rPr lang="cs-CZ" dirty="0" smtClean="0"/>
              <a:t>Forma odpovědí na danou otázku čl. 88-99</a:t>
            </a:r>
          </a:p>
          <a:p>
            <a:pPr lvl="2"/>
            <a:r>
              <a:rPr lang="cs-CZ" dirty="0" smtClean="0"/>
              <a:t>Právo soukromé</a:t>
            </a:r>
          </a:p>
          <a:p>
            <a:pPr lvl="1"/>
            <a:r>
              <a:rPr lang="cs-CZ" dirty="0" smtClean="0"/>
              <a:t>Přípisky čl. 100-105</a:t>
            </a:r>
          </a:p>
          <a:p>
            <a:pPr lvl="2"/>
            <a:r>
              <a:rPr lang="cs-CZ" dirty="0" smtClean="0"/>
              <a:t>Opravy</a:t>
            </a:r>
          </a:p>
          <a:p>
            <a:pPr lvl="1"/>
            <a:r>
              <a:rPr lang="cs-CZ" dirty="0" smtClean="0"/>
              <a:t>Nálezy čl. 106-154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7084" y="289002"/>
            <a:ext cx="4728028" cy="6299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2534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Práva zemská česká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Právní kniha soukromá bez platnosti</a:t>
            </a:r>
          </a:p>
          <a:p>
            <a:r>
              <a:rPr lang="cs-CZ" dirty="0" smtClean="0"/>
              <a:t>Rožmberská kniha, Řád práva zemského</a:t>
            </a:r>
          </a:p>
          <a:p>
            <a:r>
              <a:rPr lang="cs-CZ" dirty="0" smtClean="0"/>
              <a:t>Originál není, je pouze v opisech – A, B....</a:t>
            </a:r>
          </a:p>
          <a:p>
            <a:pPr lvl="1"/>
            <a:r>
              <a:rPr lang="cs-CZ" dirty="0" smtClean="0"/>
              <a:t>Právní pomůcka pro úředníky, kanceláře...</a:t>
            </a:r>
          </a:p>
          <a:p>
            <a:r>
              <a:rPr lang="cs-CZ" dirty="0" smtClean="0"/>
              <a:t>Zemské desky</a:t>
            </a:r>
          </a:p>
          <a:p>
            <a:r>
              <a:rPr lang="cs-CZ" dirty="0" smtClean="0"/>
              <a:t>Opravy, derogace</a:t>
            </a:r>
            <a:r>
              <a:rPr lang="en-US" dirty="0" smtClean="0"/>
              <a:t> – </a:t>
            </a:r>
            <a:r>
              <a:rPr lang="cs-CZ" dirty="0" smtClean="0"/>
              <a:t>1402 nové přídavky, nové právní ustanovení</a:t>
            </a:r>
            <a:endParaRPr lang="en-US" dirty="0" smtClean="0"/>
          </a:p>
          <a:p>
            <a:r>
              <a:rPr lang="en-US" dirty="0" err="1" smtClean="0"/>
              <a:t>Jasn</a:t>
            </a:r>
            <a:r>
              <a:rPr lang="cs-CZ" dirty="0" smtClean="0"/>
              <a:t>ě systematicky uspořádaná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655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Článek 6</a:t>
            </a:r>
          </a:p>
          <a:p>
            <a:pPr lvl="1"/>
            <a:r>
              <a:rPr lang="cs-CZ" dirty="0" smtClean="0"/>
              <a:t>Sudí najvyšší má miesto podle komorníka na pány při podává, a kterémuž pánu kážie vstáti a se pány se oč tázati, ten má pán poslušenstvie učiniti......</a:t>
            </a:r>
          </a:p>
          <a:p>
            <a:pPr marL="128016" lvl="1" indent="0">
              <a:buNone/>
            </a:pPr>
            <a:r>
              <a:rPr lang="cs-CZ" dirty="0" smtClean="0"/>
              <a:t>Článek 27</a:t>
            </a:r>
          </a:p>
          <a:p>
            <a:pPr lvl="1"/>
            <a:r>
              <a:rPr lang="cs-CZ" dirty="0" smtClean="0"/>
              <a:t>O </a:t>
            </a:r>
            <a:r>
              <a:rPr lang="cs-CZ" dirty="0"/>
              <a:t>hlavu </a:t>
            </a:r>
            <a:r>
              <a:rPr lang="cs-CZ" dirty="0" smtClean="0"/>
              <a:t>takto </a:t>
            </a:r>
            <a:r>
              <a:rPr lang="cs-CZ" dirty="0"/>
              <a:t>j</a:t>
            </a:r>
            <a:r>
              <a:rPr lang="cs-CZ" dirty="0" smtClean="0"/>
              <a:t>est </a:t>
            </a:r>
            <a:r>
              <a:rPr lang="cs-CZ" dirty="0"/>
              <a:t>žaloba: ,,Petr z Vřěščan Žaluje na Jana z Trnové, Že </a:t>
            </a:r>
            <a:r>
              <a:rPr lang="cs-CZ" dirty="0" smtClean="0"/>
              <a:t>jemu </a:t>
            </a:r>
            <a:r>
              <a:rPr lang="cs-CZ" dirty="0"/>
              <a:t>zabil otce jeho </a:t>
            </a:r>
            <a:r>
              <a:rPr lang="cs-CZ" dirty="0" smtClean="0"/>
              <a:t>Petra </a:t>
            </a:r>
            <a:r>
              <a:rPr lang="cs-CZ" dirty="0"/>
              <a:t>z Klení na mierné cestě </a:t>
            </a:r>
            <a:r>
              <a:rPr lang="cs-CZ" dirty="0" smtClean="0"/>
              <a:t>bezprávně </a:t>
            </a:r>
            <a:r>
              <a:rPr lang="cs-CZ" dirty="0"/>
              <a:t>a prosí práva... Ale o příhlavniem </a:t>
            </a:r>
            <a:r>
              <a:rPr lang="cs-CZ" dirty="0" smtClean="0"/>
              <a:t>dluhu</a:t>
            </a:r>
            <a:r>
              <a:rPr lang="cs-CZ" dirty="0"/>
              <a:t>, jenž </a:t>
            </a:r>
            <a:r>
              <a:rPr lang="cs-CZ" dirty="0" smtClean="0"/>
              <a:t>jest </a:t>
            </a:r>
            <a:r>
              <a:rPr lang="cs-CZ" dirty="0"/>
              <a:t>také trój póhon, tak jest žaloba: že ,,Petr z Brus </a:t>
            </a:r>
            <a:r>
              <a:rPr lang="cs-CZ" dirty="0" smtClean="0"/>
              <a:t>žaluje </a:t>
            </a:r>
            <a:r>
              <a:rPr lang="cs-CZ" dirty="0"/>
              <a:t>na </a:t>
            </a:r>
            <a:r>
              <a:rPr lang="cs-CZ" dirty="0" smtClean="0"/>
              <a:t>Jana </a:t>
            </a:r>
            <a:r>
              <a:rPr lang="cs-CZ" dirty="0"/>
              <a:t>z Lán'' že kdy zabil otce jeho lala z </a:t>
            </a:r>
            <a:r>
              <a:rPr lang="cs-CZ" dirty="0" smtClean="0"/>
              <a:t>Luk </a:t>
            </a:r>
            <a:r>
              <a:rPr lang="cs-CZ" dirty="0"/>
              <a:t>při </a:t>
            </a:r>
            <a:r>
              <a:rPr lang="cs-CZ" dirty="0" smtClean="0"/>
              <a:t>hlavě </a:t>
            </a:r>
            <a:r>
              <a:rPr lang="cs-CZ" dirty="0"/>
              <a:t>j</a:t>
            </a:r>
            <a:r>
              <a:rPr lang="cs-CZ" dirty="0" smtClean="0"/>
              <a:t>eho </a:t>
            </a:r>
            <a:r>
              <a:rPr lang="cs-CZ" dirty="0"/>
              <a:t>vzal </a:t>
            </a:r>
            <a:r>
              <a:rPr lang="cs-CZ" dirty="0" smtClean="0"/>
              <a:t>jemu </a:t>
            </a:r>
            <a:r>
              <a:rPr lang="cs-CZ" dirty="0"/>
              <a:t>pět set hřiven střiebra. </a:t>
            </a:r>
            <a:r>
              <a:rPr lang="cs-CZ" dirty="0" smtClean="0"/>
              <a:t>Pří-liť</a:t>
            </a:r>
            <a:r>
              <a:rPr lang="cs-CZ" dirty="0"/>
              <a:t>, </a:t>
            </a:r>
            <a:r>
              <a:rPr lang="cs-CZ" dirty="0" smtClean="0"/>
              <a:t>prosí </a:t>
            </a:r>
            <a:r>
              <a:rPr lang="cs-CZ" dirty="0"/>
              <a:t>práva</a:t>
            </a:r>
            <a:r>
              <a:rPr lang="cs-CZ" dirty="0" smtClean="0"/>
              <a:t>..</a:t>
            </a:r>
          </a:p>
          <a:p>
            <a:pPr marL="128016" lvl="1" indent="0">
              <a:buNone/>
            </a:pPr>
            <a:r>
              <a:rPr lang="cs-CZ" dirty="0" smtClean="0"/>
              <a:t>Článek 93</a:t>
            </a:r>
          </a:p>
          <a:p>
            <a:pPr marL="128016" lvl="1" indent="0">
              <a:buNone/>
            </a:pPr>
            <a:r>
              <a:rPr lang="cs-CZ" dirty="0" smtClean="0"/>
              <a:t> Čím vdova svój stav vdoví promění? Najprvé, když se za jiného vdá muže, za druhé, když  své věno v    jinú ruku trhem zapíše dskami neb jinak kterakž koli zavadí, již svój stav proměnila a dlužna jest své penieze věnné od dědice vzieti, ktož právo k dědinám má a jemu jeho dědin sstúpí.</a:t>
            </a:r>
            <a:endParaRPr lang="cs-CZ" dirty="0"/>
          </a:p>
          <a:p>
            <a:pPr lvl="1"/>
            <a:endParaRPr lang="cs-CZ" dirty="0" smtClean="0"/>
          </a:p>
          <a:p>
            <a:pPr marL="128016" lvl="1" indent="0">
              <a:buNone/>
            </a:pPr>
            <a:endParaRPr lang="cs-CZ" dirty="0" smtClean="0"/>
          </a:p>
          <a:p>
            <a:pPr marL="128016" lvl="1" indent="0">
              <a:buNone/>
            </a:pPr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04299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Edice</a:t>
            </a:r>
            <a:r>
              <a:rPr lang="en-US" dirty="0" smtClean="0"/>
              <a:t> </a:t>
            </a:r>
            <a:r>
              <a:rPr lang="en-US" dirty="0" err="1" smtClean="0"/>
              <a:t>fran</a:t>
            </a:r>
            <a:r>
              <a:rPr lang="cs-CZ" dirty="0" smtClean="0"/>
              <a:t>tiška čády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8016" lvl="1" indent="0">
              <a:buNone/>
            </a:pPr>
            <a:endParaRPr lang="cs-CZ" dirty="0" smtClean="0"/>
          </a:p>
          <a:p>
            <a:pPr marL="128016" lvl="1" indent="0">
              <a:buNone/>
            </a:pPr>
            <a:r>
              <a:rPr lang="cs-CZ" dirty="0" smtClean="0"/>
              <a:t>Obecný přehled 14. století</a:t>
            </a:r>
          </a:p>
          <a:p>
            <a:pPr marL="128016" lvl="1" indent="0">
              <a:buNone/>
            </a:pPr>
            <a:r>
              <a:rPr lang="cs-CZ" dirty="0" smtClean="0"/>
              <a:t>Zasazení do kontextu</a:t>
            </a:r>
          </a:p>
          <a:p>
            <a:pPr marL="128016" lvl="1" indent="0">
              <a:buNone/>
            </a:pPr>
            <a:r>
              <a:rPr lang="cs-CZ" dirty="0" smtClean="0"/>
              <a:t>Čerpání z více zdrojů </a:t>
            </a:r>
          </a:p>
          <a:p>
            <a:pPr marL="128016" lvl="1" indent="0">
              <a:buNone/>
            </a:pPr>
            <a:r>
              <a:rPr lang="cs-CZ" dirty="0" smtClean="0"/>
              <a:t>Přirovnávání, hledání věrohodnosti</a:t>
            </a:r>
          </a:p>
          <a:p>
            <a:pPr marL="128016" lvl="1" indent="0">
              <a:buNone/>
            </a:pPr>
            <a:r>
              <a:rPr lang="cs-CZ" dirty="0" smtClean="0"/>
              <a:t>Rozbor zkratek, zdrojů, předešlých vydání (např. Františka Palackého)</a:t>
            </a:r>
          </a:p>
          <a:p>
            <a:pPr marL="128016" lvl="1" indent="0">
              <a:buNone/>
            </a:pPr>
            <a:r>
              <a:rPr lang="cs-CZ" dirty="0" smtClean="0"/>
              <a:t>Jak se k dílu Ondřeje z Dubé stavělo</a:t>
            </a:r>
          </a:p>
          <a:p>
            <a:pPr marL="128016" lvl="1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000623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066" y="2228046"/>
            <a:ext cx="10113136" cy="4081314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ČÁDA, František (ed.). </a:t>
            </a:r>
            <a:r>
              <a:rPr lang="cs-CZ" i="1" dirty="0"/>
              <a:t>Nejvyššího sudího království českého Ondřeje z Dubé práva zemská česká</a:t>
            </a:r>
            <a:r>
              <a:rPr lang="cs-CZ" dirty="0"/>
              <a:t>. V Praze: Nákladem České akademie věd a umění, 1930. Historický archiv, č. 48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TextBox 3"/>
          <p:cNvSpPr txBox="1"/>
          <p:nvPr/>
        </p:nvSpPr>
        <p:spPr>
          <a:xfrm>
            <a:off x="10097037" y="6452574"/>
            <a:ext cx="34257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Marie Hirschnerová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09715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1531</TotalTime>
  <Words>399</Words>
  <Application>Microsoft Office PowerPoint</Application>
  <PresentationFormat>Vlastní</PresentationFormat>
  <Paragraphs>56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Integral</vt:lpstr>
      <vt:lpstr>Ondřej z dubé</vt:lpstr>
      <vt:lpstr>Ondřej z dubé</vt:lpstr>
      <vt:lpstr>Práva zemská česká</vt:lpstr>
      <vt:lpstr>Práva zemská česká</vt:lpstr>
      <vt:lpstr>Prezentace aplikace PowerPoint</vt:lpstr>
      <vt:lpstr>Edice františka čády</vt:lpstr>
      <vt:lpstr>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Ondřej z dubé</dc:title>
  <dc:creator>Myrca</dc:creator>
  <cp:lastModifiedBy>Naďa Štachová</cp:lastModifiedBy>
  <cp:revision>43</cp:revision>
  <dcterms:created xsi:type="dcterms:W3CDTF">2016-03-29T14:13:38Z</dcterms:created>
  <dcterms:modified xsi:type="dcterms:W3CDTF">2016-04-26T08:46:48Z</dcterms:modified>
</cp:coreProperties>
</file>