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22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749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88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798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035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862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395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308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0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68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5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01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02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34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87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84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18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D07C6-6C39-4E58-A9EC-48F65A36328B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6B3C1-7EB0-4ED4-B1E9-F8B7C8FC2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61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  <p:sldLayoutId id="2147484098" r:id="rId12"/>
    <p:sldLayoutId id="2147484099" r:id="rId13"/>
    <p:sldLayoutId id="2147484100" r:id="rId14"/>
    <p:sldLayoutId id="2147484101" r:id="rId15"/>
    <p:sldLayoutId id="2147484102" r:id="rId16"/>
    <p:sldLayoutId id="214748410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528549" y="2834015"/>
            <a:ext cx="57502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i="1" u="sng" dirty="0" smtClean="0">
                <a:latin typeface="Bookman Old Style" panose="02050604050505020204" pitchFamily="18" charset="0"/>
              </a:rPr>
              <a:t>Václav Vojtíšek</a:t>
            </a:r>
            <a:endParaRPr lang="cs-CZ" sz="5400" b="1" i="1" u="sng" dirty="0">
              <a:latin typeface="Bookman Old Style" panose="0205060405050502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63319" y="3757345"/>
            <a:ext cx="5394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>
                <a:latin typeface="Bookman Old Style" panose="02050604050505020204" pitchFamily="18" charset="0"/>
              </a:rPr>
              <a:t>a</a:t>
            </a:r>
            <a:r>
              <a:rPr lang="cs-CZ" sz="2800" b="1" i="1" dirty="0" smtClean="0">
                <a:latin typeface="Bookman Old Style" panose="02050604050505020204" pitchFamily="18" charset="0"/>
              </a:rPr>
              <a:t>rchivář, historik, profesor</a:t>
            </a:r>
            <a:endParaRPr lang="cs-CZ" sz="2800" b="1" i="1" dirty="0">
              <a:latin typeface="Bookman Old Style" panose="020506040505050202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282224" y="6488668"/>
            <a:ext cx="372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Bookman Old Style" panose="02050604050505020204" pitchFamily="18" charset="0"/>
              </a:rPr>
              <a:t>Tereza Kameníková, Brno 2016</a:t>
            </a:r>
            <a:endParaRPr lang="cs-CZ" dirty="0">
              <a:latin typeface="Bookman Old Style" panose="020506040505050202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7" t="9584" r="13162" b="15908"/>
          <a:stretch/>
        </p:blipFill>
        <p:spPr>
          <a:xfrm>
            <a:off x="8516203" y="605226"/>
            <a:ext cx="2323679" cy="315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98209" y="1405720"/>
            <a:ext cx="115937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 smtClean="0">
                <a:latin typeface="Bookman Old Style" panose="02050604050505020204" pitchFamily="18" charset="0"/>
              </a:rPr>
              <a:t> 9. srpna 1883 Praha – 22. srpna 1974 Praha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rodina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latin typeface="Bookman Old Style" panose="02050604050505020204" pitchFamily="18" charset="0"/>
              </a:rPr>
              <a:t>z</a:t>
            </a:r>
            <a:r>
              <a:rPr lang="cs-CZ" sz="2800" dirty="0" smtClean="0">
                <a:latin typeface="Bookman Old Style" panose="02050604050505020204" pitchFamily="18" charset="0"/>
              </a:rPr>
              <a:t> rodiny p. novoměstského hokynáře, nejstarší z dětí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latin typeface="Bookman Old Style" panose="02050604050505020204" pitchFamily="18" charset="0"/>
              </a:rPr>
              <a:t>m</a:t>
            </a:r>
            <a:r>
              <a:rPr lang="cs-CZ" sz="2800" dirty="0" smtClean="0">
                <a:latin typeface="Bookman Old Style" panose="02050604050505020204" pitchFamily="18" charset="0"/>
              </a:rPr>
              <a:t>anželka Magdalena (1920-1969), dcera Lenka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studium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95140" y="4564923"/>
            <a:ext cx="107999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Bookman Old Style" panose="02050604050505020204" pitchFamily="18" charset="0"/>
              </a:rPr>
              <a:t>gymnázium v Praze 1894 – 1903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Bookman Old Style" panose="02050604050505020204" pitchFamily="18" charset="0"/>
              </a:rPr>
              <a:t>historické vědy na pražské univerzitě 1903 – 1909, 1911 rigorózní zkouška z PVH (paleografie) a českých dějin</a:t>
            </a:r>
          </a:p>
        </p:txBody>
      </p:sp>
    </p:spTree>
    <p:extLst>
      <p:ext uri="{BB962C8B-B14F-4D97-AF65-F5344CB8AC3E}">
        <p14:creationId xmlns:p14="http://schemas.microsoft.com/office/powerpoint/2010/main" val="424080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78723" y="791571"/>
            <a:ext cx="2299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i="1" u="sng" dirty="0" smtClean="0">
                <a:latin typeface="Bookman Old Style" panose="02050604050505020204" pitchFamily="18" charset="0"/>
              </a:rPr>
              <a:t>Archivář</a:t>
            </a:r>
            <a:endParaRPr lang="cs-CZ" sz="3600" b="1" i="1" u="sng" dirty="0">
              <a:latin typeface="Bookman Old Style" panose="020506040505050202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7672" y="1651380"/>
            <a:ext cx="116142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AHMP – 1908 až 1948 (přerušení 41–45), vedoucím archivářem od roku 1921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archivní inspektor pro Čechy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Archiv UK – od r. 1918 (od r. 1931 v čele) do r. 1959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Archiv ČSAV – 1952 až 1968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člen Archivní společnosti</a:t>
            </a:r>
            <a:endParaRPr lang="cs-CZ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26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83188" y="750627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i="1" u="sng" dirty="0" smtClean="0">
                <a:latin typeface="Bookman Old Style" panose="02050604050505020204" pitchFamily="18" charset="0"/>
              </a:rPr>
              <a:t>Profesor</a:t>
            </a:r>
            <a:endParaRPr lang="cs-CZ" sz="3600" b="1" i="1" u="sng" dirty="0">
              <a:latin typeface="Bookman Old Style" panose="020506040505050202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7673" y="1596788"/>
            <a:ext cx="114504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 smtClean="0">
                <a:latin typeface="Bookman Old Style" panose="02050604050505020204" pitchFamily="18" charset="0"/>
              </a:rPr>
              <a:t> MU Brno – 1920/21 a 1933/34, PVH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UK Praha – učil od r. 1923, od r. 1928 profesor historie, PVH</a:t>
            </a: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a archivnictví</a:t>
            </a:r>
            <a:r>
              <a:rPr lang="cs-CZ" sz="2800" smtClean="0">
                <a:latin typeface="Bookman Old Style" panose="02050604050505020204" pitchFamily="18" charset="0"/>
              </a:rPr>
              <a:t>, penzionován 1958 </a:t>
            </a:r>
            <a:endParaRPr lang="cs-CZ" sz="2800" dirty="0" smtClean="0">
              <a:latin typeface="Bookman Old Style" panose="020506040505050202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 smtClean="0">
                <a:latin typeface="Bookman Old Style" panose="02050604050505020204" pitchFamily="18" charset="0"/>
              </a:rPr>
              <a:t> Archivní škola – 1919 až 1950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dirty="0" smtClean="0">
                <a:latin typeface="Bookman Old Style" panose="02050604050505020204" pitchFamily="18" charset="0"/>
              </a:rPr>
              <a:t>vyučoval hlavně diplomatiku, historii českých měst (často s důrazem na právní aspekt) a teorii archivnictví</a:t>
            </a:r>
            <a:endParaRPr lang="cs-CZ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1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710986" y="600501"/>
            <a:ext cx="116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i="1" u="sng" dirty="0" smtClean="0">
                <a:latin typeface="Bookman Old Style" panose="02050604050505020204" pitchFamily="18" charset="0"/>
              </a:rPr>
              <a:t>Dílo</a:t>
            </a:r>
            <a:endParaRPr lang="cs-CZ" sz="3600" b="1" i="1" u="sng" dirty="0">
              <a:latin typeface="Bookman Old Style" panose="020506040505050202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74444" y="1883391"/>
            <a:ext cx="761779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 smtClean="0">
                <a:latin typeface="Bookman Old Style" panose="02050604050505020204" pitchFamily="18" charset="0"/>
              </a:rPr>
              <a:t> </a:t>
            </a:r>
            <a:r>
              <a:rPr lang="cs-CZ" sz="2800" u="sng" dirty="0" smtClean="0">
                <a:latin typeface="Bookman Old Style" panose="02050604050505020204" pitchFamily="18" charset="0"/>
              </a:rPr>
              <a:t>archivnictví 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latin typeface="Bookman Old Style" panose="02050604050505020204" pitchFamily="18" charset="0"/>
              </a:rPr>
              <a:t>k</a:t>
            </a:r>
            <a:r>
              <a:rPr lang="cs-CZ" sz="2800" dirty="0" smtClean="0">
                <a:latin typeface="Bookman Old Style" panose="02050604050505020204" pitchFamily="18" charset="0"/>
              </a:rPr>
              <a:t>onzervace archiválií, jejich ukládání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latin typeface="Bookman Old Style" panose="02050604050505020204" pitchFamily="18" charset="0"/>
              </a:rPr>
              <a:t>s</a:t>
            </a:r>
            <a:r>
              <a:rPr lang="cs-CZ" sz="2800" dirty="0" smtClean="0">
                <a:latin typeface="Bookman Old Style" panose="02050604050505020204" pitchFamily="18" charset="0"/>
              </a:rPr>
              <a:t>truktura a správa archivů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dirty="0">
                <a:latin typeface="Bookman Old Style" panose="02050604050505020204" pitchFamily="18" charset="0"/>
              </a:rPr>
              <a:t> </a:t>
            </a:r>
            <a:r>
              <a:rPr lang="cs-CZ" sz="2800" u="sng" dirty="0" smtClean="0">
                <a:latin typeface="Bookman Old Style" panose="02050604050505020204" pitchFamily="18" charset="0"/>
              </a:rPr>
              <a:t>historie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latin typeface="Bookman Old Style" panose="02050604050505020204" pitchFamily="18" charset="0"/>
              </a:rPr>
              <a:t>č</a:t>
            </a:r>
            <a:r>
              <a:rPr lang="cs-CZ" sz="2800" dirty="0" smtClean="0">
                <a:latin typeface="Bookman Old Style" panose="02050604050505020204" pitchFamily="18" charset="0"/>
              </a:rPr>
              <a:t>eská města, hlavním zájmem Praha</a:t>
            </a:r>
          </a:p>
        </p:txBody>
      </p:sp>
    </p:spTree>
    <p:extLst>
      <p:ext uri="{BB962C8B-B14F-4D97-AF65-F5344CB8AC3E}">
        <p14:creationId xmlns:p14="http://schemas.microsoft.com/office/powerpoint/2010/main" val="114753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70380" y="1642981"/>
            <a:ext cx="118216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u="sng" dirty="0">
                <a:latin typeface="Bookman Old Style" panose="02050604050505020204" pitchFamily="18" charset="0"/>
              </a:rPr>
              <a:t>p</a:t>
            </a:r>
            <a:r>
              <a:rPr lang="cs-CZ" sz="2800" u="sng" dirty="0" smtClean="0">
                <a:latin typeface="Bookman Old Style" panose="02050604050505020204" pitchFamily="18" charset="0"/>
              </a:rPr>
              <a:t>omocné vědy historické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Bookman Old Style" panose="02050604050505020204" pitchFamily="18" charset="0"/>
              </a:rPr>
              <a:t>diplomatika – především v souvislosti s městy, významná jeho práce týkající se českých městských knih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latin typeface="Bookman Old Style" panose="02050604050505020204" pitchFamily="18" charset="0"/>
              </a:rPr>
              <a:t>h</a:t>
            </a:r>
            <a:r>
              <a:rPr lang="cs-CZ" sz="2800" dirty="0" smtClean="0">
                <a:latin typeface="Bookman Old Style" panose="02050604050505020204" pitchFamily="18" charset="0"/>
              </a:rPr>
              <a:t>eraldika – hlavně městská, věnoval se i státní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latin typeface="Bookman Old Style" panose="02050604050505020204" pitchFamily="18" charset="0"/>
              </a:rPr>
              <a:t>k</a:t>
            </a:r>
            <a:r>
              <a:rPr lang="cs-CZ" sz="2800" dirty="0" smtClean="0">
                <a:latin typeface="Bookman Old Style" panose="02050604050505020204" pitchFamily="18" charset="0"/>
              </a:rPr>
              <a:t>odikologie – Vojtíšek jeden ze zakladatelů české kodikologie, úzce spjato s jeho prací v ČSAV (Komise pro soupis rukopisů)</a:t>
            </a:r>
            <a:endParaRPr lang="cs-CZ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8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68787" y="600501"/>
            <a:ext cx="4919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i="1" u="sng" dirty="0" smtClean="0">
                <a:latin typeface="Bookman Old Style" panose="02050604050505020204" pitchFamily="18" charset="0"/>
              </a:rPr>
              <a:t>Výběr z bibliografie</a:t>
            </a:r>
            <a:endParaRPr lang="cs-CZ" sz="3600" b="1" i="1" u="sng" dirty="0">
              <a:latin typeface="Bookman Old Style" panose="020506040505050202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1596788"/>
            <a:ext cx="1219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smtClean="0">
                <a:latin typeface="Bookman Old Style" panose="02050604050505020204" pitchFamily="18" charset="0"/>
              </a:rPr>
              <a:t>Z nejstarších právních dějin města Plzně</a:t>
            </a:r>
            <a:r>
              <a:rPr lang="cs-CZ" sz="2400" dirty="0" smtClean="0">
                <a:latin typeface="Bookman Old Style" panose="02050604050505020204" pitchFamily="18" charset="0"/>
              </a:rPr>
              <a:t>. In: Sborník městského historického musea v Plzni. Plzeň 1920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smtClean="0">
                <a:latin typeface="Bookman Old Style" panose="02050604050505020204" pitchFamily="18" charset="0"/>
              </a:rPr>
              <a:t>Soud a rada v královských městech českých</a:t>
            </a:r>
            <a:r>
              <a:rPr lang="cs-CZ" sz="2400" dirty="0" smtClean="0">
                <a:latin typeface="Bookman Old Style" panose="02050604050505020204" pitchFamily="18" charset="0"/>
              </a:rPr>
              <a:t>. In: Sborník věd právních a státních XXI. Praha 1921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smtClean="0">
                <a:latin typeface="Bookman Old Style" panose="02050604050505020204" pitchFamily="18" charset="0"/>
              </a:rPr>
              <a:t>Z právních dějin československých měst: o našich městech a patrimoniích a správě obecních archivů</a:t>
            </a:r>
            <a:r>
              <a:rPr lang="cs-CZ" sz="2400" dirty="0" smtClean="0">
                <a:latin typeface="Bookman Old Style" panose="02050604050505020204" pitchFamily="18" charset="0"/>
              </a:rPr>
              <a:t>. Praha 1934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smtClean="0">
                <a:latin typeface="Bookman Old Style" panose="02050604050505020204" pitchFamily="18" charset="0"/>
              </a:rPr>
              <a:t>Soud zahájený v Plzni za století XV. a právo na něm platné</a:t>
            </a:r>
            <a:r>
              <a:rPr lang="cs-CZ" sz="2400" dirty="0" smtClean="0">
                <a:latin typeface="Bookman Old Style" panose="02050604050505020204" pitchFamily="18" charset="0"/>
              </a:rPr>
              <a:t>. In: Sborník městského musea v Plzni VI. Plzeň 1921</a:t>
            </a:r>
          </a:p>
          <a:p>
            <a:endParaRPr lang="cs-CZ" sz="2400" dirty="0" smtClean="0"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smtClean="0">
                <a:latin typeface="Bookman Old Style" panose="02050604050505020204" pitchFamily="18" charset="0"/>
              </a:rPr>
              <a:t>O archivech městských a obecních a jejich správě</a:t>
            </a:r>
            <a:r>
              <a:rPr lang="cs-CZ" sz="2400" dirty="0" smtClean="0">
                <a:latin typeface="Bookman Old Style" panose="02050604050505020204" pitchFamily="18" charset="0"/>
              </a:rPr>
              <a:t>. Praha 1924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smtClean="0">
                <a:latin typeface="Bookman Old Style" panose="02050604050505020204" pitchFamily="18" charset="0"/>
              </a:rPr>
              <a:t>O studiu městských knih českých</a:t>
            </a:r>
            <a:r>
              <a:rPr lang="cs-CZ" sz="2400" dirty="0" smtClean="0">
                <a:latin typeface="Bookman Old Style" panose="02050604050505020204" pitchFamily="18" charset="0"/>
              </a:rPr>
              <a:t>. Věštník České akademie pro vědy, slovesnost a umění. 1915, roč. XXIV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smtClean="0">
                <a:latin typeface="Bookman Old Style" panose="02050604050505020204" pitchFamily="18" charset="0"/>
              </a:rPr>
              <a:t>O </a:t>
            </a:r>
            <a:r>
              <a:rPr lang="cs-CZ" sz="2400" i="1" dirty="0" err="1" smtClean="0">
                <a:latin typeface="Bookman Old Style" panose="02050604050505020204" pitchFamily="18" charset="0"/>
              </a:rPr>
              <a:t>pečetěch</a:t>
            </a:r>
            <a:r>
              <a:rPr lang="cs-CZ" sz="2400" i="1" dirty="0" smtClean="0">
                <a:latin typeface="Bookman Old Style" panose="02050604050505020204" pitchFamily="18" charset="0"/>
              </a:rPr>
              <a:t> a erbech měst pražských i jiných</a:t>
            </a:r>
            <a:r>
              <a:rPr lang="cs-CZ" sz="2400" dirty="0" smtClean="0">
                <a:latin typeface="Bookman Old Style" panose="02050604050505020204" pitchFamily="18" charset="0"/>
              </a:rPr>
              <a:t>. Praha 1928</a:t>
            </a:r>
            <a:endParaRPr lang="cs-CZ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50674" y="491319"/>
            <a:ext cx="4838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i="1" u="sng" dirty="0" smtClean="0">
                <a:latin typeface="Bookman Old Style" panose="02050604050505020204" pitchFamily="18" charset="0"/>
              </a:rPr>
              <a:t>Literatura a zdroje</a:t>
            </a:r>
            <a:endParaRPr lang="cs-CZ" sz="3600" b="1" i="1" u="sng" dirty="0">
              <a:latin typeface="Bookman Old Style" panose="020506040505050202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4024" y="1692322"/>
            <a:ext cx="1147776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Bookman Old Style" panose="02050604050505020204" pitchFamily="18" charset="0"/>
              </a:rPr>
              <a:t>Hlaváček, Ivan. </a:t>
            </a:r>
            <a:r>
              <a:rPr lang="cs-CZ" sz="2400" i="1" dirty="0" smtClean="0">
                <a:latin typeface="Bookman Old Style" panose="02050604050505020204" pitchFamily="18" charset="0"/>
              </a:rPr>
              <a:t>Sto let od narození Václava Vojtíška</a:t>
            </a:r>
            <a:r>
              <a:rPr lang="cs-CZ" sz="2400" dirty="0" smtClean="0">
                <a:latin typeface="Bookman Old Style" panose="02050604050505020204" pitchFamily="18" charset="0"/>
              </a:rPr>
              <a:t>. Archivní časopis. 1983, č. 33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Bookman Old Style" panose="02050604050505020204" pitchFamily="18" charset="0"/>
              </a:rPr>
              <a:t>Hoffmannová, Jaroslava – Pražáková, Jana. </a:t>
            </a:r>
            <a:r>
              <a:rPr lang="cs-CZ" sz="2400" i="1" dirty="0" smtClean="0">
                <a:latin typeface="Bookman Old Style" panose="02050604050505020204" pitchFamily="18" charset="0"/>
              </a:rPr>
              <a:t>Biografický slovník archivářů českých zemí</a:t>
            </a:r>
            <a:r>
              <a:rPr lang="cs-CZ" sz="2400" dirty="0" smtClean="0">
                <a:latin typeface="Bookman Old Style" panose="02050604050505020204" pitchFamily="18" charset="0"/>
              </a:rPr>
              <a:t>. Praha 2000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Bookman Old Style" panose="02050604050505020204" pitchFamily="18" charset="0"/>
              </a:rPr>
              <a:t>Vaško, Pavel. </a:t>
            </a:r>
            <a:r>
              <a:rPr lang="cs-CZ" sz="2400" i="1" dirty="0" smtClean="0">
                <a:latin typeface="Bookman Old Style" panose="02050604050505020204" pitchFamily="18" charset="0"/>
              </a:rPr>
              <a:t>Profesor Václav Vojtíšek. </a:t>
            </a:r>
            <a:r>
              <a:rPr lang="cs-CZ" sz="2400" i="1" smtClean="0">
                <a:latin typeface="Bookman Old Style" panose="02050604050505020204" pitchFamily="18" charset="0"/>
              </a:rPr>
              <a:t>Archivářem od </a:t>
            </a:r>
            <a:r>
              <a:rPr lang="cs-CZ" sz="2400" i="1" dirty="0" smtClean="0">
                <a:latin typeface="Bookman Old Style" panose="02050604050505020204" pitchFamily="18" charset="0"/>
              </a:rPr>
              <a:t>monarchie po socialismus</a:t>
            </a:r>
            <a:r>
              <a:rPr lang="cs-CZ" sz="2400" dirty="0" smtClean="0">
                <a:latin typeface="Bookman Old Style" panose="02050604050505020204" pitchFamily="18" charset="0"/>
              </a:rPr>
              <a:t>. Praha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latin typeface="Bookman Old Style" panose="02050604050505020204" pitchFamily="18" charset="0"/>
            </a:endParaRPr>
          </a:p>
          <a:p>
            <a:endParaRPr lang="cs-CZ" sz="2400" dirty="0" smtClean="0"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 smtClean="0">
                <a:latin typeface="Bookman Old Style" panose="02050604050505020204" pitchFamily="18" charset="0"/>
              </a:rPr>
              <a:t>Obrázek</a:t>
            </a:r>
            <a:r>
              <a:rPr lang="cs-CZ" sz="2000" dirty="0" smtClean="0">
                <a:latin typeface="Bookman Old Style" panose="02050604050505020204" pitchFamily="18" charset="0"/>
              </a:rPr>
              <a:t>: stahováno duben 2016. Dostupné na: http://www.pratelehistorie.estranky.cz/clanky/historici--archivari/historici--archivari-v-datech</a:t>
            </a:r>
            <a:endParaRPr lang="cs-CZ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65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229</TotalTime>
  <Words>448</Words>
  <Application>Microsoft Office PowerPoint</Application>
  <PresentationFormat>Vlastní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Kondenzační stopa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Owner</dc:creator>
  <cp:lastModifiedBy>Naďa Štachová</cp:lastModifiedBy>
  <cp:revision>39</cp:revision>
  <dcterms:created xsi:type="dcterms:W3CDTF">2016-04-26T07:36:39Z</dcterms:created>
  <dcterms:modified xsi:type="dcterms:W3CDTF">2016-05-03T13:24:55Z</dcterms:modified>
</cp:coreProperties>
</file>