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F5386-A599-45F0-9F1C-116742E1AB1B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00A18-1F8D-4BD7-B692-68F3E4B626E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358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23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3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63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9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49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09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17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484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91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669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7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E8B62-88DC-4C84-8D53-C6792FF3B8B2}" type="datetimeFigureOut">
              <a:rPr lang="de-DE" smtClean="0"/>
              <a:t>16.03.2016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19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lib.phil.muni.cz/data/handle/11222.digilib/130405/monography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.hiu.cas.cz/" TargetMode="External"/><Relationship Id="rId2" Type="http://schemas.openxmlformats.org/officeDocument/2006/relationships/hyperlink" Target="http://aleph.nkp.cz/F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ortaro.e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leph.muni.cz/F" TargetMode="External"/><Relationship Id="rId2" Type="http://schemas.openxmlformats.org/officeDocument/2006/relationships/hyperlink" Target="http://aleph.nkp.cz/F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ufind.mzk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cs-CZ" dirty="0" smtClean="0"/>
              <a:t>Základy přípravy odborného textu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920880" cy="504056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Postup historikovy práce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Heuristika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Bibliografie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Systém knihoven ČR, knihovní katalogy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Elektronické informační zdroje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/>
              <a:t>Jak vyhledávat v různých informačních zdrojích </a:t>
            </a:r>
          </a:p>
        </p:txBody>
      </p:sp>
    </p:spTree>
    <p:extLst>
      <p:ext uri="{BB962C8B-B14F-4D97-AF65-F5344CB8AC3E}">
        <p14:creationId xmlns:p14="http://schemas.microsoft.com/office/powerpoint/2010/main" val="161451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856980"/>
          </a:xfrm>
        </p:spPr>
        <p:txBody>
          <a:bodyPr>
            <a:noAutofit/>
          </a:bodyPr>
          <a:lstStyle/>
          <a:p>
            <a:r>
              <a:rPr lang="cs-CZ" sz="3200" dirty="0" smtClean="0"/>
              <a:t>Příští téma: Kritický </a:t>
            </a:r>
            <a:r>
              <a:rPr lang="cs-CZ" sz="3200" dirty="0"/>
              <a:t>přístup </a:t>
            </a:r>
            <a:r>
              <a:rPr lang="cs-CZ" sz="3200" dirty="0" smtClean="0"/>
              <a:t>ke zdrojům informací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6980"/>
            <a:ext cx="9144000" cy="6001020"/>
          </a:xfrm>
        </p:spPr>
      </p:pic>
    </p:spTree>
    <p:extLst>
      <p:ext uri="{BB962C8B-B14F-4D97-AF65-F5344CB8AC3E}">
        <p14:creationId xmlns:p14="http://schemas.microsoft.com/office/powerpoint/2010/main" val="305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endParaRPr lang="cs-CZ" altLang="de-DE" dirty="0" smtClean="0"/>
          </a:p>
          <a:p>
            <a:r>
              <a:rPr lang="cs-CZ" altLang="de-DE" dirty="0" smtClean="0"/>
              <a:t>Postup historikovy práce</a:t>
            </a:r>
          </a:p>
          <a:p>
            <a:pPr marL="0" indent="0">
              <a:buNone/>
            </a:pPr>
            <a:r>
              <a:rPr lang="cs-CZ" altLang="de-DE" dirty="0" smtClean="0"/>
              <a:t>– </a:t>
            </a:r>
            <a:r>
              <a:rPr lang="cs-CZ" altLang="de-DE" dirty="0"/>
              <a:t>heuristika</a:t>
            </a:r>
            <a:br>
              <a:rPr lang="cs-CZ" altLang="de-DE" dirty="0"/>
            </a:br>
            <a:r>
              <a:rPr lang="cs-CZ" altLang="de-DE" dirty="0" smtClean="0"/>
              <a:t>– </a:t>
            </a:r>
            <a:r>
              <a:rPr lang="cs-CZ" altLang="de-DE" dirty="0"/>
              <a:t>kritika</a:t>
            </a:r>
            <a:br>
              <a:rPr lang="cs-CZ" altLang="de-DE" dirty="0"/>
            </a:br>
            <a:r>
              <a:rPr lang="cs-CZ" altLang="de-DE" dirty="0" smtClean="0"/>
              <a:t>– </a:t>
            </a:r>
            <a:r>
              <a:rPr lang="cs-CZ" altLang="de-DE" dirty="0"/>
              <a:t>interpretace</a:t>
            </a:r>
            <a:br>
              <a:rPr lang="cs-CZ" altLang="de-DE" dirty="0"/>
            </a:br>
            <a:endParaRPr lang="cs-CZ" altLang="de-DE" dirty="0" smtClean="0"/>
          </a:p>
          <a:p>
            <a:pPr marL="0" indent="0">
              <a:buNone/>
            </a:pPr>
            <a:r>
              <a:rPr lang="cs-CZ" altLang="de-DE" dirty="0" smtClean="0"/>
              <a:t>– </a:t>
            </a:r>
            <a:r>
              <a:rPr lang="cs-CZ" altLang="de-DE" dirty="0"/>
              <a:t>syntéza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6130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5600" dirty="0" smtClean="0"/>
              <a:t>Prameny </a:t>
            </a:r>
            <a:r>
              <a:rPr lang="cs-CZ" sz="5600" dirty="0"/>
              <a:t>a odborná </a:t>
            </a:r>
            <a:r>
              <a:rPr lang="cs-CZ" sz="5600" dirty="0" smtClean="0"/>
              <a:t>literatura</a:t>
            </a:r>
          </a:p>
          <a:p>
            <a:pPr marL="0" indent="0">
              <a:buNone/>
            </a:pPr>
            <a:r>
              <a:rPr lang="cs-CZ" dirty="0" smtClean="0"/>
              <a:t>Ke klasifikaci pramenů viz např. </a:t>
            </a:r>
            <a:r>
              <a:rPr lang="cs-CZ" dirty="0"/>
              <a:t>Kolektiv autorů: </a:t>
            </a:r>
            <a:r>
              <a:rPr lang="cs-CZ" i="1" dirty="0"/>
              <a:t>Úvod do studia dějepisu 1. díl</a:t>
            </a:r>
            <a:r>
              <a:rPr lang="cs-CZ" dirty="0"/>
              <a:t>, Brno 2014. (online verze ke stažení </a:t>
            </a:r>
            <a:r>
              <a:rPr lang="cs-CZ" u="sng" dirty="0">
                <a:hlinkClick r:id="rId2"/>
              </a:rPr>
              <a:t>https://digilib.phil.muni.cz/data/handle/11222.digilib/130405/monography.pdf</a:t>
            </a:r>
            <a:r>
              <a:rPr lang="cs-CZ" dirty="0"/>
              <a:t>, citováno 17. 1. 2016</a:t>
            </a:r>
            <a:r>
              <a:rPr lang="cs-CZ" dirty="0" smtClean="0"/>
              <a:t>), s. 44-68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6200" dirty="0" smtClean="0"/>
              <a:t>X</a:t>
            </a:r>
            <a:endParaRPr lang="cs-CZ" sz="62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Primární </a:t>
            </a:r>
            <a:r>
              <a:rPr lang="cs-CZ" dirty="0"/>
              <a:t>a sekundární </a:t>
            </a:r>
            <a:r>
              <a:rPr lang="cs-CZ" dirty="0" smtClean="0"/>
              <a:t>zdroje (knihovnický pohled)</a:t>
            </a:r>
          </a:p>
          <a:p>
            <a:r>
              <a:rPr lang="de-DE" dirty="0" err="1" smtClean="0"/>
              <a:t>Primární</a:t>
            </a:r>
            <a:r>
              <a:rPr lang="de-DE" dirty="0" smtClean="0"/>
              <a:t>– </a:t>
            </a:r>
            <a:r>
              <a:rPr lang="de-DE" dirty="0" err="1"/>
              <a:t>informační</a:t>
            </a:r>
            <a:r>
              <a:rPr lang="de-DE" dirty="0"/>
              <a:t> </a:t>
            </a:r>
            <a:r>
              <a:rPr lang="de-DE" dirty="0" err="1"/>
              <a:t>zdroj</a:t>
            </a:r>
            <a:r>
              <a:rPr lang="de-DE" dirty="0"/>
              <a:t>, </a:t>
            </a:r>
            <a:r>
              <a:rPr lang="de-DE" dirty="0" err="1"/>
              <a:t>který</a:t>
            </a:r>
            <a:r>
              <a:rPr lang="de-DE" dirty="0"/>
              <a:t> </a:t>
            </a:r>
            <a:r>
              <a:rPr lang="de-DE" dirty="0" err="1"/>
              <a:t>přináší</a:t>
            </a:r>
            <a:r>
              <a:rPr lang="de-DE" dirty="0"/>
              <a:t> </a:t>
            </a:r>
            <a:r>
              <a:rPr lang="de-DE" dirty="0" err="1"/>
              <a:t>vlastní</a:t>
            </a:r>
            <a:r>
              <a:rPr lang="de-DE" dirty="0"/>
              <a:t>, </a:t>
            </a:r>
            <a:r>
              <a:rPr lang="de-DE" dirty="0" err="1" smtClean="0"/>
              <a:t>informace</a:t>
            </a:r>
            <a:r>
              <a:rPr lang="de-DE" dirty="0" smtClean="0"/>
              <a:t> </a:t>
            </a:r>
            <a:r>
              <a:rPr lang="de-DE" dirty="0" err="1"/>
              <a:t>nebo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– </a:t>
            </a:r>
            <a:r>
              <a:rPr lang="de-DE" dirty="0" err="1"/>
              <a:t>přímé</a:t>
            </a:r>
            <a:r>
              <a:rPr lang="de-DE" dirty="0"/>
              <a:t> </a:t>
            </a:r>
            <a:r>
              <a:rPr lang="de-DE" dirty="0" err="1"/>
              <a:t>informace</a:t>
            </a:r>
            <a:r>
              <a:rPr lang="de-DE" dirty="0"/>
              <a:t> (</a:t>
            </a:r>
            <a:r>
              <a:rPr lang="de-DE" dirty="0" err="1"/>
              <a:t>celé</a:t>
            </a:r>
            <a:r>
              <a:rPr lang="de-DE" dirty="0"/>
              <a:t> </a:t>
            </a:r>
            <a:r>
              <a:rPr lang="de-DE" dirty="0" err="1"/>
              <a:t>texty</a:t>
            </a:r>
            <a:r>
              <a:rPr lang="de-DE" dirty="0"/>
              <a:t> </a:t>
            </a:r>
            <a:r>
              <a:rPr lang="de-DE" dirty="0" err="1"/>
              <a:t>knihy</a:t>
            </a:r>
            <a:r>
              <a:rPr lang="de-DE" dirty="0"/>
              <a:t>, </a:t>
            </a:r>
            <a:r>
              <a:rPr lang="de-DE" dirty="0" err="1"/>
              <a:t>článku</a:t>
            </a:r>
            <a:r>
              <a:rPr lang="de-DE" dirty="0"/>
              <a:t> </a:t>
            </a:r>
            <a:r>
              <a:rPr lang="de-DE" dirty="0" err="1"/>
              <a:t>apod</a:t>
            </a:r>
            <a:r>
              <a:rPr lang="de-DE" dirty="0"/>
              <a:t>.) </a:t>
            </a:r>
            <a:endParaRPr lang="cs-CZ" dirty="0"/>
          </a:p>
          <a:p>
            <a:r>
              <a:rPr lang="de-DE" dirty="0" err="1" smtClean="0"/>
              <a:t>Sekundární</a:t>
            </a:r>
            <a:r>
              <a:rPr lang="de-DE" dirty="0" smtClean="0"/>
              <a:t>– </a:t>
            </a:r>
            <a:r>
              <a:rPr lang="de-DE" dirty="0" err="1"/>
              <a:t>informuje</a:t>
            </a:r>
            <a:r>
              <a:rPr lang="de-DE" dirty="0"/>
              <a:t> o </a:t>
            </a:r>
            <a:r>
              <a:rPr lang="de-DE" dirty="0" err="1"/>
              <a:t>existenci</a:t>
            </a:r>
            <a:r>
              <a:rPr lang="de-DE" dirty="0"/>
              <a:t> </a:t>
            </a:r>
            <a:r>
              <a:rPr lang="de-DE" dirty="0" err="1"/>
              <a:t>primárních</a:t>
            </a:r>
            <a:r>
              <a:rPr lang="de-DE" dirty="0"/>
              <a:t> </a:t>
            </a:r>
            <a:r>
              <a:rPr lang="de-DE" dirty="0" err="1"/>
              <a:t>informačních</a:t>
            </a:r>
            <a:r>
              <a:rPr lang="de-DE" dirty="0"/>
              <a:t> </a:t>
            </a:r>
            <a:r>
              <a:rPr lang="de-DE" dirty="0" err="1"/>
              <a:t>pramenů</a:t>
            </a:r>
            <a:r>
              <a:rPr lang="de-DE" dirty="0"/>
              <a:t>, </a:t>
            </a:r>
            <a:r>
              <a:rPr lang="cs-CZ" dirty="0" smtClean="0"/>
              <a:t>jedná se </a:t>
            </a:r>
            <a:r>
              <a:rPr lang="de-DE" dirty="0" err="1" smtClean="0"/>
              <a:t>pouze</a:t>
            </a:r>
            <a:r>
              <a:rPr lang="de-DE" dirty="0" smtClean="0"/>
              <a:t> </a:t>
            </a:r>
            <a:r>
              <a:rPr lang="de-DE" dirty="0"/>
              <a:t>o </a:t>
            </a:r>
            <a:r>
              <a:rPr lang="de-DE" dirty="0" err="1"/>
              <a:t>odkazy</a:t>
            </a:r>
            <a:r>
              <a:rPr lang="de-DE" dirty="0"/>
              <a:t> </a:t>
            </a:r>
            <a:r>
              <a:rPr lang="cs-CZ" dirty="0" smtClean="0"/>
              <a:t>na přímé informace (</a:t>
            </a:r>
            <a:r>
              <a:rPr lang="de-DE" dirty="0" err="1" smtClean="0"/>
              <a:t>katalogy</a:t>
            </a:r>
            <a:r>
              <a:rPr lang="de-DE" dirty="0" smtClean="0"/>
              <a:t> </a:t>
            </a:r>
            <a:r>
              <a:rPr lang="de-DE" dirty="0" err="1" smtClean="0"/>
              <a:t>knihoven</a:t>
            </a:r>
            <a:r>
              <a:rPr lang="cs-CZ" dirty="0" smtClean="0"/>
              <a:t>,</a:t>
            </a:r>
            <a:r>
              <a:rPr lang="de-DE" dirty="0" smtClean="0"/>
              <a:t> </a:t>
            </a:r>
            <a:r>
              <a:rPr lang="de-DE" dirty="0" err="1" smtClean="0"/>
              <a:t>bibliografie</a:t>
            </a:r>
            <a:r>
              <a:rPr lang="cs-CZ" dirty="0" smtClean="0"/>
              <a:t>,</a:t>
            </a:r>
            <a:r>
              <a:rPr lang="de-DE" dirty="0" smtClean="0"/>
              <a:t> </a:t>
            </a:r>
            <a:r>
              <a:rPr lang="de-DE" dirty="0" err="1"/>
              <a:t>bibliografické</a:t>
            </a:r>
            <a:r>
              <a:rPr lang="de-DE" dirty="0"/>
              <a:t> </a:t>
            </a:r>
            <a:r>
              <a:rPr lang="de-DE" dirty="0" err="1" smtClean="0"/>
              <a:t>databáze</a:t>
            </a:r>
            <a:r>
              <a:rPr lang="cs-CZ" dirty="0" smtClean="0"/>
              <a:t>, ad.)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39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Heuristika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metoda</a:t>
            </a:r>
            <a:r>
              <a:rPr lang="de-DE" dirty="0"/>
              <a:t> </a:t>
            </a:r>
            <a:r>
              <a:rPr lang="de-DE" dirty="0" err="1"/>
              <a:t>hledání</a:t>
            </a:r>
            <a:r>
              <a:rPr lang="de-DE" dirty="0"/>
              <a:t> </a:t>
            </a:r>
            <a:r>
              <a:rPr lang="de-DE" dirty="0" err="1" smtClean="0"/>
              <a:t>pramenů</a:t>
            </a:r>
            <a:endParaRPr lang="cs-CZ" dirty="0" smtClean="0"/>
          </a:p>
          <a:p>
            <a:r>
              <a:rPr lang="de-DE" dirty="0" err="1" smtClean="0"/>
              <a:t>první</a:t>
            </a:r>
            <a:r>
              <a:rPr lang="de-DE" dirty="0" smtClean="0"/>
              <a:t> </a:t>
            </a:r>
            <a:r>
              <a:rPr lang="de-DE" dirty="0" err="1" smtClean="0"/>
              <a:t>etapa</a:t>
            </a:r>
            <a:r>
              <a:rPr lang="de-DE" dirty="0" smtClean="0"/>
              <a:t> </a:t>
            </a:r>
            <a:r>
              <a:rPr lang="cs-CZ" dirty="0" smtClean="0"/>
              <a:t>pracovního </a:t>
            </a:r>
            <a:r>
              <a:rPr lang="de-DE" dirty="0" err="1" smtClean="0"/>
              <a:t>postupu</a:t>
            </a:r>
            <a:r>
              <a:rPr lang="de-DE" dirty="0" smtClean="0"/>
              <a:t> </a:t>
            </a:r>
            <a:r>
              <a:rPr lang="de-DE" dirty="0" err="1" smtClean="0"/>
              <a:t>badatele</a:t>
            </a:r>
            <a:endParaRPr lang="cs-CZ" dirty="0" smtClean="0"/>
          </a:p>
          <a:p>
            <a:r>
              <a:rPr lang="de-DE" dirty="0" err="1" smtClean="0"/>
              <a:t>nauka</a:t>
            </a:r>
            <a:r>
              <a:rPr lang="de-DE" dirty="0"/>
              <a:t>, </a:t>
            </a:r>
            <a:r>
              <a:rPr lang="de-DE" dirty="0" err="1"/>
              <a:t>která</a:t>
            </a:r>
            <a:r>
              <a:rPr lang="de-DE" dirty="0"/>
              <a:t> </a:t>
            </a:r>
            <a:r>
              <a:rPr lang="de-DE" dirty="0" err="1"/>
              <a:t>poskytuje</a:t>
            </a:r>
            <a:r>
              <a:rPr lang="de-DE" dirty="0"/>
              <a:t> </a:t>
            </a:r>
            <a:r>
              <a:rPr lang="de-DE" dirty="0" err="1"/>
              <a:t>informace</a:t>
            </a:r>
            <a:r>
              <a:rPr lang="de-DE" dirty="0"/>
              <a:t> o </a:t>
            </a:r>
            <a:r>
              <a:rPr lang="de-DE" dirty="0" err="1"/>
              <a:t>pramenech</a:t>
            </a:r>
            <a:r>
              <a:rPr lang="de-DE" dirty="0"/>
              <a:t> a </a:t>
            </a:r>
            <a:r>
              <a:rPr lang="de-DE" dirty="0" err="1"/>
              <a:t>jejich</a:t>
            </a:r>
            <a:r>
              <a:rPr lang="de-DE" dirty="0"/>
              <a:t> </a:t>
            </a:r>
            <a:r>
              <a:rPr lang="de-DE" dirty="0" err="1"/>
              <a:t>nalezištích</a:t>
            </a:r>
            <a:endParaRPr lang="cs-CZ" dirty="0"/>
          </a:p>
          <a:p>
            <a:r>
              <a:rPr lang="cs-CZ" dirty="0" smtClean="0"/>
              <a:t>s</a:t>
            </a:r>
            <a:r>
              <a:rPr lang="de-DE" dirty="0" err="1" smtClean="0"/>
              <a:t>hromáždění</a:t>
            </a:r>
            <a:r>
              <a:rPr lang="de-DE" dirty="0" smtClean="0"/>
              <a:t> </a:t>
            </a:r>
            <a:r>
              <a:rPr lang="de-DE" dirty="0" err="1"/>
              <a:t>pramenů</a:t>
            </a:r>
            <a:r>
              <a:rPr lang="de-DE" dirty="0"/>
              <a:t> a </a:t>
            </a:r>
            <a:r>
              <a:rPr lang="de-DE" dirty="0" err="1"/>
              <a:t>literatury</a:t>
            </a:r>
            <a:r>
              <a:rPr lang="de-DE" dirty="0"/>
              <a:t> </a:t>
            </a:r>
            <a:r>
              <a:rPr lang="de-DE" dirty="0" err="1"/>
              <a:t>ke</a:t>
            </a:r>
            <a:r>
              <a:rPr lang="de-DE" dirty="0"/>
              <a:t> </a:t>
            </a:r>
            <a:r>
              <a:rPr lang="de-DE" dirty="0" err="1"/>
              <a:t>zvolenému</a:t>
            </a:r>
            <a:r>
              <a:rPr lang="de-DE" dirty="0"/>
              <a:t> </a:t>
            </a:r>
            <a:r>
              <a:rPr lang="de-DE" dirty="0" err="1"/>
              <a:t>tématu</a:t>
            </a:r>
            <a:r>
              <a:rPr lang="de-DE" dirty="0"/>
              <a:t> a </a:t>
            </a:r>
            <a:r>
              <a:rPr lang="de-DE" dirty="0" err="1"/>
              <a:t>seznámení</a:t>
            </a:r>
            <a:r>
              <a:rPr lang="de-DE" dirty="0"/>
              <a:t> se s </a:t>
            </a:r>
            <a:r>
              <a:rPr lang="de-DE" dirty="0" err="1"/>
              <a:t>nimi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30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/>
              <a:t>soupisy</a:t>
            </a:r>
            <a:r>
              <a:rPr lang="de-DE" dirty="0"/>
              <a:t> </a:t>
            </a:r>
            <a:r>
              <a:rPr lang="de-DE" dirty="0" err="1"/>
              <a:t>publikací</a:t>
            </a:r>
            <a:r>
              <a:rPr lang="de-DE" dirty="0"/>
              <a:t> </a:t>
            </a:r>
            <a:r>
              <a:rPr lang="de-DE" dirty="0" err="1"/>
              <a:t>sestavené</a:t>
            </a:r>
            <a:r>
              <a:rPr lang="de-DE" dirty="0"/>
              <a:t> </a:t>
            </a:r>
            <a:r>
              <a:rPr lang="de-DE" dirty="0" err="1"/>
              <a:t>podle</a:t>
            </a:r>
            <a:r>
              <a:rPr lang="de-DE" dirty="0"/>
              <a:t> </a:t>
            </a:r>
            <a:r>
              <a:rPr lang="de-DE" dirty="0" err="1"/>
              <a:t>přesných</a:t>
            </a:r>
            <a:r>
              <a:rPr lang="de-DE" dirty="0"/>
              <a:t> </a:t>
            </a:r>
            <a:r>
              <a:rPr lang="de-DE" dirty="0" err="1" smtClean="0"/>
              <a:t>pravidel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Všeobecné	 X	speciální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http://aleph.nkp.cz/F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http://biblio.hiu.cas.cz</a:t>
            </a:r>
            <a:r>
              <a:rPr lang="cs-CZ" dirty="0" smtClean="0"/>
              <a:t> (</a:t>
            </a:r>
            <a:r>
              <a:rPr lang="cs-CZ" dirty="0" smtClean="0">
                <a:hlinkClick r:id="rId4"/>
              </a:rPr>
              <a:t>http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portaro.eu/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Sestavení literatury k určitému tématu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402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knihoven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/>
              <a:t>• </a:t>
            </a:r>
            <a:r>
              <a:rPr lang="de-DE" dirty="0" err="1"/>
              <a:t>Národní</a:t>
            </a:r>
            <a:r>
              <a:rPr lang="de-DE" dirty="0"/>
              <a:t> </a:t>
            </a:r>
            <a:r>
              <a:rPr lang="de-DE" dirty="0" err="1"/>
              <a:t>knihovna</a:t>
            </a:r>
            <a:r>
              <a:rPr lang="de-DE" dirty="0"/>
              <a:t> </a:t>
            </a:r>
            <a:r>
              <a:rPr lang="de-DE" dirty="0" smtClean="0"/>
              <a:t>ČR</a:t>
            </a:r>
            <a:r>
              <a:rPr lang="cs-CZ" dirty="0" smtClean="0"/>
              <a:t>, </a:t>
            </a:r>
            <a:r>
              <a:rPr lang="de-DE" dirty="0" smtClean="0"/>
              <a:t> </a:t>
            </a:r>
            <a:r>
              <a:rPr lang="de-DE" dirty="0" err="1"/>
              <a:t>Knihovna</a:t>
            </a:r>
            <a:r>
              <a:rPr lang="de-DE" dirty="0"/>
              <a:t> a </a:t>
            </a:r>
            <a:r>
              <a:rPr lang="de-DE" dirty="0" err="1"/>
              <a:t>tiskárna</a:t>
            </a:r>
            <a:r>
              <a:rPr lang="de-DE" dirty="0"/>
              <a:t> pro </a:t>
            </a:r>
            <a:r>
              <a:rPr lang="de-DE" dirty="0" err="1"/>
              <a:t>nevidomé</a:t>
            </a:r>
            <a:r>
              <a:rPr lang="de-DE" dirty="0"/>
              <a:t> K. E. </a:t>
            </a:r>
            <a:r>
              <a:rPr lang="de-DE" dirty="0" err="1" smtClean="0"/>
              <a:t>Macana</a:t>
            </a:r>
            <a:r>
              <a:rPr lang="cs-CZ" dirty="0" smtClean="0"/>
              <a:t>, </a:t>
            </a:r>
            <a:r>
              <a:rPr lang="de-DE" dirty="0" smtClean="0"/>
              <a:t> </a:t>
            </a:r>
            <a:r>
              <a:rPr lang="de-DE" dirty="0" err="1"/>
              <a:t>Moravská</a:t>
            </a:r>
            <a:r>
              <a:rPr lang="de-DE" dirty="0"/>
              <a:t> </a:t>
            </a:r>
            <a:r>
              <a:rPr lang="de-DE" dirty="0" err="1"/>
              <a:t>zemská</a:t>
            </a:r>
            <a:r>
              <a:rPr lang="de-DE" dirty="0"/>
              <a:t> </a:t>
            </a:r>
            <a:r>
              <a:rPr lang="de-DE" dirty="0" err="1"/>
              <a:t>knihovna</a:t>
            </a:r>
            <a:r>
              <a:rPr lang="de-DE" dirty="0"/>
              <a:t>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de-DE" dirty="0" smtClean="0"/>
              <a:t>• </a:t>
            </a:r>
            <a:r>
              <a:rPr lang="de-DE" dirty="0" err="1"/>
              <a:t>krajské</a:t>
            </a:r>
            <a:r>
              <a:rPr lang="de-DE" dirty="0"/>
              <a:t> </a:t>
            </a:r>
            <a:r>
              <a:rPr lang="de-DE" dirty="0" err="1"/>
              <a:t>knihovny</a:t>
            </a:r>
            <a:r>
              <a:rPr lang="de-DE" dirty="0"/>
              <a:t> (</a:t>
            </a:r>
            <a:r>
              <a:rPr lang="de-DE" dirty="0" err="1"/>
              <a:t>zřizované</a:t>
            </a:r>
            <a:r>
              <a:rPr lang="de-DE" dirty="0"/>
              <a:t> </a:t>
            </a:r>
            <a:r>
              <a:rPr lang="de-DE" dirty="0" err="1"/>
              <a:t>orgánem</a:t>
            </a:r>
            <a:r>
              <a:rPr lang="de-DE" dirty="0"/>
              <a:t> </a:t>
            </a:r>
            <a:r>
              <a:rPr lang="de-DE" dirty="0" err="1"/>
              <a:t>kraje</a:t>
            </a:r>
            <a:r>
              <a:rPr lang="de-DE" dirty="0"/>
              <a:t>)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de-DE" dirty="0" smtClean="0"/>
              <a:t>• </a:t>
            </a:r>
            <a:r>
              <a:rPr lang="de-DE" dirty="0" err="1"/>
              <a:t>základní</a:t>
            </a:r>
            <a:r>
              <a:rPr lang="de-DE" dirty="0"/>
              <a:t> </a:t>
            </a:r>
            <a:r>
              <a:rPr lang="de-DE" dirty="0" err="1"/>
              <a:t>knihovny</a:t>
            </a:r>
            <a:r>
              <a:rPr lang="de-DE" dirty="0"/>
              <a:t> (</a:t>
            </a:r>
            <a:r>
              <a:rPr lang="de-DE" dirty="0" err="1"/>
              <a:t>zřizované</a:t>
            </a:r>
            <a:r>
              <a:rPr lang="de-DE" dirty="0"/>
              <a:t> </a:t>
            </a:r>
            <a:r>
              <a:rPr lang="de-DE" dirty="0" err="1"/>
              <a:t>orgánem</a:t>
            </a:r>
            <a:r>
              <a:rPr lang="de-DE" dirty="0"/>
              <a:t> </a:t>
            </a:r>
            <a:r>
              <a:rPr lang="de-DE" dirty="0" err="1"/>
              <a:t>obce</a:t>
            </a:r>
            <a:r>
              <a:rPr lang="de-DE" dirty="0"/>
              <a:t> - </a:t>
            </a:r>
            <a:r>
              <a:rPr lang="de-DE" dirty="0" err="1"/>
              <a:t>veřejné</a:t>
            </a:r>
            <a:r>
              <a:rPr lang="de-DE" dirty="0"/>
              <a:t> </a:t>
            </a:r>
            <a:r>
              <a:rPr lang="de-DE" dirty="0" err="1"/>
              <a:t>knihovny</a:t>
            </a:r>
            <a:r>
              <a:rPr lang="de-DE" dirty="0"/>
              <a:t> </a:t>
            </a:r>
            <a:r>
              <a:rPr lang="de-DE" dirty="0" err="1"/>
              <a:t>obecní</a:t>
            </a:r>
            <a:r>
              <a:rPr lang="de-DE" dirty="0"/>
              <a:t>, </a:t>
            </a:r>
            <a:r>
              <a:rPr lang="de-DE" dirty="0" err="1"/>
              <a:t>městské</a:t>
            </a:r>
            <a:r>
              <a:rPr lang="de-DE" dirty="0"/>
              <a:t>)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de-DE" dirty="0" smtClean="0"/>
              <a:t>• </a:t>
            </a:r>
            <a:r>
              <a:rPr lang="de-DE" dirty="0" err="1"/>
              <a:t>specializované</a:t>
            </a:r>
            <a:r>
              <a:rPr lang="de-DE" dirty="0"/>
              <a:t> </a:t>
            </a:r>
            <a:r>
              <a:rPr lang="de-DE" dirty="0" err="1"/>
              <a:t>knihovny</a:t>
            </a:r>
            <a:r>
              <a:rPr lang="de-DE" dirty="0"/>
              <a:t> (</a:t>
            </a:r>
            <a:r>
              <a:rPr lang="de-DE" dirty="0" err="1"/>
              <a:t>zaměřené</a:t>
            </a:r>
            <a:r>
              <a:rPr lang="de-DE" dirty="0"/>
              <a:t> na </a:t>
            </a:r>
            <a:r>
              <a:rPr lang="de-DE" dirty="0" err="1"/>
              <a:t>jednotlivé</a:t>
            </a:r>
            <a:r>
              <a:rPr lang="de-DE" dirty="0"/>
              <a:t> </a:t>
            </a:r>
            <a:r>
              <a:rPr lang="de-DE" dirty="0" err="1"/>
              <a:t>obory</a:t>
            </a:r>
            <a:r>
              <a:rPr lang="de-DE" dirty="0"/>
              <a:t> </a:t>
            </a:r>
            <a:r>
              <a:rPr lang="de-DE" dirty="0" err="1"/>
              <a:t>lidského</a:t>
            </a:r>
            <a:r>
              <a:rPr lang="de-DE" dirty="0"/>
              <a:t> </a:t>
            </a:r>
            <a:r>
              <a:rPr lang="de-DE" dirty="0" err="1"/>
              <a:t>vědění</a:t>
            </a:r>
            <a:r>
              <a:rPr lang="de-DE" dirty="0"/>
              <a:t> – </a:t>
            </a:r>
            <a:r>
              <a:rPr lang="de-DE" dirty="0" err="1"/>
              <a:t>knihovny</a:t>
            </a:r>
            <a:r>
              <a:rPr lang="de-DE" dirty="0"/>
              <a:t> </a:t>
            </a:r>
            <a:r>
              <a:rPr lang="de-DE" dirty="0" err="1"/>
              <a:t>technické</a:t>
            </a:r>
            <a:r>
              <a:rPr lang="de-DE" dirty="0"/>
              <a:t>, </a:t>
            </a:r>
            <a:r>
              <a:rPr lang="de-DE" dirty="0" err="1"/>
              <a:t>lékařské</a:t>
            </a:r>
            <a:r>
              <a:rPr lang="de-DE" dirty="0"/>
              <a:t>, </a:t>
            </a:r>
            <a:r>
              <a:rPr lang="de-DE" dirty="0" err="1"/>
              <a:t>právnické</a:t>
            </a:r>
            <a:r>
              <a:rPr lang="de-DE" dirty="0"/>
              <a:t>, </a:t>
            </a:r>
            <a:r>
              <a:rPr lang="de-DE" dirty="0" err="1"/>
              <a:t>pedagogické</a:t>
            </a:r>
            <a:r>
              <a:rPr lang="de-DE" dirty="0"/>
              <a:t>, </a:t>
            </a:r>
            <a:r>
              <a:rPr lang="de-DE" dirty="0" err="1"/>
              <a:t>zemědělské</a:t>
            </a:r>
            <a:r>
              <a:rPr lang="de-DE" dirty="0"/>
              <a:t>, </a:t>
            </a:r>
            <a:r>
              <a:rPr lang="de-DE" dirty="0" err="1"/>
              <a:t>potravinářské</a:t>
            </a:r>
            <a:r>
              <a:rPr lang="de-DE" dirty="0"/>
              <a:t>, </a:t>
            </a:r>
            <a:r>
              <a:rPr lang="de-DE" dirty="0" err="1"/>
              <a:t>muzejní</a:t>
            </a:r>
            <a:r>
              <a:rPr lang="de-DE" dirty="0"/>
              <a:t> </a:t>
            </a:r>
            <a:r>
              <a:rPr lang="de-DE" dirty="0" err="1"/>
              <a:t>atd</a:t>
            </a:r>
            <a:r>
              <a:rPr lang="de-DE" dirty="0"/>
              <a:t>., </a:t>
            </a:r>
            <a:r>
              <a:rPr lang="de-DE" dirty="0" err="1"/>
              <a:t>knihovny</a:t>
            </a:r>
            <a:r>
              <a:rPr lang="de-DE" dirty="0"/>
              <a:t> Akademie </a:t>
            </a:r>
            <a:r>
              <a:rPr lang="de-DE" dirty="0" err="1"/>
              <a:t>věd</a:t>
            </a:r>
            <a:r>
              <a:rPr lang="de-DE" dirty="0"/>
              <a:t> ČR)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57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Knihovní katalogy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 smtClean="0"/>
              <a:t>jmenné</a:t>
            </a:r>
            <a:r>
              <a:rPr lang="de-DE" dirty="0" smtClean="0"/>
              <a:t>/</a:t>
            </a:r>
            <a:r>
              <a:rPr lang="de-DE" dirty="0" err="1" smtClean="0"/>
              <a:t>autorské</a:t>
            </a:r>
            <a:endParaRPr lang="cs-CZ" dirty="0"/>
          </a:p>
          <a:p>
            <a:r>
              <a:rPr lang="de-DE" dirty="0" err="1" smtClean="0"/>
              <a:t>názvové</a:t>
            </a:r>
            <a:r>
              <a:rPr lang="de-DE" dirty="0" smtClean="0"/>
              <a:t> 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de-DE" dirty="0" err="1" smtClean="0"/>
              <a:t>ředmětové</a:t>
            </a:r>
            <a:endParaRPr lang="cs-CZ" dirty="0" smtClean="0"/>
          </a:p>
          <a:p>
            <a:r>
              <a:rPr lang="cs-CZ" dirty="0" err="1"/>
              <a:t>s</a:t>
            </a:r>
            <a:r>
              <a:rPr lang="de-DE" dirty="0" err="1" smtClean="0"/>
              <a:t>ystematické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://aleph.nkp.cz/F/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aleph.muni.cz/F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https://vufind.mzk.cz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79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informační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online </a:t>
            </a:r>
            <a:r>
              <a:rPr lang="de-DE" dirty="0" err="1"/>
              <a:t>katalogy</a:t>
            </a:r>
            <a:r>
              <a:rPr lang="de-DE" dirty="0"/>
              <a:t> = </a:t>
            </a:r>
            <a:r>
              <a:rPr lang="de-DE" dirty="0" err="1"/>
              <a:t>elektronické</a:t>
            </a:r>
            <a:r>
              <a:rPr lang="de-DE" dirty="0"/>
              <a:t> </a:t>
            </a:r>
            <a:r>
              <a:rPr lang="de-DE" dirty="0" err="1"/>
              <a:t>katalogy</a:t>
            </a:r>
            <a:r>
              <a:rPr lang="de-DE" dirty="0"/>
              <a:t> </a:t>
            </a:r>
            <a:r>
              <a:rPr lang="de-DE" dirty="0" err="1"/>
              <a:t>knihoven</a:t>
            </a:r>
            <a:r>
              <a:rPr lang="de-DE" dirty="0"/>
              <a:t> </a:t>
            </a:r>
            <a:endParaRPr lang="cs-CZ" dirty="0"/>
          </a:p>
          <a:p>
            <a:r>
              <a:rPr lang="de-DE" dirty="0" err="1"/>
              <a:t>databáze</a:t>
            </a:r>
            <a:r>
              <a:rPr lang="de-DE" dirty="0"/>
              <a:t> (</a:t>
            </a:r>
            <a:r>
              <a:rPr lang="de-DE" dirty="0" err="1"/>
              <a:t>profesionálních</a:t>
            </a:r>
            <a:r>
              <a:rPr lang="de-DE" dirty="0"/>
              <a:t> </a:t>
            </a:r>
            <a:r>
              <a:rPr lang="de-DE" dirty="0" err="1"/>
              <a:t>informací</a:t>
            </a:r>
            <a:r>
              <a:rPr lang="de-DE" dirty="0"/>
              <a:t>) </a:t>
            </a:r>
            <a:endParaRPr lang="cs-CZ" dirty="0"/>
          </a:p>
          <a:p>
            <a:r>
              <a:rPr lang="de-DE" dirty="0" err="1" smtClean="0"/>
              <a:t>oborové</a:t>
            </a:r>
            <a:r>
              <a:rPr lang="de-DE" dirty="0" smtClean="0"/>
              <a:t> </a:t>
            </a:r>
            <a:r>
              <a:rPr lang="de-DE" dirty="0" err="1"/>
              <a:t>portály</a:t>
            </a:r>
            <a:r>
              <a:rPr lang="de-DE" dirty="0"/>
              <a:t> </a:t>
            </a:r>
            <a:endParaRPr lang="cs-CZ" dirty="0"/>
          </a:p>
          <a:p>
            <a:r>
              <a:rPr lang="de-DE" dirty="0" err="1"/>
              <a:t>digitální</a:t>
            </a:r>
            <a:r>
              <a:rPr lang="de-DE" dirty="0"/>
              <a:t> </a:t>
            </a:r>
            <a:r>
              <a:rPr lang="de-DE" dirty="0" err="1"/>
              <a:t>knihovny</a:t>
            </a:r>
            <a:r>
              <a:rPr lang="de-DE" dirty="0"/>
              <a:t>, e-</a:t>
            </a:r>
            <a:r>
              <a:rPr lang="de-DE" dirty="0" err="1"/>
              <a:t>knihy</a:t>
            </a:r>
            <a:r>
              <a:rPr lang="de-DE" dirty="0"/>
              <a:t>, e-</a:t>
            </a:r>
            <a:r>
              <a:rPr lang="de-DE" dirty="0" err="1"/>
              <a:t>časopisy</a:t>
            </a:r>
            <a:r>
              <a:rPr lang="de-DE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79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pracovat s informačními zdroji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Ujasnit si, co chci hledat</a:t>
            </a:r>
          </a:p>
          <a:p>
            <a:r>
              <a:rPr lang="cs-CZ" dirty="0" smtClean="0"/>
              <a:t>Klíčová slova (podstatná jména!; synonymní výrazy)</a:t>
            </a:r>
          </a:p>
          <a:p>
            <a:r>
              <a:rPr lang="cs-CZ" dirty="0" smtClean="0"/>
              <a:t>Vymezení – tematické, časové, geografické, jazykové, osoby</a:t>
            </a:r>
          </a:p>
          <a:p>
            <a:r>
              <a:rPr lang="cs-CZ" smtClean="0"/>
              <a:t>Operátory: AND, OR, NOT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2888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100</TotalTime>
  <Words>336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Základy přípravy odborného textu</vt:lpstr>
      <vt:lpstr>Prezentace aplikace PowerPoint</vt:lpstr>
      <vt:lpstr>Prezentace aplikace PowerPoint</vt:lpstr>
      <vt:lpstr>Heuristika</vt:lpstr>
      <vt:lpstr>Bibliografie</vt:lpstr>
      <vt:lpstr>Systém knihoven v ČR</vt:lpstr>
      <vt:lpstr>Knihovní katalogy</vt:lpstr>
      <vt:lpstr>Elektronické informační zdroje</vt:lpstr>
      <vt:lpstr>Jak pracovat s informačními zdroji</vt:lpstr>
      <vt:lpstr>Příští téma: Kritický přístup ke zdrojům informací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Stanislav Bárta</cp:lastModifiedBy>
  <cp:revision>18</cp:revision>
  <dcterms:created xsi:type="dcterms:W3CDTF">2016-03-03T01:10:25Z</dcterms:created>
  <dcterms:modified xsi:type="dcterms:W3CDTF">2016-03-16T08:52:45Z</dcterms:modified>
</cp:coreProperties>
</file>