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58" r:id="rId4"/>
    <p:sldId id="268" r:id="rId5"/>
    <p:sldId id="266" r:id="rId6"/>
    <p:sldId id="269" r:id="rId7"/>
    <p:sldId id="265" r:id="rId8"/>
    <p:sldId id="271" r:id="rId9"/>
    <p:sldId id="274" r:id="rId10"/>
    <p:sldId id="278" r:id="rId11"/>
    <p:sldId id="270" r:id="rId12"/>
    <p:sldId id="259" r:id="rId13"/>
    <p:sldId id="275" r:id="rId14"/>
    <p:sldId id="273" r:id="rId15"/>
    <p:sldId id="264" r:id="rId16"/>
    <p:sldId id="276" r:id="rId17"/>
    <p:sldId id="260" r:id="rId18"/>
    <p:sldId id="262" r:id="rId19"/>
    <p:sldId id="267" r:id="rId20"/>
    <p:sldId id="279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CD8457A-950E-4C00-B1C3-8FAD3275AD73}" type="datetimeFigureOut">
              <a:rPr lang="cs-CZ" smtClean="0"/>
              <a:pPr/>
              <a:t>13.4.2016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1988840"/>
            <a:ext cx="5105400" cy="2520280"/>
          </a:xfrm>
        </p:spPr>
        <p:txBody>
          <a:bodyPr/>
          <a:lstStyle/>
          <a:p>
            <a:r>
              <a:rPr lang="cs-CZ" dirty="0" smtClean="0"/>
              <a:t>Odborné vědecké útvary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 semestrálnímu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recenze v délce 5-10 normostran na dříve vybranou publikaci </a:t>
            </a:r>
          </a:p>
          <a:p>
            <a:pPr lvl="1"/>
            <a:r>
              <a:rPr lang="cs-CZ" dirty="0" smtClean="0"/>
              <a:t>(normostrana = 1 800 znaků)</a:t>
            </a:r>
          </a:p>
          <a:p>
            <a:r>
              <a:rPr lang="cs-CZ" dirty="0" smtClean="0"/>
              <a:t>termín odevzdání: do 30. 5. 2016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634082"/>
          </a:xfrm>
        </p:spPr>
        <p:txBody>
          <a:bodyPr/>
          <a:lstStyle/>
          <a:p>
            <a:pPr algn="ctr"/>
            <a:r>
              <a:rPr lang="cs-CZ" dirty="0" smtClean="0"/>
              <a:t>Další typy hodnotících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7992888" cy="5949280"/>
          </a:xfrm>
        </p:spPr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r>
              <a:rPr lang="cs-CZ" sz="3800" b="1" dirty="0" smtClean="0"/>
              <a:t>oponentský posudek</a:t>
            </a:r>
          </a:p>
          <a:p>
            <a:pPr lvl="1"/>
            <a:r>
              <a:rPr lang="cs-CZ" sz="3800" dirty="0"/>
              <a:t>r</a:t>
            </a:r>
            <a:r>
              <a:rPr lang="cs-CZ" sz="3800" dirty="0" smtClean="0"/>
              <a:t>ecenze výsledku určité vědeckovýzkumné činnosti</a:t>
            </a:r>
          </a:p>
          <a:p>
            <a:pPr lvl="1"/>
            <a:r>
              <a:rPr lang="cs-CZ" sz="3800" dirty="0" smtClean="0"/>
              <a:t>klade zvláštní důraz na zhodnocení cílů, které si vytkl autor posuzovaného projektu nebo práce</a:t>
            </a:r>
          </a:p>
          <a:p>
            <a:pPr lvl="1"/>
            <a:r>
              <a:rPr lang="cs-CZ" sz="3800" dirty="0" smtClean="0"/>
              <a:t>musí obsahovat odůvodněný závěr o tom, do jaké míry byly cíle naplněny a obvykle končí doporučením k přijetí nebo odmítnutí práce</a:t>
            </a:r>
          </a:p>
          <a:p>
            <a:r>
              <a:rPr lang="cs-CZ" sz="3800" b="1" dirty="0" smtClean="0"/>
              <a:t>souhrnná recenze</a:t>
            </a:r>
          </a:p>
          <a:p>
            <a:pPr lvl="1"/>
            <a:r>
              <a:rPr lang="cs-CZ" sz="3800" dirty="0" smtClean="0"/>
              <a:t>kritická reflexe několika publikací</a:t>
            </a:r>
          </a:p>
          <a:p>
            <a:r>
              <a:rPr lang="cs-CZ" sz="3800" b="1" dirty="0" err="1" smtClean="0"/>
              <a:t>autorecenze</a:t>
            </a:r>
            <a:endParaRPr lang="cs-CZ" sz="3800" b="1" dirty="0" smtClean="0"/>
          </a:p>
          <a:p>
            <a:pPr lvl="1"/>
            <a:r>
              <a:rPr lang="cs-CZ" sz="3800" dirty="0" smtClean="0"/>
              <a:t>sám autor posuzuje svou vlastní práci</a:t>
            </a:r>
          </a:p>
          <a:p>
            <a:r>
              <a:rPr lang="cs-CZ" sz="3800" b="1" dirty="0" smtClean="0"/>
              <a:t>recenzní zpráva</a:t>
            </a:r>
          </a:p>
          <a:p>
            <a:pPr lvl="1"/>
            <a:r>
              <a:rPr lang="cs-CZ" sz="3800" dirty="0" smtClean="0"/>
              <a:t>z přednášky hostujícího profesora, z vědecké konference, zahrnuje informační, kritické a hodnotící hledisko</a:t>
            </a:r>
          </a:p>
          <a:p>
            <a:pPr lvl="1"/>
            <a:r>
              <a:rPr lang="cs-CZ" sz="3800" dirty="0"/>
              <a:t>ú</a:t>
            </a:r>
            <a:r>
              <a:rPr lang="cs-CZ" sz="3800" dirty="0" smtClean="0"/>
              <a:t>čelem je  informovat o události čtenáře, kteří se akce nezúčastnili</a:t>
            </a:r>
          </a:p>
          <a:p>
            <a:pPr lvl="1"/>
            <a:r>
              <a:rPr lang="cs-CZ" sz="3800" dirty="0" smtClean="0"/>
              <a:t>měla by obsahovat název akce, datum a místo konání, údaje o pořádající instituci, informace o přednášejících a jejich příspěvcích spolu se stručným shrnutím obsahu přednášek a celkové hodnocení akce a jejího přínosu</a:t>
            </a:r>
          </a:p>
          <a:p>
            <a:pPr lvl="1"/>
            <a:r>
              <a:rPr lang="cs-CZ" sz="3800" dirty="0" smtClean="0"/>
              <a:t>zpráva může zahrnovat i názory a reakce recenzenta na jednotlivé příspěvky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7920880" cy="58052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redukované odborné texty</a:t>
            </a:r>
          </a:p>
          <a:p>
            <a:pPr lvl="1"/>
            <a:r>
              <a:rPr lang="cs-CZ" dirty="0" smtClean="0"/>
              <a:t>abstrakt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yskytuje se v úvodní části textu</a:t>
            </a:r>
          </a:p>
          <a:p>
            <a:pPr lvl="2"/>
            <a:r>
              <a:rPr lang="cs-CZ" dirty="0" smtClean="0"/>
              <a:t>stručné shrnutí </a:t>
            </a:r>
            <a:r>
              <a:rPr lang="cs-CZ" dirty="0"/>
              <a:t>tématu práce, jejího obsahu, </a:t>
            </a:r>
            <a:r>
              <a:rPr lang="cs-CZ" dirty="0" smtClean="0"/>
              <a:t>cílů, použitých metod a závěrů</a:t>
            </a:r>
          </a:p>
          <a:p>
            <a:pPr lvl="2"/>
            <a:r>
              <a:rPr lang="cs-CZ" dirty="0" smtClean="0"/>
              <a:t>identifikuje problém a shrnuje závěry</a:t>
            </a:r>
          </a:p>
          <a:p>
            <a:pPr lvl="2"/>
            <a:r>
              <a:rPr lang="cs-CZ" dirty="0" smtClean="0"/>
              <a:t>formulován nově, ale může obsahovat texty z původního textu</a:t>
            </a:r>
          </a:p>
          <a:p>
            <a:pPr lvl="2"/>
            <a:r>
              <a:rPr lang="cs-CZ" dirty="0" smtClean="0"/>
              <a:t>krátký </a:t>
            </a:r>
            <a:r>
              <a:rPr lang="cs-CZ" dirty="0"/>
              <a:t>a výstižný, zaměřený na hlavní myšlenky </a:t>
            </a:r>
            <a:r>
              <a:rPr lang="cs-CZ" dirty="0" smtClean="0"/>
              <a:t>textu</a:t>
            </a:r>
          </a:p>
          <a:p>
            <a:pPr lvl="2"/>
            <a:r>
              <a:rPr lang="cs-CZ" dirty="0" smtClean="0"/>
              <a:t>neobsahuje žádné odkazy ani citace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louží čtenáři jako pomoc při rychlé orientaci v dané práci</a:t>
            </a:r>
          </a:p>
          <a:p>
            <a:pPr lvl="3"/>
            <a:r>
              <a:rPr lang="cs-CZ" dirty="0" smtClean="0"/>
              <a:t>srozumitelné i tehdy nemá-li čtenář celý text k dispozici</a:t>
            </a:r>
          </a:p>
          <a:p>
            <a:pPr lvl="2"/>
            <a:r>
              <a:rPr lang="cs-CZ" dirty="0" smtClean="0"/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dirty="0" smtClean="0"/>
              <a:t>též samostatně ve specializovaných periodikách</a:t>
            </a:r>
          </a:p>
          <a:p>
            <a:pPr lvl="2"/>
            <a:r>
              <a:rPr lang="cs-CZ" dirty="0" smtClean="0"/>
              <a:t>abstrakt na konferenci</a:t>
            </a:r>
          </a:p>
          <a:p>
            <a:pPr lvl="3"/>
            <a:r>
              <a:rPr lang="cs-CZ" dirty="0" smtClean="0"/>
              <a:t>výtah z plánovaného vystoupení na konferenci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5472608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anotace</a:t>
            </a:r>
          </a:p>
          <a:p>
            <a:pPr lvl="2"/>
            <a:r>
              <a:rPr lang="cs-CZ" dirty="0" smtClean="0"/>
              <a:t>stručná hodnotící informace o obsahu práce</a:t>
            </a:r>
          </a:p>
          <a:p>
            <a:pPr lvl="3"/>
            <a:r>
              <a:rPr lang="cs-CZ" dirty="0" smtClean="0"/>
              <a:t>v odborném časopise</a:t>
            </a:r>
          </a:p>
          <a:p>
            <a:pPr lvl="4"/>
            <a:r>
              <a:rPr lang="cs-CZ" dirty="0" smtClean="0"/>
              <a:t>stručná informace o nové knize, která v daném oboru vyšla</a:t>
            </a:r>
          </a:p>
          <a:p>
            <a:pPr lvl="4"/>
            <a:r>
              <a:rPr lang="cs-CZ" smtClean="0"/>
              <a:t>může </a:t>
            </a:r>
            <a:r>
              <a:rPr lang="cs-CZ" smtClean="0"/>
              <a:t>mít podobu </a:t>
            </a:r>
            <a:r>
              <a:rPr lang="cs-CZ" dirty="0" smtClean="0"/>
              <a:t>stručné recenze</a:t>
            </a:r>
          </a:p>
          <a:p>
            <a:pPr lvl="3"/>
            <a:r>
              <a:rPr lang="cs-CZ" dirty="0" smtClean="0"/>
              <a:t>nakladatelská anotace</a:t>
            </a:r>
          </a:p>
          <a:p>
            <a:pPr lvl="4"/>
            <a:r>
              <a:rPr lang="cs-CZ" dirty="0" smtClean="0"/>
              <a:t>upozorňuje na novou knihu, na zadní straně obálky</a:t>
            </a:r>
          </a:p>
          <a:p>
            <a:pPr lvl="2"/>
            <a:r>
              <a:rPr lang="cs-CZ" dirty="0" smtClean="0"/>
              <a:t>formulována nově, neobsahuje texty z původního textu</a:t>
            </a:r>
          </a:p>
          <a:p>
            <a:pPr lvl="2"/>
            <a:r>
              <a:rPr lang="cs-CZ" dirty="0" smtClean="0"/>
              <a:t>neobsahuje žádné odkazy ani citace</a:t>
            </a:r>
          </a:p>
          <a:p>
            <a:pPr lvl="1"/>
            <a:r>
              <a:rPr lang="cs-CZ" dirty="0" smtClean="0"/>
              <a:t>klíčová slova</a:t>
            </a:r>
          </a:p>
          <a:p>
            <a:pPr lvl="2"/>
            <a:r>
              <a:rPr lang="cs-CZ" dirty="0" smtClean="0"/>
              <a:t>vyskytuje se v úvodní části textu</a:t>
            </a:r>
          </a:p>
          <a:p>
            <a:pPr lvl="2"/>
            <a:r>
              <a:rPr lang="cs-CZ" dirty="0" smtClean="0"/>
              <a:t>obvykle 3–6 pojmů charakterizujících text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yužívána v knihovních rejstřících i na webu</a:t>
            </a:r>
          </a:p>
          <a:p>
            <a:pPr lvl="2"/>
            <a:r>
              <a:rPr lang="cs-CZ" dirty="0" smtClean="0"/>
              <a:t>vyhledávání knih nebo webových stránek podobného tématu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resumé</a:t>
            </a:r>
          </a:p>
          <a:p>
            <a:pPr lvl="2"/>
            <a:r>
              <a:rPr lang="cs-CZ" dirty="0" smtClean="0"/>
              <a:t>vyskytuje se v závěrečné části textu</a:t>
            </a:r>
          </a:p>
          <a:p>
            <a:pPr lvl="2"/>
            <a:r>
              <a:rPr lang="cs-CZ" dirty="0" smtClean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dirty="0" smtClean="0"/>
              <a:t>uvádí také základní argumenty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élka se odvíjí od rozsahu práce </a:t>
            </a:r>
          </a:p>
          <a:p>
            <a:pPr lvl="2"/>
            <a:r>
              <a:rPr lang="cs-CZ" dirty="0" smtClean="0"/>
              <a:t>přeložen do několika jazyků</a:t>
            </a:r>
          </a:p>
          <a:p>
            <a:pPr lvl="1"/>
            <a:r>
              <a:rPr lang="cs-CZ" i="1" dirty="0" smtClean="0"/>
              <a:t>synopse</a:t>
            </a:r>
          </a:p>
          <a:p>
            <a:pPr lvl="2"/>
            <a:r>
              <a:rPr lang="cs-CZ" i="1" dirty="0"/>
              <a:t>v</a:t>
            </a:r>
            <a:r>
              <a:rPr lang="cs-CZ" i="1" dirty="0" smtClean="0"/>
              <a:t>ýtah z díla </a:t>
            </a:r>
          </a:p>
          <a:p>
            <a:pPr lvl="2"/>
            <a:r>
              <a:rPr lang="cs-CZ" i="1" dirty="0"/>
              <a:t>m</a:t>
            </a:r>
            <a:r>
              <a:rPr lang="cs-CZ" i="1" dirty="0" smtClean="0"/>
              <a:t>álo využívaná</a:t>
            </a:r>
          </a:p>
          <a:p>
            <a:pPr lvl="1"/>
            <a:r>
              <a:rPr lang="cs-CZ" i="1" dirty="0" smtClean="0"/>
              <a:t>extrakt</a:t>
            </a:r>
          </a:p>
          <a:p>
            <a:pPr lvl="2"/>
            <a:r>
              <a:rPr lang="cs-CZ" i="1" dirty="0"/>
              <a:t>c</a:t>
            </a:r>
            <a:r>
              <a:rPr lang="cs-CZ" i="1" dirty="0" smtClean="0"/>
              <a:t>itace určitých částí dokumentu</a:t>
            </a:r>
          </a:p>
          <a:p>
            <a:pPr lvl="2"/>
            <a:r>
              <a:rPr lang="cs-CZ" i="1" dirty="0"/>
              <a:t>m</a:t>
            </a:r>
            <a:r>
              <a:rPr lang="cs-CZ" i="1" dirty="0" smtClean="0"/>
              <a:t>álo využívaný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7239000" cy="4394888"/>
          </a:xfrm>
        </p:spPr>
        <p:txBody>
          <a:bodyPr/>
          <a:lstStyle/>
          <a:p>
            <a:r>
              <a:rPr lang="cs-CZ" dirty="0" smtClean="0"/>
              <a:t>funkce</a:t>
            </a:r>
          </a:p>
          <a:p>
            <a:pPr lvl="1"/>
            <a:r>
              <a:rPr lang="cs-CZ" dirty="0" smtClean="0"/>
              <a:t>signální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pozorňuje na dokument (anotace)</a:t>
            </a:r>
          </a:p>
          <a:p>
            <a:pPr lvl="1"/>
            <a:r>
              <a:rPr lang="cs-CZ" dirty="0" smtClean="0"/>
              <a:t>substituční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ahrazuje plný text původního dokumentu (abstrakt, resumé)</a:t>
            </a:r>
          </a:p>
          <a:p>
            <a:pPr lvl="1"/>
            <a:r>
              <a:rPr lang="cs-CZ" dirty="0" smtClean="0"/>
              <a:t>selekční</a:t>
            </a:r>
          </a:p>
          <a:p>
            <a:pPr lvl="2"/>
            <a:r>
              <a:rPr lang="cs-CZ" dirty="0" smtClean="0"/>
              <a:t>pomáhá vybrat další dokumenty a literaturu k tématu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7920880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při psaní sekundárních dokumentů: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ouvětí tvořit kratší, věty jasné a stručné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odat srozumitelnou charakteristiku, o co v práci jde, nezabývat se detaily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yvarovat se citového a osobního zabarvení, nepoužívat květnatou poetickou mluvu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exty připravovat buď souběžně s hlavním textem nebo bezprostředně po jeho dopsání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Mluvené vědecké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r>
              <a:rPr lang="cs-CZ" dirty="0" smtClean="0"/>
              <a:t>diskuse</a:t>
            </a:r>
          </a:p>
          <a:p>
            <a:r>
              <a:rPr lang="cs-CZ" dirty="0" smtClean="0"/>
              <a:t>seminář</a:t>
            </a:r>
          </a:p>
          <a:p>
            <a:r>
              <a:rPr lang="cs-CZ" dirty="0" smtClean="0"/>
              <a:t>přednáška</a:t>
            </a:r>
          </a:p>
          <a:p>
            <a:r>
              <a:rPr lang="cs-CZ" dirty="0" smtClean="0"/>
              <a:t>konference</a:t>
            </a:r>
          </a:p>
          <a:p>
            <a:pPr lvl="1"/>
            <a:r>
              <a:rPr lang="cs-CZ" dirty="0" smtClean="0"/>
              <a:t>referáty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ývěskové (</a:t>
            </a:r>
            <a:r>
              <a:rPr lang="cs-CZ" dirty="0" err="1" smtClean="0"/>
              <a:t>posterové</a:t>
            </a:r>
            <a:r>
              <a:rPr lang="cs-CZ" dirty="0" smtClean="0"/>
              <a:t>) sekce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anelové  (</a:t>
            </a:r>
            <a:r>
              <a:rPr lang="cs-CZ" dirty="0" err="1" smtClean="0"/>
              <a:t>round</a:t>
            </a:r>
            <a:r>
              <a:rPr lang="cs-CZ" dirty="0" smtClean="0"/>
              <a:t>-table) diskuse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ulaté stoly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dborné dílny (workshopy)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Odborné kritické 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polemika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to diskusní příspěvek, který reaguje na nějaký aktuální problém, většinou je reakcí na nějakou publikaci (článek, </a:t>
            </a:r>
            <a:r>
              <a:rPr lang="cs-CZ" dirty="0" smtClean="0"/>
              <a:t>studii)</a:t>
            </a:r>
          </a:p>
          <a:p>
            <a:pPr lvl="1"/>
            <a:r>
              <a:rPr lang="cs-CZ" dirty="0" smtClean="0"/>
              <a:t>upozorňuje </a:t>
            </a:r>
            <a:r>
              <a:rPr lang="cs-CZ" dirty="0"/>
              <a:t>na nedostatky v argumentaci, v metodologii, v závěrech nebo </a:t>
            </a:r>
            <a:r>
              <a:rPr lang="cs-CZ" dirty="0" smtClean="0"/>
              <a:t>hypotézách, jejím cílem je upozorňovat</a:t>
            </a:r>
            <a:r>
              <a:rPr lang="cs-CZ" dirty="0"/>
              <a:t>, uvádět na pravou míru, vyvolat </a:t>
            </a:r>
            <a:r>
              <a:rPr lang="cs-CZ" dirty="0" smtClean="0"/>
              <a:t>diskuzi</a:t>
            </a:r>
          </a:p>
          <a:p>
            <a:pPr lvl="1"/>
            <a:r>
              <a:rPr lang="cs-CZ" dirty="0" smtClean="0"/>
              <a:t>nemusí </a:t>
            </a:r>
            <a:r>
              <a:rPr lang="cs-CZ" dirty="0"/>
              <a:t>nutně obsahovat poznámkový aparát – měla by ale odkazovat na problematická místa v práci, která je předmětem </a:t>
            </a:r>
            <a:r>
              <a:rPr lang="cs-CZ" dirty="0" smtClean="0"/>
              <a:t>polemiky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Biogragie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umělecký </a:t>
            </a:r>
            <a:r>
              <a:rPr lang="cs-CZ" dirty="0" smtClean="0"/>
              <a:t>žánr </a:t>
            </a:r>
            <a:r>
              <a:rPr lang="cs-CZ" dirty="0"/>
              <a:t>založený na popisu života nějaké většinou známé osobnosti (umělec, politik, sportovec</a:t>
            </a:r>
            <a:r>
              <a:rPr lang="cs-CZ" dirty="0" smtClean="0"/>
              <a:t>…)</a:t>
            </a:r>
          </a:p>
          <a:p>
            <a:r>
              <a:rPr lang="cs-CZ" dirty="0"/>
              <a:t>m</a:t>
            </a:r>
            <a:r>
              <a:rPr lang="cs-CZ" dirty="0" smtClean="0"/>
              <a:t>ěla by popisovat </a:t>
            </a:r>
            <a:r>
              <a:rPr lang="cs-CZ" dirty="0"/>
              <a:t>život dané osoby v </a:t>
            </a:r>
            <a:r>
              <a:rPr lang="cs-CZ" dirty="0" smtClean="0"/>
              <a:t>souvislostech, komplexně a nezaujatě </a:t>
            </a:r>
            <a:endParaRPr lang="cs-CZ" dirty="0"/>
          </a:p>
          <a:p>
            <a:r>
              <a:rPr lang="cs-CZ" dirty="0" smtClean="0"/>
              <a:t>životopis </a:t>
            </a:r>
            <a:r>
              <a:rPr lang="cs-CZ" dirty="0"/>
              <a:t>dané osoby napsaný někým </a:t>
            </a:r>
            <a:r>
              <a:rPr lang="cs-CZ" dirty="0" smtClean="0"/>
              <a:t>jiným</a:t>
            </a:r>
          </a:p>
          <a:p>
            <a:r>
              <a:rPr lang="cs-CZ" dirty="0" smtClean="0"/>
              <a:t>pokud </a:t>
            </a:r>
            <a:r>
              <a:rPr lang="cs-CZ" dirty="0"/>
              <a:t>je autorem biografie sám autor, jedná se o </a:t>
            </a:r>
            <a:r>
              <a:rPr lang="cs-CZ" b="1" dirty="0" smtClean="0"/>
              <a:t>autobiografii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Dělení odborných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monologické</a:t>
            </a:r>
          </a:p>
          <a:p>
            <a:pPr lvl="1"/>
            <a:r>
              <a:rPr lang="cs-CZ" dirty="0" smtClean="0"/>
              <a:t>monografie, studie, odborný článek, polemika, referát, koreferát, přednáška, posudek, recenze</a:t>
            </a:r>
          </a:p>
          <a:p>
            <a:r>
              <a:rPr lang="cs-CZ" dirty="0" smtClean="0"/>
              <a:t>dialogické</a:t>
            </a:r>
          </a:p>
          <a:p>
            <a:pPr lvl="1"/>
            <a:r>
              <a:rPr lang="cs-CZ" dirty="0" smtClean="0"/>
              <a:t>diskuze, polemika, debata</a:t>
            </a:r>
          </a:p>
          <a:p>
            <a:r>
              <a:rPr lang="cs-CZ" dirty="0" smtClean="0"/>
              <a:t>písemné</a:t>
            </a:r>
          </a:p>
          <a:p>
            <a:pPr lvl="1"/>
            <a:r>
              <a:rPr lang="cs-CZ" dirty="0" smtClean="0"/>
              <a:t>monografie, disertace, studie, odborný článek, polemika, posudek, recenze</a:t>
            </a:r>
          </a:p>
          <a:p>
            <a:r>
              <a:rPr lang="cs-CZ" dirty="0" smtClean="0"/>
              <a:t>ústní</a:t>
            </a:r>
          </a:p>
          <a:p>
            <a:pPr lvl="1"/>
            <a:r>
              <a:rPr lang="cs-CZ" dirty="0" smtClean="0"/>
              <a:t>diskuze, debata, referát, koreferát, přednáška</a:t>
            </a:r>
          </a:p>
          <a:p>
            <a:r>
              <a:rPr lang="cs-CZ" dirty="0" smtClean="0"/>
              <a:t>smíšené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abstrakt a klíčová slova k vybranému textu</a:t>
            </a:r>
          </a:p>
          <a:p>
            <a:r>
              <a:rPr lang="cs-CZ" dirty="0" smtClean="0"/>
              <a:t>abstrakt v délce 250 slov</a:t>
            </a:r>
          </a:p>
          <a:p>
            <a:r>
              <a:rPr lang="cs-CZ" dirty="0" smtClean="0"/>
              <a:t>klíčová slova: 6 slov</a:t>
            </a:r>
          </a:p>
          <a:p>
            <a:r>
              <a:rPr lang="cs-CZ" dirty="0" smtClean="0"/>
              <a:t>termín odevzdání: 22. 4. 2016</a:t>
            </a:r>
          </a:p>
          <a:p>
            <a:pPr lvl="1"/>
            <a:r>
              <a:rPr lang="cs-CZ" dirty="0" smtClean="0"/>
              <a:t>Antonín, Robert – Borovský, Tomáš: </a:t>
            </a:r>
            <a:r>
              <a:rPr lang="cs-CZ" i="1" dirty="0" smtClean="0"/>
              <a:t>Panovnické vjezdy do středověkého Brna.</a:t>
            </a:r>
            <a:endParaRPr lang="cs-CZ" dirty="0" smtClean="0"/>
          </a:p>
          <a:p>
            <a:pPr lvl="1"/>
            <a:r>
              <a:rPr lang="cs-CZ" dirty="0" smtClean="0"/>
              <a:t>Havlíčková, Margita: </a:t>
            </a:r>
            <a:r>
              <a:rPr lang="cs-CZ" i="1" dirty="0" smtClean="0"/>
              <a:t>Městské operní divadlo V taverně na Horním trhu v Brně a jeho stavba v roce 1733.</a:t>
            </a:r>
            <a:endParaRPr lang="cs-CZ" dirty="0" smtClean="0"/>
          </a:p>
          <a:p>
            <a:pPr lvl="1"/>
            <a:r>
              <a:rPr lang="cs-CZ" dirty="0" err="1" smtClean="0"/>
              <a:t>Tejček</a:t>
            </a:r>
            <a:r>
              <a:rPr lang="cs-CZ" dirty="0" smtClean="0"/>
              <a:t>, Michal: </a:t>
            </a:r>
            <a:r>
              <a:rPr lang="cs-CZ" i="1" dirty="0" smtClean="0"/>
              <a:t>Brněnské františkánky a Brno od 19. století k dnešku.</a:t>
            </a:r>
            <a:endParaRPr lang="cs-CZ" dirty="0" smtClean="0"/>
          </a:p>
          <a:p>
            <a:pPr lvl="1"/>
            <a:r>
              <a:rPr lang="cs-CZ" dirty="0" smtClean="0"/>
              <a:t>Sterneck, Tomáš: </a:t>
            </a:r>
            <a:r>
              <a:rPr lang="cs-CZ" i="1" dirty="0" smtClean="0"/>
              <a:t>Mezi Brnem a Salzburgem (Ze života jednoho hudbymilovného barona).</a:t>
            </a:r>
            <a:endParaRPr lang="cs-CZ" dirty="0" smtClean="0"/>
          </a:p>
          <a:p>
            <a:pPr lvl="1"/>
            <a:r>
              <a:rPr lang="cs-CZ" dirty="0" err="1" smtClean="0"/>
              <a:t>Fasora</a:t>
            </a:r>
            <a:r>
              <a:rPr lang="cs-CZ" dirty="0" smtClean="0"/>
              <a:t>, Lukáš: </a:t>
            </a:r>
            <a:r>
              <a:rPr lang="cs-CZ" i="1" dirty="0" smtClean="0"/>
              <a:t>Správa brněnských předměstí v letech 1885–1914 ve světle obecních rozpočtů k rozhodovacím postupům a prioritám místních elit v komunální správě.</a:t>
            </a:r>
            <a:endParaRPr lang="cs-CZ" dirty="0" smtClean="0"/>
          </a:p>
          <a:p>
            <a:pPr lvl="1"/>
            <a:r>
              <a:rPr lang="cs-CZ" dirty="0" smtClean="0"/>
              <a:t>Břečka, Jan: </a:t>
            </a:r>
            <a:r>
              <a:rPr lang="cs-CZ" i="1" dirty="0" smtClean="0"/>
              <a:t>Ilegální pobyt čs. </a:t>
            </a:r>
            <a:r>
              <a:rPr lang="cs-CZ" i="1" dirty="0" err="1" smtClean="0"/>
              <a:t>paraskupiny</a:t>
            </a:r>
            <a:r>
              <a:rPr lang="cs-CZ" i="1" dirty="0" smtClean="0"/>
              <a:t> </a:t>
            </a:r>
            <a:r>
              <a:rPr lang="cs-CZ" i="1" dirty="0" err="1" smtClean="0"/>
              <a:t>Silver</a:t>
            </a:r>
            <a:r>
              <a:rPr lang="cs-CZ" i="1" dirty="0" smtClean="0"/>
              <a:t> B v Brně v letech 1939–1943.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/>
            <a:r>
              <a:rPr lang="cs-CZ" dirty="0" smtClean="0"/>
              <a:t>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18457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označení publikace nebo </a:t>
            </a:r>
            <a:r>
              <a:rPr lang="cs-CZ" dirty="0"/>
              <a:t>její </a:t>
            </a:r>
            <a:r>
              <a:rPr lang="cs-CZ" dirty="0" smtClean="0"/>
              <a:t>části, která </a:t>
            </a:r>
            <a:r>
              <a:rPr lang="cs-CZ" dirty="0"/>
              <a:t>komplexně </a:t>
            </a:r>
            <a:r>
              <a:rPr lang="cs-CZ" dirty="0" smtClean="0"/>
              <a:t>zpracovává </a:t>
            </a:r>
            <a:r>
              <a:rPr lang="cs-CZ" dirty="0"/>
              <a:t>jedno, obvykle úzce vymezené či specializované téma </a:t>
            </a:r>
            <a:endParaRPr lang="cs-CZ" dirty="0" smtClean="0"/>
          </a:p>
          <a:p>
            <a:pPr lvl="1"/>
            <a:r>
              <a:rPr lang="cs-CZ" dirty="0" smtClean="0"/>
              <a:t>pojednává </a:t>
            </a:r>
            <a:r>
              <a:rPr lang="cs-CZ" dirty="0"/>
              <a:t>o jedné osobnosti, jednom problému, jedné vědecké </a:t>
            </a:r>
            <a:r>
              <a:rPr lang="cs-CZ" dirty="0" smtClean="0"/>
              <a:t>otázce</a:t>
            </a:r>
          </a:p>
          <a:p>
            <a:r>
              <a:rPr lang="cs-CZ" dirty="0"/>
              <a:t>j</a:t>
            </a:r>
            <a:r>
              <a:rPr lang="cs-CZ" dirty="0" smtClean="0"/>
              <a:t>de o </a:t>
            </a:r>
            <a:r>
              <a:rPr lang="cs-CZ" dirty="0"/>
              <a:t>vědecké nebo jiné odborné dílo, které je komplexně zpracováno jedním autorem na vyšší odborné </a:t>
            </a:r>
            <a:r>
              <a:rPr lang="cs-CZ" dirty="0" smtClean="0"/>
              <a:t>úrovni</a:t>
            </a:r>
            <a:endParaRPr lang="cs-CZ" dirty="0"/>
          </a:p>
          <a:p>
            <a:r>
              <a:rPr lang="cs-CZ" dirty="0" smtClean="0"/>
              <a:t>v knihovnách označena jako nesériové dílo </a:t>
            </a:r>
            <a:r>
              <a:rPr lang="cs-CZ" dirty="0"/>
              <a:t>vydané jako jeden nebo konečný počet </a:t>
            </a:r>
            <a:r>
              <a:rPr lang="cs-CZ" dirty="0" smtClean="0"/>
              <a:t>svazků</a:t>
            </a:r>
          </a:p>
          <a:p>
            <a:r>
              <a:rPr lang="cs-CZ" dirty="0" smtClean="0"/>
              <a:t>může </a:t>
            </a:r>
            <a:r>
              <a:rPr lang="cs-CZ" dirty="0"/>
              <a:t>být vydána v rámci </a:t>
            </a:r>
            <a:r>
              <a:rPr lang="cs-CZ" dirty="0" smtClean="0"/>
              <a:t>periodického sborníku</a:t>
            </a:r>
          </a:p>
          <a:p>
            <a:r>
              <a:rPr lang="cs-CZ" dirty="0" smtClean="0"/>
              <a:t>pokud </a:t>
            </a:r>
            <a:r>
              <a:rPr lang="cs-CZ" dirty="0"/>
              <a:t>je dílem </a:t>
            </a:r>
            <a:r>
              <a:rPr lang="cs-CZ" dirty="0" smtClean="0"/>
              <a:t>několika autorů nazývá se </a:t>
            </a:r>
            <a:r>
              <a:rPr lang="cs-CZ" b="1" dirty="0" smtClean="0"/>
              <a:t>kolektivní monografií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cs-CZ" dirty="0" smtClean="0"/>
              <a:t>Odborná stať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odborný článek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ratší písemná vědecká práce, obsahující poznámkový aparát, publikovaná v odborném periodiku</a:t>
            </a:r>
          </a:p>
          <a:p>
            <a:r>
              <a:rPr lang="cs-CZ" dirty="0"/>
              <a:t>o</a:t>
            </a:r>
            <a:r>
              <a:rPr lang="cs-CZ" dirty="0" smtClean="0"/>
              <a:t>dborná studie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elší písemná vědecká práce, obsahující poznámkový aparát, publikovaná v odborném periodiku</a:t>
            </a:r>
          </a:p>
          <a:p>
            <a:r>
              <a:rPr lang="cs-CZ" dirty="0" smtClean="0"/>
              <a:t>odborné periodikum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eriodicky či neperiodicky vydávaná odborná vědecká publikace (časopis, sborník aj.)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264696"/>
          </a:xfrm>
        </p:spPr>
        <p:txBody>
          <a:bodyPr>
            <a:normAutofit/>
          </a:bodyPr>
          <a:lstStyle/>
          <a:p>
            <a:r>
              <a:rPr lang="cs-CZ" dirty="0" smtClean="0"/>
              <a:t>seminární práce a referáty</a:t>
            </a:r>
          </a:p>
          <a:p>
            <a:pPr lvl="1"/>
            <a:r>
              <a:rPr lang="cs-CZ" dirty="0" smtClean="0"/>
              <a:t>splňují požadavky kladené vyučujícími</a:t>
            </a:r>
          </a:p>
          <a:p>
            <a:pPr lvl="1"/>
            <a:r>
              <a:rPr lang="cs-CZ" dirty="0" smtClean="0"/>
              <a:t>jsou odbornými pracemi se základními náležitostmi</a:t>
            </a:r>
          </a:p>
          <a:p>
            <a:pPr lvl="2"/>
            <a:r>
              <a:rPr lang="cs-CZ" dirty="0" smtClean="0"/>
              <a:t>poznámkový aparát, nebo průběžné odkazy v textu a seznam použité literatury</a:t>
            </a:r>
          </a:p>
          <a:p>
            <a:r>
              <a:rPr lang="cs-CZ" dirty="0" smtClean="0"/>
              <a:t>kvalifikační práce</a:t>
            </a:r>
          </a:p>
          <a:p>
            <a:pPr lvl="1"/>
            <a:r>
              <a:rPr lang="cs-CZ" dirty="0" smtClean="0"/>
              <a:t>bakalářská práce </a:t>
            </a:r>
          </a:p>
          <a:p>
            <a:pPr lvl="1"/>
            <a:r>
              <a:rPr lang="cs-CZ" dirty="0" smtClean="0"/>
              <a:t>magisterská práce </a:t>
            </a:r>
          </a:p>
          <a:p>
            <a:pPr lvl="1"/>
            <a:r>
              <a:rPr lang="cs-CZ" dirty="0" smtClean="0"/>
              <a:t>rigorózní práce </a:t>
            </a:r>
          </a:p>
          <a:p>
            <a:pPr lvl="1"/>
            <a:r>
              <a:rPr lang="cs-CZ" dirty="0" smtClean="0"/>
              <a:t>dizertační práce </a:t>
            </a:r>
          </a:p>
          <a:p>
            <a:pPr lvl="1"/>
            <a:r>
              <a:rPr lang="cs-CZ" dirty="0" smtClean="0"/>
              <a:t>habilitační práce </a:t>
            </a:r>
          </a:p>
          <a:p>
            <a:r>
              <a:rPr lang="cs-CZ" dirty="0" smtClean="0"/>
              <a:t>formulace grantových projektů</a:t>
            </a:r>
          </a:p>
          <a:p>
            <a:pPr lvl="1"/>
            <a:r>
              <a:rPr lang="cs-CZ" dirty="0" smtClean="0"/>
              <a:t>zprávy o průběžných a závěrečných výsledcích</a:t>
            </a:r>
          </a:p>
          <a:p>
            <a:r>
              <a:rPr lang="cs-CZ" dirty="0" smtClean="0"/>
              <a:t>prezentace vědeckých výzkumů a jejich výsledků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7920880" cy="6192688"/>
          </a:xfrm>
        </p:spPr>
        <p:txBody>
          <a:bodyPr>
            <a:normAutofit/>
          </a:bodyPr>
          <a:lstStyle/>
          <a:p>
            <a:r>
              <a:rPr lang="cs-CZ" sz="3100" dirty="0" smtClean="0"/>
              <a:t>odborná esej</a:t>
            </a:r>
          </a:p>
          <a:p>
            <a:pPr lvl="1"/>
            <a:r>
              <a:rPr lang="cs-CZ" sz="2400" dirty="0" smtClean="0"/>
              <a:t>úvaha na zvolené téma, která výrazně odráží hodnoty a postoje autora</a:t>
            </a:r>
          </a:p>
          <a:p>
            <a:pPr lvl="1"/>
            <a:r>
              <a:rPr lang="cs-CZ" sz="2400" dirty="0" smtClean="0"/>
              <a:t>je mnohem subjektivnější než odborná stať</a:t>
            </a:r>
          </a:p>
          <a:p>
            <a:pPr lvl="1"/>
            <a:r>
              <a:rPr lang="cs-CZ" sz="2400" dirty="0" smtClean="0"/>
              <a:t>např. odborné eseje </a:t>
            </a:r>
            <a:r>
              <a:rPr lang="cs-CZ" sz="2400" dirty="0" err="1" smtClean="0"/>
              <a:t>Michela</a:t>
            </a:r>
            <a:r>
              <a:rPr lang="cs-CZ" sz="2400" dirty="0" smtClean="0"/>
              <a:t> </a:t>
            </a:r>
            <a:r>
              <a:rPr lang="cs-CZ" sz="2400" dirty="0" err="1" smtClean="0"/>
              <a:t>Foucaulta</a:t>
            </a:r>
            <a:r>
              <a:rPr lang="cs-CZ" sz="2400" dirty="0" smtClean="0"/>
              <a:t> nebo </a:t>
            </a:r>
            <a:r>
              <a:rPr lang="cs-CZ" sz="2400" dirty="0" err="1" smtClean="0"/>
              <a:t>Umberta</a:t>
            </a:r>
            <a:r>
              <a:rPr lang="cs-CZ" sz="2400" dirty="0" smtClean="0"/>
              <a:t> </a:t>
            </a:r>
            <a:r>
              <a:rPr lang="cs-CZ" sz="2400" dirty="0" err="1" smtClean="0"/>
              <a:t>Eca</a:t>
            </a:r>
            <a:endParaRPr lang="cs-CZ" sz="2400" dirty="0" smtClean="0"/>
          </a:p>
          <a:p>
            <a:pPr lvl="1"/>
            <a:r>
              <a:rPr lang="cs-CZ" sz="2400" dirty="0" smtClean="0"/>
              <a:t>formální požadavky jsou druhořadé, poznámkový aparát bývá poměrně chudý, autor však obvykle klade důraz na závěrečný seznam použité/doporučené literatury</a:t>
            </a:r>
          </a:p>
          <a:p>
            <a:pPr lvl="1"/>
            <a:r>
              <a:rPr lang="cs-CZ" sz="2400" dirty="0" smtClean="0"/>
              <a:t>stojí na hranici mezi odbornými a literárními žánry</a:t>
            </a:r>
          </a:p>
          <a:p>
            <a:pPr lvl="1"/>
            <a:r>
              <a:rPr lang="cs-CZ" sz="2400" dirty="0" smtClean="0"/>
              <a:t>náročný žánr, vyžaduje hlubokou znalost problematiky, relevantní literatury, literární talent, případně životní moudrost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06090"/>
          </a:xfrm>
        </p:spPr>
        <p:txBody>
          <a:bodyPr/>
          <a:lstStyle/>
          <a:p>
            <a:pPr algn="ctr"/>
            <a:r>
              <a:rPr lang="cs-CZ" dirty="0" smtClean="0"/>
              <a:t>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7776864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písemný kritický posudek uměleckého nebo </a:t>
            </a:r>
            <a:r>
              <a:rPr lang="cs-CZ" i="1" dirty="0" smtClean="0"/>
              <a:t>vědeckého díla</a:t>
            </a:r>
          </a:p>
          <a:p>
            <a:r>
              <a:rPr lang="cs-CZ" dirty="0" smtClean="0"/>
              <a:t>obsahuje vždy zhodnocení</a:t>
            </a:r>
          </a:p>
          <a:p>
            <a:r>
              <a:rPr lang="cs-CZ" dirty="0" smtClean="0"/>
              <a:t>může být určena k publikaci</a:t>
            </a:r>
          </a:p>
          <a:p>
            <a:pPr lvl="1"/>
            <a:r>
              <a:rPr lang="cs-CZ" dirty="0" smtClean="0"/>
              <a:t>posouzení předností a nedostatků dané práce</a:t>
            </a:r>
          </a:p>
          <a:p>
            <a:r>
              <a:rPr lang="cs-CZ" dirty="0" smtClean="0"/>
              <a:t>nebo jako podklad </a:t>
            </a:r>
            <a:r>
              <a:rPr lang="cs-CZ" i="1" dirty="0" smtClean="0"/>
              <a:t>recenzního řízení</a:t>
            </a:r>
            <a:r>
              <a:rPr lang="cs-CZ" dirty="0" smtClean="0"/>
              <a:t>, v němž se o publikaci rozhoduje</a:t>
            </a:r>
          </a:p>
          <a:p>
            <a:r>
              <a:rPr lang="cs-CZ" dirty="0"/>
              <a:t>r</a:t>
            </a:r>
            <a:r>
              <a:rPr lang="cs-CZ" dirty="0" smtClean="0"/>
              <a:t>ecenze má </a:t>
            </a:r>
            <a:r>
              <a:rPr lang="cs-CZ" dirty="0"/>
              <a:t>obsahovat: </a:t>
            </a:r>
            <a:endParaRPr lang="cs-CZ" dirty="0" smtClean="0"/>
          </a:p>
          <a:p>
            <a:pPr lvl="1"/>
            <a:r>
              <a:rPr lang="cs-CZ" dirty="0" smtClean="0"/>
              <a:t>bibliografické </a:t>
            </a:r>
            <a:r>
              <a:rPr lang="cs-CZ" dirty="0"/>
              <a:t>údaje o hodnocené práci ve formě citace (včetně pořadí vydání, nakladatelství, rozsahu – počet stran podle čísla poslední </a:t>
            </a:r>
            <a:r>
              <a:rPr lang="cs-CZ" dirty="0" smtClean="0"/>
              <a:t>stránky)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struktury díla – názvy oddílů a kapitol, jejich obsah (stručně), základní teze </a:t>
            </a:r>
            <a:r>
              <a:rPr lang="cs-CZ" dirty="0" smtClean="0"/>
              <a:t>autora</a:t>
            </a:r>
          </a:p>
          <a:p>
            <a:pPr lvl="1"/>
            <a:r>
              <a:rPr lang="cs-CZ" dirty="0" smtClean="0"/>
              <a:t>kontext </a:t>
            </a:r>
            <a:r>
              <a:rPr lang="cs-CZ" dirty="0"/>
              <a:t>díla – informace o autorovi, souvislosti problému, kterým se jeho práce zabývá s uvedením nejdůležitější sekundární literatury, </a:t>
            </a:r>
            <a:r>
              <a:rPr lang="cs-CZ" dirty="0" smtClean="0"/>
              <a:t>atp.</a:t>
            </a:r>
          </a:p>
          <a:p>
            <a:pPr lvl="1"/>
            <a:r>
              <a:rPr lang="cs-CZ" dirty="0" smtClean="0"/>
              <a:t>znalostí </a:t>
            </a:r>
            <a:r>
              <a:rPr lang="cs-CZ" dirty="0"/>
              <a:t>kontextu recenzent prokazuje, že je kompetentní hodnotit danou </a:t>
            </a:r>
            <a:r>
              <a:rPr lang="cs-CZ" dirty="0" smtClean="0"/>
              <a:t>práci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cs-CZ" dirty="0" smtClean="0"/>
              <a:t>Jádro 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733256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 smtClean="0"/>
              <a:t>hodnocení práce v širších souvislostech (interdisciplinárních)</a:t>
            </a:r>
          </a:p>
          <a:p>
            <a:pPr lvl="1"/>
            <a:r>
              <a:rPr lang="cs-CZ" dirty="0" smtClean="0"/>
              <a:t>uznání přínosu, významu díla v rámci daného vědního oboru</a:t>
            </a:r>
          </a:p>
          <a:p>
            <a:pPr lvl="1"/>
            <a:r>
              <a:rPr lang="cs-CZ" dirty="0" smtClean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 smtClean="0"/>
              <a:t>zhodnotit práci po formální stránce, včetně úpravy (obrazové přílohy)</a:t>
            </a:r>
          </a:p>
          <a:p>
            <a:pPr lvl="1"/>
            <a:r>
              <a:rPr lang="cs-CZ" dirty="0" smtClean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 smtClean="0"/>
              <a:t>konfrontace s vlastními názory recenzenta na danou problematiku</a:t>
            </a:r>
          </a:p>
          <a:p>
            <a:pPr lvl="1"/>
            <a:r>
              <a:rPr lang="cs-CZ" dirty="0" smtClean="0"/>
              <a:t>zasadit práci do rámce dosavadní tvorby autora, v rámci jeho vědeckého vývoje</a:t>
            </a:r>
          </a:p>
          <a:p>
            <a:pPr lvl="1"/>
            <a:r>
              <a:rPr lang="cs-CZ" dirty="0" smtClean="0"/>
              <a:t>konečný soud, stručné shrnující hodnocení na závěr</a:t>
            </a:r>
          </a:p>
          <a:p>
            <a:r>
              <a:rPr lang="cs-CZ" b="1" dirty="0" smtClean="0"/>
              <a:t>zásady recenzenta: </a:t>
            </a:r>
          </a:p>
          <a:p>
            <a:pPr lvl="1"/>
            <a:r>
              <a:rPr lang="cs-CZ" dirty="0" smtClean="0"/>
              <a:t>napsat dobrou recenzi není snadné</a:t>
            </a:r>
          </a:p>
          <a:p>
            <a:pPr lvl="1"/>
            <a:r>
              <a:rPr lang="cs-CZ" dirty="0" smtClean="0"/>
              <a:t>nenechat se strhnout k unáhleným soudům </a:t>
            </a:r>
          </a:p>
          <a:p>
            <a:pPr lvl="1"/>
            <a:r>
              <a:rPr lang="cs-CZ" dirty="0" smtClean="0"/>
              <a:t>mít úctu k odvedené práci druhého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Zdvořilostní autorské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r>
              <a:rPr lang="cs-CZ" dirty="0" smtClean="0"/>
              <a:t>kritika může být:</a:t>
            </a:r>
          </a:p>
          <a:p>
            <a:pPr lvl="1"/>
            <a:r>
              <a:rPr lang="cs-CZ" dirty="0" smtClean="0"/>
              <a:t>s opatrným vyslovením vlastního soudu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dvořilá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írná a rozvažující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řipouštějící jen částečnou oprávněnost tvrzení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oukazující na částečné nedostatky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ostupně gradující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ezolutní</a:t>
            </a:r>
          </a:p>
          <a:p>
            <a:pPr lvl="1"/>
            <a:r>
              <a:rPr lang="cs-CZ" dirty="0" smtClean="0"/>
              <a:t>ironizující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763</TotalTime>
  <Words>852</Words>
  <Application>Microsoft Office PowerPoint</Application>
  <PresentationFormat>Předvádění na obrazovce (4:3)</PresentationFormat>
  <Paragraphs>186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Bohatý</vt:lpstr>
      <vt:lpstr>Odborné vědecké útvary </vt:lpstr>
      <vt:lpstr>Dělení odborných textů</vt:lpstr>
      <vt:lpstr>Monografie</vt:lpstr>
      <vt:lpstr>Odborná stať</vt:lpstr>
      <vt:lpstr>Snímek 5</vt:lpstr>
      <vt:lpstr>Snímek 6</vt:lpstr>
      <vt:lpstr>Recenze</vt:lpstr>
      <vt:lpstr>Jádro recenze</vt:lpstr>
      <vt:lpstr>Zdvořilostní autorské strategie</vt:lpstr>
      <vt:lpstr>K semestrálnímu úkolu</vt:lpstr>
      <vt:lpstr>Další typy hodnotících textů</vt:lpstr>
      <vt:lpstr>Sekundární dokumenty</vt:lpstr>
      <vt:lpstr>Sekundární dokumenty</vt:lpstr>
      <vt:lpstr>Sekundární dokumenty</vt:lpstr>
      <vt:lpstr>Sekundární dokumenty</vt:lpstr>
      <vt:lpstr>Obecné rady</vt:lpstr>
      <vt:lpstr>Mluvené vědecké projevy</vt:lpstr>
      <vt:lpstr>Odborné kritické zhodnocení</vt:lpstr>
      <vt:lpstr>Biogragie</vt:lpstr>
      <vt:lpstr>Úkol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vědeckých textů</dc:title>
  <dc:creator>Administrator</dc:creator>
  <cp:lastModifiedBy>Administrator</cp:lastModifiedBy>
  <cp:revision>77</cp:revision>
  <dcterms:created xsi:type="dcterms:W3CDTF">2016-04-09T14:01:47Z</dcterms:created>
  <dcterms:modified xsi:type="dcterms:W3CDTF">2016-04-13T15:02:48Z</dcterms:modified>
</cp:coreProperties>
</file>