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2" r:id="rId5"/>
    <p:sldId id="277" r:id="rId6"/>
    <p:sldId id="268" r:id="rId7"/>
    <p:sldId id="272" r:id="rId8"/>
    <p:sldId id="266" r:id="rId9"/>
    <p:sldId id="269" r:id="rId10"/>
    <p:sldId id="265" r:id="rId11"/>
    <p:sldId id="267" r:id="rId12"/>
    <p:sldId id="270" r:id="rId13"/>
    <p:sldId id="271" r:id="rId14"/>
    <p:sldId id="273" r:id="rId15"/>
    <p:sldId id="274" r:id="rId16"/>
    <p:sldId id="275" r:id="rId17"/>
    <p:sldId id="276" r:id="rId18"/>
    <p:sldId id="278" r:id="rId19"/>
    <p:sldId id="279" r:id="rId20"/>
    <p:sldId id="280" r:id="rId21"/>
    <p:sldId id="281" r:id="rId22"/>
    <p:sldId id="282" r:id="rId23"/>
    <p:sldId id="283" r:id="rId2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11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22.4.2016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157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22.4.2016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3078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22.4.2016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712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22.4.2016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4305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22.4.2016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1017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22.4.2016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163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22.4.2016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428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22.4.2016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648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22.4.2016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1858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22.4.2016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3594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22.4.2016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1457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F48F2-5A9E-4980-9A69-E6D0F63EDA86}" type="datetimeFigureOut">
              <a:rPr lang="sk-SK" smtClean="0"/>
              <a:t>22.4.2016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090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0410" y="1028565"/>
            <a:ext cx="11398101" cy="4006074"/>
          </a:xfrm>
        </p:spPr>
        <p:txBody>
          <a:bodyPr>
            <a:noAutofit/>
          </a:bodyPr>
          <a:lstStyle/>
          <a:p>
            <a:r>
              <a:rPr lang="sk-SK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Kresťanstvo a čínske </a:t>
            </a:r>
            <a:r>
              <a:rPr lang="sk-SK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rebélie</a:t>
            </a:r>
            <a:r>
              <a:rPr lang="sk-SK" sz="7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sk-SK" sz="7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sk-SK" sz="35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sk-SK" sz="35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sk-SK" sz="3500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sk-SK" sz="3500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sk-SK" sz="35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RLB405 </a:t>
            </a:r>
            <a:r>
              <a:rPr lang="sk-SK" sz="3500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Náboženství</a:t>
            </a:r>
            <a:r>
              <a:rPr lang="sk-SK" sz="35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 násilí</a:t>
            </a:r>
            <a:r>
              <a:rPr lang="sk-SK" sz="5000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sk-SK" sz="5000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endParaRPr lang="sk-SK" sz="5000" b="1" dirty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43377" y="5494633"/>
            <a:ext cx="9144000" cy="1655762"/>
          </a:xfrm>
        </p:spPr>
        <p:txBody>
          <a:bodyPr/>
          <a:lstStyle/>
          <a:p>
            <a:r>
              <a:rPr lang="sk-SK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Magdaléna </a:t>
            </a:r>
            <a:r>
              <a:rPr lang="sk-SK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Masláková</a:t>
            </a:r>
            <a:endParaRPr lang="sk-SK" dirty="0" smtClean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sk-SK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387338@mail.muni.cz</a:t>
            </a:r>
            <a:endParaRPr lang="sk-SK" dirty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476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61481" y="2326156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3200" dirty="0" err="1" smtClean="0"/>
              <a:t>Yang</a:t>
            </a:r>
            <a:r>
              <a:rPr lang="sk-SK" sz="3200" dirty="0" smtClean="0"/>
              <a:t> </a:t>
            </a:r>
            <a:r>
              <a:rPr lang="sk-SK" sz="3200" dirty="0" err="1" smtClean="0"/>
              <a:t>Xiuching</a:t>
            </a:r>
            <a:r>
              <a:rPr lang="sk-SK" sz="3200" dirty="0" smtClean="0"/>
              <a:t> – vojenská aj náboženská autorita, uzurpuje si </a:t>
            </a:r>
            <a:r>
              <a:rPr lang="sk-SK" sz="3200" dirty="0"/>
              <a:t>čím ďalej väčšiu </a:t>
            </a:r>
            <a:r>
              <a:rPr lang="sk-SK" sz="3200" dirty="0" smtClean="0"/>
              <a:t>moc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September 1856 </a:t>
            </a:r>
            <a:r>
              <a:rPr lang="sk-SK" sz="3200" dirty="0" err="1" smtClean="0"/>
              <a:t>Yang</a:t>
            </a:r>
            <a:r>
              <a:rPr lang="sk-SK" sz="3200" dirty="0" smtClean="0"/>
              <a:t> </a:t>
            </a:r>
            <a:r>
              <a:rPr lang="sk-SK" sz="3200" dirty="0" err="1" smtClean="0"/>
              <a:t>Xiuching</a:t>
            </a:r>
            <a:r>
              <a:rPr lang="sk-SK" sz="3200" dirty="0" smtClean="0"/>
              <a:t> zavraždený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November 1856 </a:t>
            </a:r>
            <a:r>
              <a:rPr lang="sk-SK" sz="3200" dirty="0" err="1" smtClean="0"/>
              <a:t>Wei</a:t>
            </a:r>
            <a:r>
              <a:rPr lang="sk-SK" sz="3200" dirty="0" smtClean="0"/>
              <a:t>  </a:t>
            </a:r>
            <a:r>
              <a:rPr lang="sk-SK" sz="3200" dirty="0" err="1" smtClean="0"/>
              <a:t>Changhui</a:t>
            </a:r>
            <a:r>
              <a:rPr lang="sk-SK" sz="3200" dirty="0" smtClean="0"/>
              <a:t> zavraždený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err="1" smtClean="0"/>
              <a:t>Shi</a:t>
            </a:r>
            <a:r>
              <a:rPr lang="sk-SK" sz="3200" dirty="0" smtClean="0"/>
              <a:t> opúšťa </a:t>
            </a:r>
            <a:r>
              <a:rPr lang="sk-SK" sz="3200" dirty="0" err="1" smtClean="0"/>
              <a:t>Nanjing</a:t>
            </a:r>
            <a:endParaRPr lang="sk-SK" sz="32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err="1" smtClean="0"/>
              <a:t>Hong</a:t>
            </a:r>
            <a:r>
              <a:rPr lang="sk-SK" sz="3200" dirty="0" smtClean="0"/>
              <a:t> </a:t>
            </a:r>
            <a:r>
              <a:rPr lang="sk-SK" sz="3200" dirty="0" err="1" smtClean="0"/>
              <a:t>Xiuquan</a:t>
            </a:r>
            <a:r>
              <a:rPr lang="sk-SK" sz="3200" dirty="0" smtClean="0"/>
              <a:t> – nie je schopný reálne vládnuť 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61481" y="337868"/>
            <a:ext cx="11840623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povstanie </a:t>
            </a:r>
            <a:endParaRPr lang="sk-SK" sz="4000" b="1" dirty="0">
              <a:solidFill>
                <a:srgbClr val="002060"/>
              </a:solidFill>
              <a:cs typeface="Aharoni" panose="02010803020104030203" pitchFamily="2" charset="-79"/>
            </a:endParaRPr>
          </a:p>
          <a:p>
            <a:r>
              <a:rPr lang="sk-SK" sz="4000" b="1" dirty="0" smtClean="0">
                <a:solidFill>
                  <a:srgbClr val="002060"/>
                </a:solidFill>
              </a:rPr>
              <a:t>Vnútorné </a:t>
            </a:r>
            <a:r>
              <a:rPr lang="sk-SK" altLang="zh-CN" sz="4000" b="1" dirty="0" smtClean="0">
                <a:solidFill>
                  <a:srgbClr val="002060"/>
                </a:solidFill>
              </a:rPr>
              <a:t>roztržky</a:t>
            </a:r>
            <a:endParaRPr lang="sk-SK" sz="4000" b="1" dirty="0">
              <a:solidFill>
                <a:srgbClr val="002060"/>
              </a:solidFill>
            </a:endParaRPr>
          </a:p>
        </p:txBody>
      </p:sp>
      <p:sp>
        <p:nvSpPr>
          <p:cNvPr id="5" name="Obdĺžnik s jedným zaobleným rohom 4"/>
          <p:cNvSpPr/>
          <p:nvPr/>
        </p:nvSpPr>
        <p:spPr>
          <a:xfrm>
            <a:off x="7035208" y="-46397"/>
            <a:ext cx="5156792" cy="1988288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sk-SK" b="1" u="sng" dirty="0" smtClean="0"/>
              <a:t>Králi v </a:t>
            </a:r>
            <a:r>
              <a:rPr lang="sk-SK" b="1" u="sng" dirty="0" err="1" smtClean="0"/>
              <a:t>Nanjingu</a:t>
            </a:r>
            <a:r>
              <a:rPr lang="sk-SK" b="1" u="sng" dirty="0" smtClean="0"/>
              <a:t>, 1856</a:t>
            </a:r>
          </a:p>
          <a:p>
            <a:pPr algn="just"/>
            <a:r>
              <a:rPr lang="sk-SK" b="1" dirty="0" err="1" smtClean="0"/>
              <a:t>Hong</a:t>
            </a:r>
            <a:r>
              <a:rPr lang="sk-SK" b="1" dirty="0" smtClean="0"/>
              <a:t> </a:t>
            </a:r>
            <a:r>
              <a:rPr lang="sk-SK" b="1" dirty="0" err="1"/>
              <a:t>Xiuquan</a:t>
            </a:r>
            <a:r>
              <a:rPr lang="sk-SK" b="1" dirty="0"/>
              <a:t> </a:t>
            </a:r>
            <a:r>
              <a:rPr lang="sk-SK" dirty="0"/>
              <a:t>– Nebeský kráľ novej dynastie </a:t>
            </a:r>
          </a:p>
          <a:p>
            <a:pPr algn="just"/>
            <a:r>
              <a:rPr lang="sk-SK" b="1" dirty="0" err="1" smtClean="0"/>
              <a:t>Yang</a:t>
            </a:r>
            <a:r>
              <a:rPr lang="sk-SK" b="1" dirty="0" smtClean="0"/>
              <a:t> </a:t>
            </a:r>
            <a:r>
              <a:rPr lang="sk-SK" b="1" dirty="0" err="1"/>
              <a:t>Xiuching</a:t>
            </a:r>
            <a:r>
              <a:rPr lang="sk-SK" b="1" dirty="0"/>
              <a:t>/</a:t>
            </a:r>
            <a:r>
              <a:rPr lang="sk-SK" b="1" dirty="0" err="1"/>
              <a:t>Jang</a:t>
            </a:r>
            <a:r>
              <a:rPr lang="sk-SK" b="1" dirty="0"/>
              <a:t> </a:t>
            </a:r>
            <a:r>
              <a:rPr lang="sk-SK" b="1" dirty="0" err="1"/>
              <a:t>Siou-čching</a:t>
            </a:r>
            <a:r>
              <a:rPr lang="sk-SK" b="1" dirty="0"/>
              <a:t> </a:t>
            </a:r>
            <a:r>
              <a:rPr lang="zh-CN" altLang="en-US" dirty="0"/>
              <a:t>杨秀清</a:t>
            </a:r>
            <a:r>
              <a:rPr lang="sk-SK" altLang="zh-CN" dirty="0"/>
              <a:t> </a:t>
            </a:r>
            <a:endParaRPr lang="en-US" altLang="zh-CN" dirty="0" smtClean="0"/>
          </a:p>
          <a:p>
            <a:pPr algn="just"/>
            <a:r>
              <a:rPr lang="sk-SK" b="1" dirty="0" err="1" smtClean="0"/>
              <a:t>Wei</a:t>
            </a:r>
            <a:r>
              <a:rPr lang="sk-SK" b="1" dirty="0" smtClean="0"/>
              <a:t> </a:t>
            </a:r>
            <a:r>
              <a:rPr lang="sk-SK" b="1" dirty="0" err="1"/>
              <a:t>Changhui</a:t>
            </a:r>
            <a:r>
              <a:rPr lang="sk-SK" b="1" dirty="0"/>
              <a:t>/</a:t>
            </a:r>
            <a:r>
              <a:rPr lang="sk-SK" b="1" dirty="0" err="1"/>
              <a:t>Wej</a:t>
            </a:r>
            <a:r>
              <a:rPr lang="sk-SK" b="1" dirty="0"/>
              <a:t> </a:t>
            </a:r>
            <a:r>
              <a:rPr lang="sk-SK" b="1" dirty="0" err="1"/>
              <a:t>Čchang-chuej</a:t>
            </a:r>
            <a:r>
              <a:rPr lang="sk-SK" b="1" dirty="0"/>
              <a:t> </a:t>
            </a:r>
            <a:r>
              <a:rPr lang="zh-CN" altLang="en-US" dirty="0"/>
              <a:t>韦昌</a:t>
            </a:r>
            <a:r>
              <a:rPr lang="zh-CN" altLang="en-US" dirty="0" smtClean="0"/>
              <a:t>辉</a:t>
            </a:r>
            <a:endParaRPr lang="sk-SK" altLang="zh-CN" dirty="0"/>
          </a:p>
          <a:p>
            <a:r>
              <a:rPr lang="sk-SK" altLang="zh-CN" b="1" dirty="0" err="1"/>
              <a:t>Shi</a:t>
            </a:r>
            <a:r>
              <a:rPr lang="sk-SK" altLang="zh-CN" b="1" dirty="0"/>
              <a:t> </a:t>
            </a:r>
            <a:r>
              <a:rPr lang="sk-SK" altLang="zh-CN" b="1" dirty="0" err="1"/>
              <a:t>Dakai</a:t>
            </a:r>
            <a:r>
              <a:rPr lang="sk-SK" altLang="zh-CN" b="1" dirty="0"/>
              <a:t>/Š' Ta-</a:t>
            </a:r>
            <a:r>
              <a:rPr lang="sk-SK" altLang="zh-CN" b="1" dirty="0" err="1"/>
              <a:t>kchaj</a:t>
            </a:r>
            <a:r>
              <a:rPr lang="sk-SK" altLang="zh-CN" b="1" dirty="0"/>
              <a:t> </a:t>
            </a:r>
            <a:r>
              <a:rPr lang="zh-CN" altLang="en-US" dirty="0"/>
              <a:t>石达开</a:t>
            </a:r>
            <a:r>
              <a:rPr lang="sk-SK" altLang="zh-C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838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43" y="1265274"/>
            <a:ext cx="5903610" cy="5352745"/>
          </a:xfr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529584" y="0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povstanie </a:t>
            </a:r>
          </a:p>
          <a:p>
            <a:r>
              <a:rPr lang="sk-SK" sz="3200" b="1" dirty="0" smtClean="0">
                <a:solidFill>
                  <a:srgbClr val="002060"/>
                </a:solidFill>
              </a:rPr>
              <a:t>Vojenské strety s armádou </a:t>
            </a:r>
            <a:r>
              <a:rPr lang="sk-SK" sz="3200" b="1" dirty="0" err="1" smtClean="0">
                <a:solidFill>
                  <a:srgbClr val="002060"/>
                </a:solidFill>
              </a:rPr>
              <a:t>Qingov</a:t>
            </a:r>
            <a:endParaRPr lang="sk-SK" sz="3200" b="1" dirty="0">
              <a:solidFill>
                <a:srgbClr val="002060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" y="1844622"/>
            <a:ext cx="5833872" cy="41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5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21602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povstanie </a:t>
            </a:r>
          </a:p>
          <a:p>
            <a:r>
              <a:rPr lang="sk-SK" sz="3200" b="1" dirty="0" err="1" smtClean="0">
                <a:solidFill>
                  <a:srgbClr val="002060"/>
                </a:solidFill>
              </a:rPr>
              <a:t>Versus</a:t>
            </a:r>
            <a:r>
              <a:rPr lang="sk-SK" sz="3200" b="1" dirty="0" smtClean="0">
                <a:solidFill>
                  <a:srgbClr val="002060"/>
                </a:solidFill>
              </a:rPr>
              <a:t> Západ </a:t>
            </a:r>
            <a:endParaRPr lang="sk-SK" sz="3200" b="1" dirty="0">
              <a:solidFill>
                <a:srgbClr val="002060"/>
              </a:solidFill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686320" y="1875612"/>
            <a:ext cx="10515600" cy="508871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3200" b="1" dirty="0" smtClean="0"/>
              <a:t>Prvé roky</a:t>
            </a:r>
          </a:p>
          <a:p>
            <a:pPr marL="0" indent="0">
              <a:buNone/>
            </a:pPr>
            <a:r>
              <a:rPr lang="sk-SK" sz="3200" b="1" dirty="0"/>
              <a:t> </a:t>
            </a:r>
            <a:r>
              <a:rPr lang="sk-SK" sz="3200" b="1" dirty="0" smtClean="0"/>
              <a:t>  </a:t>
            </a:r>
            <a:r>
              <a:rPr lang="sk-SK" sz="3200" dirty="0" err="1" smtClean="0"/>
              <a:t>Taipingovia</a:t>
            </a:r>
            <a:r>
              <a:rPr lang="sk-SK" sz="3200" dirty="0" smtClean="0"/>
              <a:t> ako alternatíva k dynastii </a:t>
            </a:r>
            <a:r>
              <a:rPr lang="sk-SK" sz="3200" dirty="0" err="1" smtClean="0"/>
              <a:t>Qing</a:t>
            </a:r>
            <a:endParaRPr lang="sk-SK" sz="3200" dirty="0" smtClean="0"/>
          </a:p>
          <a:p>
            <a:pPr marL="0" indent="0">
              <a:buNone/>
            </a:pPr>
            <a:r>
              <a:rPr lang="sk-SK" sz="3200" dirty="0" smtClean="0"/>
              <a:t>   Cesta ku kresťanskej Číne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b="1" dirty="0" smtClean="0"/>
              <a:t>Po ópiových vojnách</a:t>
            </a:r>
          </a:p>
          <a:p>
            <a:pPr marL="0" indent="0">
              <a:buNone/>
            </a:pPr>
            <a:r>
              <a:rPr lang="sk-SK" sz="3200" b="1" dirty="0"/>
              <a:t> </a:t>
            </a:r>
            <a:r>
              <a:rPr lang="sk-SK" sz="3200" b="1" dirty="0" smtClean="0"/>
              <a:t>  </a:t>
            </a:r>
            <a:r>
              <a:rPr lang="sk-SK" sz="3200" dirty="0" smtClean="0"/>
              <a:t>Negatívne vymedzenie voči </a:t>
            </a:r>
            <a:r>
              <a:rPr lang="sk-SK" sz="3200" dirty="0" err="1" smtClean="0"/>
              <a:t>Taipingom</a:t>
            </a:r>
            <a:endParaRPr lang="sk-SK" sz="3200" dirty="0"/>
          </a:p>
          <a:p>
            <a:pPr marL="0" indent="0">
              <a:buNone/>
            </a:pPr>
            <a:r>
              <a:rPr lang="sk-SK" sz="3200" dirty="0" smtClean="0"/>
              <a:t>   'Prekrútené kresťanstvo</a:t>
            </a:r>
            <a:r>
              <a:rPr lang="sk-SK" sz="3200" dirty="0"/>
              <a:t>'</a:t>
            </a:r>
            <a:endParaRPr lang="sk-SK" sz="3200" dirty="0" smtClean="0"/>
          </a:p>
          <a:p>
            <a:pPr marL="0" indent="0">
              <a:buNone/>
            </a:pPr>
            <a:r>
              <a:rPr lang="sk-SK" sz="3200" dirty="0"/>
              <a:t> </a:t>
            </a:r>
            <a:r>
              <a:rPr lang="sk-SK" sz="3200" dirty="0" smtClean="0"/>
              <a:t>  Konflikt ohľadom ópia</a:t>
            </a:r>
          </a:p>
          <a:p>
            <a:pPr marL="0" indent="0">
              <a:buNone/>
            </a:pPr>
            <a:r>
              <a:rPr lang="sk-SK" sz="3200" dirty="0"/>
              <a:t> </a:t>
            </a:r>
            <a:r>
              <a:rPr lang="sk-SK" sz="3200" dirty="0" smtClean="0"/>
              <a:t>  </a:t>
            </a:r>
            <a:r>
              <a:rPr lang="sk-SK" sz="3200" b="1" dirty="0" smtClean="0"/>
              <a:t>1860</a:t>
            </a:r>
            <a:r>
              <a:rPr lang="sk-SK" sz="3200" dirty="0" smtClean="0"/>
              <a:t> – oficiálne neutralita ALE podpora </a:t>
            </a:r>
            <a:r>
              <a:rPr lang="sk-SK" sz="3200" dirty="0" err="1" smtClean="0"/>
              <a:t>qingskej</a:t>
            </a:r>
            <a:r>
              <a:rPr lang="sk-SK" sz="3200" dirty="0" smtClean="0"/>
              <a:t> armády</a:t>
            </a:r>
          </a:p>
          <a:p>
            <a:pPr marL="0" indent="0">
              <a:buNone/>
            </a:pPr>
            <a:r>
              <a:rPr lang="sk-SK" sz="200" dirty="0"/>
              <a:t> </a:t>
            </a:r>
            <a:r>
              <a:rPr lang="sk-SK" sz="200" dirty="0" smtClean="0"/>
              <a:t>                                      </a:t>
            </a:r>
            <a:r>
              <a:rPr lang="sk-SK" sz="3200" dirty="0" smtClean="0"/>
              <a:t>Snaha o zachovanie stabilných vzťahov s Čínou 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286302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21602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povstanie </a:t>
            </a:r>
          </a:p>
          <a:p>
            <a:r>
              <a:rPr lang="sk-SK" sz="3200" b="1" dirty="0" smtClean="0">
                <a:solidFill>
                  <a:srgbClr val="002060"/>
                </a:solidFill>
              </a:rPr>
              <a:t>Pád </a:t>
            </a:r>
            <a:r>
              <a:rPr lang="sk-SK" sz="3200" b="1" dirty="0" err="1" smtClean="0">
                <a:solidFill>
                  <a:srgbClr val="002060"/>
                </a:solidFill>
              </a:rPr>
              <a:t>Nanjingu</a:t>
            </a:r>
            <a:r>
              <a:rPr lang="sk-SK" sz="3200" b="1" dirty="0" smtClean="0">
                <a:solidFill>
                  <a:srgbClr val="002060"/>
                </a:solidFill>
              </a:rPr>
              <a:t> - 1864</a:t>
            </a:r>
            <a:endParaRPr lang="sk-SK" sz="3200" b="1" dirty="0">
              <a:solidFill>
                <a:srgbClr val="002060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9" y="2000250"/>
            <a:ext cx="7010400" cy="46863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08" y="1023613"/>
            <a:ext cx="6939711" cy="461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526832" y="-70942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povstanie (1850-1864)</a:t>
            </a:r>
          </a:p>
          <a:p>
            <a:r>
              <a:rPr lang="sk-SK" sz="3200" b="1" dirty="0" smtClean="0">
                <a:solidFill>
                  <a:srgbClr val="002060"/>
                </a:solidFill>
              </a:rPr>
              <a:t>Rekapitulácia</a:t>
            </a:r>
            <a:endParaRPr lang="sk-SK" sz="3200" b="1" dirty="0">
              <a:solidFill>
                <a:srgbClr val="002060"/>
              </a:solidFill>
            </a:endParaRPr>
          </a:p>
        </p:txBody>
      </p:sp>
      <p:pic>
        <p:nvPicPr>
          <p:cNvPr id="2" name="Taiping Rebellion 3 Minute Histo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037" y="1277900"/>
            <a:ext cx="9392093" cy="528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9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Protikresťanské nálady</a:t>
            </a:r>
            <a:endParaRPr lang="sk-SK" sz="3200" b="1" dirty="0">
              <a:solidFill>
                <a:srgbClr val="002060"/>
              </a:solidFill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686320" y="1846891"/>
            <a:ext cx="5267913" cy="538007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Zlý obraz kresťanstva po </a:t>
            </a:r>
            <a:r>
              <a:rPr lang="sk-SK" sz="3200" dirty="0" err="1" smtClean="0"/>
              <a:t>taipingskej</a:t>
            </a:r>
            <a:r>
              <a:rPr lang="sk-SK" sz="3200" dirty="0" smtClean="0"/>
              <a:t> revolúcií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Čínski kresťania sa nepodieľali na tradičných festivaloch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Príbehy o kresťanoch – nemorálnosť, zvrhlé sexuálne praktiky,  unášanie detí, otrava studní...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3200" dirty="0"/>
          </a:p>
          <a:p>
            <a:pPr>
              <a:buFont typeface="Wingdings" panose="05000000000000000000" pitchFamily="2" charset="2"/>
              <a:buChar char="§"/>
            </a:pPr>
            <a:endParaRPr lang="sk-SK" sz="32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32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3200" dirty="0"/>
          </a:p>
          <a:p>
            <a:pPr>
              <a:buFont typeface="Wingdings" panose="05000000000000000000" pitchFamily="2" charset="2"/>
              <a:buChar char="§"/>
            </a:pPr>
            <a:endParaRPr lang="sk-SK" sz="3200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71095"/>
            <a:ext cx="5872111" cy="4582882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6273209" y="1424764"/>
            <a:ext cx="5918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Schoppa</a:t>
            </a:r>
            <a:r>
              <a:rPr lang="sk-SK" dirty="0" smtClean="0"/>
              <a:t>, </a:t>
            </a:r>
            <a:r>
              <a:rPr lang="en-US" dirty="0" smtClean="0"/>
              <a:t>Keith. </a:t>
            </a:r>
            <a:r>
              <a:rPr lang="en-US" i="1" dirty="0"/>
              <a:t>Twentieth Century China: A History in Documents,</a:t>
            </a:r>
            <a:r>
              <a:rPr lang="en-US" dirty="0"/>
              <a:t> Oxford University Press, </a:t>
            </a:r>
            <a:r>
              <a:rPr lang="en-US" dirty="0" smtClean="0"/>
              <a:t>201</a:t>
            </a:r>
            <a:r>
              <a:rPr lang="sk-SK" dirty="0" smtClean="0"/>
              <a:t>0.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0582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Protikresťanské nálady</a:t>
            </a:r>
          </a:p>
          <a:p>
            <a:r>
              <a:rPr lang="sk-SK" sz="4000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Masaker </a:t>
            </a:r>
            <a:r>
              <a:rPr lang="sk-SK" sz="4000" b="1" dirty="0">
                <a:solidFill>
                  <a:srgbClr val="002060"/>
                </a:solidFill>
                <a:cs typeface="Aharoni" panose="02010803020104030203" pitchFamily="2" charset="-79"/>
              </a:rPr>
              <a:t>v </a:t>
            </a:r>
            <a:r>
              <a:rPr lang="sk-SK" sz="4000" b="1" dirty="0" err="1" smtClean="0">
                <a:solidFill>
                  <a:srgbClr val="002060"/>
                </a:solidFill>
                <a:cs typeface="Aharoni" panose="02010803020104030203" pitchFamily="2" charset="-79"/>
              </a:rPr>
              <a:t>Tianjine</a:t>
            </a:r>
            <a:r>
              <a:rPr lang="sk-SK" sz="4000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/Tchien-ťin</a:t>
            </a:r>
            <a:endParaRPr lang="sk-SK" sz="3200" b="1" dirty="0">
              <a:solidFill>
                <a:srgbClr val="002060"/>
              </a:solidFill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686320" y="1846891"/>
            <a:ext cx="6533187" cy="538007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1869 založený kostol a sirotinec </a:t>
            </a:r>
            <a:r>
              <a:rPr lang="sk-SK" sz="3200" dirty="0" err="1"/>
              <a:t>Notre</a:t>
            </a:r>
            <a:r>
              <a:rPr lang="sk-SK" sz="3200" dirty="0"/>
              <a:t> </a:t>
            </a:r>
            <a:r>
              <a:rPr lang="sk-SK" sz="3200" dirty="0" err="1"/>
              <a:t>Dame</a:t>
            </a:r>
            <a:r>
              <a:rPr lang="sk-SK" sz="3200" dirty="0"/>
              <a:t> des </a:t>
            </a:r>
            <a:r>
              <a:rPr lang="sk-SK" sz="3200" dirty="0" err="1"/>
              <a:t>Victories</a:t>
            </a:r>
            <a:r>
              <a:rPr lang="sk-SK" sz="3200" dirty="0"/>
              <a:t> </a:t>
            </a:r>
            <a:endParaRPr lang="sk-SK" sz="32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Povesti o únosoch detí z rodín, experimentoch na deťoch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1870 – </a:t>
            </a:r>
            <a:r>
              <a:rPr lang="sk-SK" sz="3200" dirty="0"/>
              <a:t>dav zabil 10 mníšok, </a:t>
            </a:r>
            <a:r>
              <a:rPr lang="sk-SK" sz="3200" dirty="0" smtClean="0"/>
              <a:t>2 kňazov</a:t>
            </a:r>
            <a:r>
              <a:rPr lang="sk-SK" sz="3200" dirty="0"/>
              <a:t>, </a:t>
            </a:r>
            <a:r>
              <a:rPr lang="sk-SK" sz="3200" dirty="0" smtClean="0"/>
              <a:t>2 francúzskych </a:t>
            </a:r>
            <a:r>
              <a:rPr lang="sk-SK" sz="3200" dirty="0"/>
              <a:t>úradníkov, </a:t>
            </a:r>
            <a:r>
              <a:rPr lang="sk-SK" sz="3200" dirty="0" smtClean="0"/>
              <a:t>3 ruských obchodníkov, vypálili </a:t>
            </a:r>
            <a:r>
              <a:rPr lang="sk-SK" sz="3200" dirty="0"/>
              <a:t>4 britské a americké </a:t>
            </a:r>
            <a:r>
              <a:rPr lang="sk-SK" sz="3200" dirty="0" smtClean="0"/>
              <a:t>kostoly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3200" dirty="0"/>
          </a:p>
          <a:p>
            <a:pPr>
              <a:buFont typeface="Wingdings" panose="05000000000000000000" pitchFamily="2" charset="2"/>
              <a:buChar char="§"/>
            </a:pPr>
            <a:endParaRPr lang="sk-SK" sz="3200" dirty="0"/>
          </a:p>
          <a:p>
            <a:pPr>
              <a:buFont typeface="Wingdings" panose="05000000000000000000" pitchFamily="2" charset="2"/>
              <a:buChar char="§"/>
            </a:pPr>
            <a:endParaRPr lang="sk-SK" sz="32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32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3200" dirty="0"/>
          </a:p>
          <a:p>
            <a:pPr>
              <a:buFont typeface="Wingdings" panose="05000000000000000000" pitchFamily="2" charset="2"/>
              <a:buChar char="§"/>
            </a:pPr>
            <a:endParaRPr lang="sk-SK" sz="32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26" y="860682"/>
            <a:ext cx="4399584" cy="574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6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Boxerské povstanie</a:t>
            </a:r>
          </a:p>
          <a:p>
            <a:r>
              <a:rPr lang="sk-SK" sz="4000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Pozadie vzniku</a:t>
            </a:r>
            <a:endParaRPr lang="sk-SK" sz="3200" b="1" dirty="0">
              <a:solidFill>
                <a:srgbClr val="002060"/>
              </a:solidFill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3668233" y="1846891"/>
            <a:ext cx="5071730" cy="538007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Proti-kresťanské, proti-cudzinecké nálady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Západní misionári – privilegovaní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Zruinovaná čínska ekonomika – obvinení cudzinci</a:t>
            </a:r>
          </a:p>
          <a:p>
            <a:pPr marL="0" indent="0">
              <a:buNone/>
            </a:pPr>
            <a:endParaRPr lang="sk-SK" sz="32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32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18" y="242868"/>
            <a:ext cx="3492500" cy="65024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7" y="2442395"/>
            <a:ext cx="3601566" cy="289515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30" y="512037"/>
            <a:ext cx="7134446" cy="587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4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Boxerské povstanie</a:t>
            </a:r>
          </a:p>
          <a:p>
            <a:r>
              <a:rPr lang="sk-SK" sz="3200" b="1" dirty="0" smtClean="0">
                <a:solidFill>
                  <a:srgbClr val="002060"/>
                </a:solidFill>
              </a:rPr>
              <a:t>Charakteristika</a:t>
            </a:r>
            <a:endParaRPr lang="sk-SK" sz="3200" b="1" dirty="0">
              <a:solidFill>
                <a:srgbClr val="002060"/>
              </a:solidFill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686320" y="1698036"/>
            <a:ext cx="10382173" cy="3767100"/>
          </a:xfrm>
        </p:spPr>
        <p:txBody>
          <a:bodyPr>
            <a:normAutofit lnSpcReduction="1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sk-SK" sz="3200" dirty="0" err="1">
                <a:solidFill>
                  <a:prstClr val="black"/>
                </a:solidFill>
              </a:rPr>
              <a:t>Shandong</a:t>
            </a:r>
            <a:r>
              <a:rPr lang="sk-SK" sz="3200" dirty="0">
                <a:solidFill>
                  <a:prstClr val="black"/>
                </a:solidFill>
              </a:rPr>
              <a:t>/</a:t>
            </a:r>
            <a:r>
              <a:rPr lang="sk-SK" sz="3200" dirty="0" err="1">
                <a:solidFill>
                  <a:prstClr val="black"/>
                </a:solidFill>
              </a:rPr>
              <a:t>Šan-tung</a:t>
            </a:r>
            <a:r>
              <a:rPr lang="sk-SK" sz="3200" dirty="0">
                <a:solidFill>
                  <a:prstClr val="black"/>
                </a:solidFill>
              </a:rPr>
              <a:t> - </a:t>
            </a:r>
            <a:r>
              <a:rPr lang="sk-SK" sz="3200" dirty="0" err="1">
                <a:solidFill>
                  <a:prstClr val="black"/>
                </a:solidFill>
              </a:rPr>
              <a:t>Pesti</a:t>
            </a:r>
            <a:r>
              <a:rPr lang="sk-SK" sz="3200" dirty="0">
                <a:solidFill>
                  <a:prstClr val="black"/>
                </a:solidFill>
              </a:rPr>
              <a:t> v mene mieru a </a:t>
            </a:r>
            <a:r>
              <a:rPr lang="sk-SK" sz="3200" dirty="0" err="1">
                <a:solidFill>
                  <a:prstClr val="black"/>
                </a:solidFill>
              </a:rPr>
              <a:t>spravodlnosti</a:t>
            </a:r>
            <a:r>
              <a:rPr lang="sk-SK" sz="3200" dirty="0">
                <a:solidFill>
                  <a:prstClr val="black"/>
                </a:solidFill>
              </a:rPr>
              <a:t> </a:t>
            </a:r>
            <a:r>
              <a:rPr lang="zh-CN" altLang="en-US" sz="3200" dirty="0">
                <a:solidFill>
                  <a:prstClr val="black"/>
                </a:solidFill>
              </a:rPr>
              <a:t>义和拳</a:t>
            </a:r>
            <a:endParaRPr lang="sk-SK" altLang="zh-CN" sz="32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Viaceré neorganizované skupiny</a:t>
            </a:r>
          </a:p>
          <a:p>
            <a:pPr marL="0" indent="0">
              <a:buNone/>
            </a:pPr>
            <a:r>
              <a:rPr lang="sk-SK" sz="3200" dirty="0" smtClean="0"/>
              <a:t>   </a:t>
            </a:r>
            <a:r>
              <a:rPr lang="sk-SK" sz="2500" dirty="0" smtClean="0"/>
              <a:t>Niektorí proti dynastii </a:t>
            </a:r>
            <a:r>
              <a:rPr lang="sk-SK" sz="2500" dirty="0" err="1" smtClean="0"/>
              <a:t>Qing</a:t>
            </a:r>
            <a:r>
              <a:rPr lang="sk-SK" sz="2500" dirty="0" smtClean="0"/>
              <a:t>, neskôr spojenie s vojskami dynastie</a:t>
            </a:r>
          </a:p>
          <a:p>
            <a:pPr marL="0" indent="0">
              <a:buNone/>
            </a:pPr>
            <a:endParaRPr lang="sk-SK" sz="200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/>
              <a:t>Prvky ľudovej kultúry a náboženské </a:t>
            </a:r>
            <a:r>
              <a:rPr lang="sk-SK" sz="3200" dirty="0" smtClean="0"/>
              <a:t>praktiky</a:t>
            </a:r>
          </a:p>
          <a:p>
            <a:pPr marL="0" indent="0">
              <a:buNone/>
            </a:pPr>
            <a:r>
              <a:rPr lang="sk-SK" sz="3200" dirty="0" smtClean="0"/>
              <a:t>   </a:t>
            </a:r>
            <a:r>
              <a:rPr lang="sk-SK" sz="2500" dirty="0" smtClean="0"/>
              <a:t>Rituály – ochrana pred západnými zbraňami</a:t>
            </a:r>
          </a:p>
          <a:p>
            <a:pPr marL="0" indent="0">
              <a:buNone/>
            </a:pPr>
            <a:r>
              <a:rPr lang="sk-SK" sz="3200" dirty="0"/>
              <a:t> </a:t>
            </a:r>
            <a:r>
              <a:rPr lang="sk-SK" sz="3200" dirty="0" smtClean="0"/>
              <a:t>  </a:t>
            </a:r>
            <a:r>
              <a:rPr lang="sk-SK" sz="2500" dirty="0" smtClean="0"/>
              <a:t>fyzické cvičenia               názov Boxeri</a:t>
            </a:r>
            <a:endParaRPr lang="sk-SK" sz="32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sk-SK" sz="25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3200" dirty="0" smtClean="0"/>
          </a:p>
        </p:txBody>
      </p:sp>
      <p:cxnSp>
        <p:nvCxnSpPr>
          <p:cNvPr id="6" name="Rovná spojovacia šípka 5"/>
          <p:cNvCxnSpPr/>
          <p:nvPr/>
        </p:nvCxnSpPr>
        <p:spPr>
          <a:xfrm>
            <a:off x="3136605" y="5057923"/>
            <a:ext cx="829339" cy="212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lokTextu 11"/>
          <p:cNvSpPr txBox="1"/>
          <p:nvPr/>
        </p:nvSpPr>
        <p:spPr>
          <a:xfrm>
            <a:off x="1020726" y="5465136"/>
            <a:ext cx="96862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500" dirty="0">
                <a:latin typeface="Arial Black" panose="020B0A04020102020204" pitchFamily="34" charset="0"/>
              </a:rPr>
              <a:t>ľudové povstanie proti </a:t>
            </a:r>
            <a:r>
              <a:rPr lang="sk-SK" sz="2500" dirty="0" smtClean="0">
                <a:latin typeface="Arial Black" panose="020B0A04020102020204" pitchFamily="34" charset="0"/>
              </a:rPr>
              <a:t>misionárom</a:t>
            </a:r>
          </a:p>
          <a:p>
            <a:endParaRPr lang="sk-SK" sz="2500" dirty="0">
              <a:latin typeface="Arial Black" panose="020B0A04020102020204" pitchFamily="34" charset="0"/>
            </a:endParaRPr>
          </a:p>
          <a:p>
            <a:pPr algn="ctr"/>
            <a:r>
              <a:rPr lang="sk-SK" sz="2500" dirty="0">
                <a:latin typeface="Arial Black" panose="020B0A04020102020204" pitchFamily="34" charset="0"/>
              </a:rPr>
              <a:t>národná revolta proti všetkým cudzincom</a:t>
            </a:r>
          </a:p>
          <a:p>
            <a:endParaRPr lang="sk-SK" sz="2500" dirty="0">
              <a:latin typeface="Arial Black" panose="020B0A04020102020204" pitchFamily="34" charset="0"/>
            </a:endParaRPr>
          </a:p>
        </p:txBody>
      </p:sp>
      <p:sp>
        <p:nvSpPr>
          <p:cNvPr id="13" name="Šípka nadol 12"/>
          <p:cNvSpPr/>
          <p:nvPr/>
        </p:nvSpPr>
        <p:spPr>
          <a:xfrm>
            <a:off x="5380075" y="5908604"/>
            <a:ext cx="967562" cy="3721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58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Boxerské povstanie</a:t>
            </a:r>
          </a:p>
          <a:p>
            <a:r>
              <a:rPr lang="sk-SK" sz="3200" b="1" dirty="0">
                <a:solidFill>
                  <a:srgbClr val="002060"/>
                </a:solidFill>
              </a:rPr>
              <a:t>P</a:t>
            </a:r>
            <a:r>
              <a:rPr lang="sk-SK" sz="3200" b="1" dirty="0" smtClean="0">
                <a:solidFill>
                  <a:srgbClr val="002060"/>
                </a:solidFill>
              </a:rPr>
              <a:t>riebeh</a:t>
            </a:r>
            <a:endParaRPr lang="sk-SK" sz="3200" b="1" dirty="0">
              <a:solidFill>
                <a:srgbClr val="002060"/>
              </a:solidFill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686320" y="1846891"/>
            <a:ext cx="10382173" cy="501110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November 1899 </a:t>
            </a:r>
            <a:r>
              <a:rPr lang="sk-SK" sz="3200" dirty="0"/>
              <a:t>- B</a:t>
            </a:r>
            <a:r>
              <a:rPr lang="sk-SK" sz="3200" dirty="0" smtClean="0"/>
              <a:t>oxeri v</a:t>
            </a:r>
            <a:r>
              <a:rPr lang="sk-SK" sz="3200" dirty="0"/>
              <a:t> okolí Pekingu </a:t>
            </a:r>
            <a:endParaRPr lang="sk-SK" sz="32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200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Máj 1900 </a:t>
            </a:r>
            <a:r>
              <a:rPr lang="sk-SK" sz="3200" dirty="0"/>
              <a:t>- </a:t>
            </a:r>
            <a:r>
              <a:rPr lang="sk-SK" sz="3200" dirty="0" smtClean="0"/>
              <a:t>spojenie </a:t>
            </a:r>
            <a:r>
              <a:rPr lang="sk-SK" sz="3200" dirty="0"/>
              <a:t>s </a:t>
            </a:r>
            <a:r>
              <a:rPr lang="sk-SK" sz="3200" dirty="0" smtClean="0"/>
              <a:t>cisárskou armádou, ohrozujú Peking a </a:t>
            </a:r>
            <a:r>
              <a:rPr lang="sk-SK" sz="3200" dirty="0" err="1" smtClean="0"/>
              <a:t>Tianjin</a:t>
            </a:r>
            <a:endParaRPr lang="sk-SK" sz="32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/>
              <a:t>Armáda Ôsmich </a:t>
            </a:r>
            <a:r>
              <a:rPr lang="sk-SK" sz="3200" dirty="0" smtClean="0"/>
              <a:t>mocností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Jún 1900 diplomatická </a:t>
            </a:r>
            <a:r>
              <a:rPr lang="sk-SK" sz="3200" dirty="0"/>
              <a:t>š</a:t>
            </a:r>
            <a:r>
              <a:rPr lang="sk-SK" sz="3200" dirty="0" smtClean="0"/>
              <a:t>tvrť </a:t>
            </a:r>
            <a:r>
              <a:rPr lang="sk-SK" sz="3200" dirty="0"/>
              <a:t>v </a:t>
            </a:r>
            <a:r>
              <a:rPr lang="sk-SK" sz="3200" dirty="0" smtClean="0"/>
              <a:t>Pekingu obliehaná Boxermi a odrezaná od sveta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boje o </a:t>
            </a:r>
            <a:r>
              <a:rPr lang="sk-SK" sz="3200" dirty="0" err="1" smtClean="0"/>
              <a:t>Tianjin</a:t>
            </a:r>
            <a:r>
              <a:rPr lang="sk-SK" sz="3200" dirty="0" smtClean="0"/>
              <a:t> a postup pozdĺž železnice </a:t>
            </a:r>
            <a:r>
              <a:rPr lang="sk-SK" sz="3200" dirty="0" err="1" smtClean="0"/>
              <a:t>Tianjin</a:t>
            </a:r>
            <a:r>
              <a:rPr lang="sk-SK" sz="3200" dirty="0" smtClean="0"/>
              <a:t>-Peking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/>
              <a:t>August 1900 Osem mocností dobíja Peking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Cisárska rodina </a:t>
            </a:r>
            <a:r>
              <a:rPr lang="sk-SK" sz="3200" dirty="0"/>
              <a:t>utečie </a:t>
            </a:r>
            <a:r>
              <a:rPr lang="sk-SK" sz="3200" dirty="0" smtClean="0"/>
              <a:t>do mesta </a:t>
            </a:r>
            <a:r>
              <a:rPr lang="sk-SK" sz="3200" dirty="0" err="1" smtClean="0"/>
              <a:t>Xi’an</a:t>
            </a:r>
            <a:r>
              <a:rPr lang="sk-SK" sz="3200" dirty="0" smtClean="0"/>
              <a:t>/</a:t>
            </a:r>
            <a:r>
              <a:rPr lang="sk-SK" sz="3200" dirty="0" err="1" smtClean="0"/>
              <a:t>Si’an</a:t>
            </a:r>
            <a:endParaRPr lang="sk-SK" sz="3200" dirty="0"/>
          </a:p>
          <a:p>
            <a:pPr>
              <a:buFont typeface="Wingdings" panose="05000000000000000000" pitchFamily="2" charset="2"/>
              <a:buChar char="§"/>
            </a:pPr>
            <a:endParaRPr lang="sk-SK" sz="3200" dirty="0" smtClean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453" y="242868"/>
            <a:ext cx="3168502" cy="420346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1924" cy="448676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37" y="0"/>
            <a:ext cx="5894863" cy="685800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2" y="2870790"/>
            <a:ext cx="12210832" cy="398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9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Náboženstvo a násilie</a:t>
            </a:r>
            <a:br>
              <a:rPr lang="sk-SK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sk-SK" sz="3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Kresťanstvo v Číne 19. storočia</a:t>
            </a:r>
            <a:endParaRPr lang="sk-SK" sz="3000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2392325"/>
            <a:ext cx="10515600" cy="3901596"/>
          </a:xfrm>
        </p:spPr>
        <p:txBody>
          <a:bodyPr>
            <a:normAutofit/>
          </a:bodyPr>
          <a:lstStyle/>
          <a:p>
            <a:r>
              <a:rPr lang="sk-SK" sz="2500" dirty="0" smtClean="0">
                <a:latin typeface="Arial Black" panose="020B0A04020102020204" pitchFamily="34" charset="0"/>
              </a:rPr>
              <a:t>Kresťanstvo ako ideový nástroj pre násilie</a:t>
            </a:r>
          </a:p>
          <a:p>
            <a:pPr marL="0" indent="0">
              <a:buNone/>
            </a:pPr>
            <a:r>
              <a:rPr lang="sk-SK" sz="2500" dirty="0">
                <a:latin typeface="Arial Black" panose="020B0A04020102020204" pitchFamily="34" charset="0"/>
              </a:rPr>
              <a:t> </a:t>
            </a:r>
            <a:r>
              <a:rPr lang="sk-SK" sz="2500" dirty="0" smtClean="0">
                <a:latin typeface="Arial Black" panose="020B0A04020102020204" pitchFamily="34" charset="0"/>
              </a:rPr>
              <a:t> </a:t>
            </a:r>
            <a:r>
              <a:rPr lang="sk-SK" sz="2500" dirty="0" smtClean="0"/>
              <a:t>povstanie </a:t>
            </a:r>
            <a:r>
              <a:rPr lang="sk-SK" sz="2500" dirty="0" err="1" smtClean="0"/>
              <a:t>Taipingov</a:t>
            </a:r>
            <a:r>
              <a:rPr lang="sk-SK" sz="2500" dirty="0" smtClean="0"/>
              <a:t>/</a:t>
            </a:r>
            <a:r>
              <a:rPr lang="sk-SK" sz="2500" dirty="0" err="1" smtClean="0"/>
              <a:t>Tchaj-pchingov</a:t>
            </a:r>
            <a:r>
              <a:rPr lang="sk-SK" sz="2500" dirty="0" smtClean="0"/>
              <a:t> (1850-1864)</a:t>
            </a:r>
          </a:p>
          <a:p>
            <a:endParaRPr lang="sk-SK" sz="2500" dirty="0" smtClean="0"/>
          </a:p>
          <a:p>
            <a:r>
              <a:rPr lang="sk-SK" sz="2500" dirty="0" smtClean="0">
                <a:latin typeface="Arial Black" panose="020B0A04020102020204" pitchFamily="34" charset="0"/>
              </a:rPr>
              <a:t>Kresťanstvo ako obeť násilia</a:t>
            </a:r>
          </a:p>
          <a:p>
            <a:pPr marL="0" indent="0">
              <a:buNone/>
            </a:pPr>
            <a:r>
              <a:rPr lang="sk-SK" sz="2500" dirty="0" smtClean="0">
                <a:latin typeface="Arial Black" panose="020B0A04020102020204" pitchFamily="34" charset="0"/>
              </a:rPr>
              <a:t>  </a:t>
            </a:r>
            <a:r>
              <a:rPr lang="sk-SK" sz="2500" dirty="0" smtClean="0"/>
              <a:t>násilné povstania proti kresťanom</a:t>
            </a:r>
          </a:p>
          <a:p>
            <a:pPr marL="0" indent="0">
              <a:buNone/>
            </a:pPr>
            <a:r>
              <a:rPr lang="sk-SK" sz="2500" dirty="0"/>
              <a:t> </a:t>
            </a:r>
            <a:r>
              <a:rPr lang="sk-SK" sz="2500" dirty="0" smtClean="0"/>
              <a:t>  Boxerské povstanie (1898-1901)</a:t>
            </a:r>
            <a:endParaRPr lang="sk-SK" sz="2500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60" y="1"/>
            <a:ext cx="6163340" cy="685800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967"/>
            <a:ext cx="6289549" cy="589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Boxerské povstanie</a:t>
            </a:r>
            <a:endParaRPr lang="sk-SK" sz="3200" b="1" dirty="0" smtClean="0">
              <a:solidFill>
                <a:srgbClr val="002060"/>
              </a:solidFill>
            </a:endParaRPr>
          </a:p>
          <a:p>
            <a:r>
              <a:rPr lang="sk-SK" sz="3200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Následky</a:t>
            </a:r>
            <a:endParaRPr lang="sk-SK" sz="4000" b="1" dirty="0" smtClean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686320" y="1687403"/>
            <a:ext cx="10382173" cy="50111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3200" dirty="0"/>
              <a:t>1901 – podpísaný Boxerský protokol </a:t>
            </a:r>
            <a:r>
              <a:rPr lang="zh-CN" altLang="en-US" sz="3200" dirty="0" smtClean="0"/>
              <a:t>辛丑</a:t>
            </a:r>
            <a:r>
              <a:rPr lang="zh-CN" altLang="en-US" sz="3200" dirty="0"/>
              <a:t>条</a:t>
            </a:r>
            <a:r>
              <a:rPr lang="zh-CN" altLang="en-US" sz="3200" dirty="0" smtClean="0"/>
              <a:t>约</a:t>
            </a:r>
            <a:endParaRPr lang="sk-SK" altLang="zh-CN" sz="3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200" dirty="0" smtClean="0"/>
              <a:t>Trestanie sympatizantov</a:t>
            </a:r>
          </a:p>
          <a:p>
            <a:pPr marL="0" indent="0">
              <a:buNone/>
            </a:pPr>
            <a:endParaRPr lang="sk-SK" sz="3200" dirty="0" smtClean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91426"/>
            <a:ext cx="5740882" cy="356657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3" y="3263900"/>
            <a:ext cx="4889500" cy="35941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821" y="1129939"/>
            <a:ext cx="6868179" cy="5728061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44767" y="1634694"/>
            <a:ext cx="5186460" cy="35773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sk-SK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Liščák</a:t>
            </a:r>
            <a:r>
              <a:rPr lang="sk-SK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Vladimír, </a:t>
            </a:r>
            <a:r>
              <a:rPr lang="sk-SK" sz="16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Dějiny</a:t>
            </a:r>
            <a:r>
              <a:rPr lang="sk-SK" sz="16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Číny, Taiwanu a Tibetu v </a:t>
            </a:r>
            <a:r>
              <a:rPr lang="sk-SK" sz="16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datech</a:t>
            </a:r>
            <a:r>
              <a:rPr lang="sk-SK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Praha</a:t>
            </a:r>
            <a:r>
              <a:rPr lang="sk-SK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k-SK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Libri</a:t>
            </a:r>
            <a:r>
              <a:rPr lang="sk-SK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2008.</a:t>
            </a:r>
          </a:p>
          <a:p>
            <a:pPr algn="just"/>
            <a:endParaRPr lang="cs-CZ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cs-CZ" sz="1600" dirty="0" smtClean="0">
                <a:solidFill>
                  <a:schemeClr val="accent2">
                    <a:lumMod val="50000"/>
                  </a:schemeClr>
                </a:solidFill>
              </a:rPr>
              <a:t>Při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odjezdu německých oddílů proslovil císař Vilém II. Nerozvážnou řečˇ, v níž vojáky vyzval, aby nebrali žádné zajatce a aby postupovali bezohledně: „</a:t>
            </a:r>
            <a:r>
              <a:rPr lang="cs-CZ" sz="1600" i="1" dirty="0">
                <a:solidFill>
                  <a:schemeClr val="accent2">
                    <a:lumMod val="50000"/>
                  </a:schemeClr>
                </a:solidFill>
              </a:rPr>
              <a:t>Jako před tisíci lety Hunové za krále </a:t>
            </a:r>
            <a:r>
              <a:rPr lang="cs-CZ" sz="1600" i="1" dirty="0" err="1">
                <a:solidFill>
                  <a:schemeClr val="accent2">
                    <a:lumMod val="50000"/>
                  </a:schemeClr>
                </a:solidFill>
              </a:rPr>
              <a:t>Etzela</a:t>
            </a:r>
            <a:r>
              <a:rPr lang="cs-CZ" sz="1600" i="1" dirty="0">
                <a:solidFill>
                  <a:schemeClr val="accent2">
                    <a:lumMod val="50000"/>
                  </a:schemeClr>
                </a:solidFill>
              </a:rPr>
              <a:t> získali jméno, které ještě dnes v tradici a pohádkách znamená násilníky, nechť také  jméno Němců v Číně na tisíc let vaším prostřednictvím způsobí, že se už nikdy žádný Číňan neodváží na Němce třeba jen nevraživě pohlédnout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.“ </a:t>
            </a:r>
          </a:p>
        </p:txBody>
      </p:sp>
    </p:spTree>
    <p:extLst>
      <p:ext uri="{BB962C8B-B14F-4D97-AF65-F5344CB8AC3E}">
        <p14:creationId xmlns:p14="http://schemas.microsoft.com/office/powerpoint/2010/main" val="230751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Boxerské povstanie</a:t>
            </a:r>
            <a:endParaRPr lang="sk-SK" sz="3200" b="1" dirty="0" smtClean="0">
              <a:solidFill>
                <a:srgbClr val="002060"/>
              </a:solidFill>
            </a:endParaRPr>
          </a:p>
          <a:p>
            <a:r>
              <a:rPr lang="sk-SK" sz="3200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Rekapitulácia</a:t>
            </a:r>
            <a:endParaRPr lang="sk-SK" sz="4000" b="1" dirty="0" smtClean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pic>
        <p:nvPicPr>
          <p:cNvPr id="9" name="Boxer Rebellion 3 Minute Histor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9134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Doplňujúca literatúra</a:t>
            </a:r>
            <a:endParaRPr lang="sk-SK" sz="4000" b="1" dirty="0" smtClean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Fairbank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John King, „Povstání a restaurace“, „Raná modernizace a úpadek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Čchingské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moci“,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Dějiny Číny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Praha: NLN Nakladatelství lidové noviny, 2010, 345–354, 365–395. 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Immanuel,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“Late Ch´ing Foreign Relation: 1866-1905”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in: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Fairbank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John King 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Kwang-Ching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eds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Cambridge </a:t>
            </a:r>
            <a:r>
              <a:rPr lang="sk-SK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istory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China. Vol. 11, Part 2. Late Ch'ing, 1800-1911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Cambridge: Cambridge University Press, 1980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70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Liščák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Vladimír, </a:t>
            </a:r>
            <a:r>
              <a:rPr lang="sk-SK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Dějiny</a:t>
            </a:r>
            <a:r>
              <a:rPr lang="sk-SK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Číny, Taiwanu a Tibetu v </a:t>
            </a:r>
            <a:r>
              <a:rPr lang="sk-SK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datech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Praha: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Libri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2008.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Jonathan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God's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Chinese </a:t>
            </a:r>
            <a:r>
              <a:rPr lang="sk-SK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on: </a:t>
            </a:r>
            <a:r>
              <a:rPr lang="sk-SK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Taiping Heavenly Kingdom of Hong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Xiuquan</a:t>
            </a:r>
            <a:r>
              <a:rPr lang="sk-SK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York: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W.W. Norton &amp; Company,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1997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Philip, Kuhn,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Taiping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Rebellion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in: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Fairbank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John King 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Kwang-Ching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eds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Cambridge </a:t>
            </a:r>
            <a:r>
              <a:rPr lang="sk-SK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istory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China. Vol. 10, Part 1. Late Ch'ing, 1800-1911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Cambridge: Cambridge University Press, 1978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264–317.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24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0410" y="1028565"/>
            <a:ext cx="11398101" cy="2979909"/>
          </a:xfrm>
        </p:spPr>
        <p:txBody>
          <a:bodyPr>
            <a:noAutofit/>
          </a:bodyPr>
          <a:lstStyle/>
          <a:p>
            <a:r>
              <a:rPr lang="sk-SK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Ďakujem za </a:t>
            </a:r>
            <a:r>
              <a:rPr lang="sk-SK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poroznosť</a:t>
            </a:r>
            <a:endParaRPr lang="sk-SK" sz="5000" b="1" dirty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43377" y="5494633"/>
            <a:ext cx="9144000" cy="1655762"/>
          </a:xfrm>
        </p:spPr>
        <p:txBody>
          <a:bodyPr/>
          <a:lstStyle/>
          <a:p>
            <a:r>
              <a:rPr lang="sk-SK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Magdaléna </a:t>
            </a:r>
            <a:r>
              <a:rPr lang="sk-SK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Masláková</a:t>
            </a:r>
            <a:endParaRPr lang="sk-SK" dirty="0" smtClean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sk-SK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387338@mail.muni.cz</a:t>
            </a:r>
            <a:endParaRPr lang="sk-SK" dirty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31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aoblený obdĺžnik 30"/>
          <p:cNvSpPr/>
          <p:nvPr/>
        </p:nvSpPr>
        <p:spPr>
          <a:xfrm>
            <a:off x="9517563" y="5299826"/>
            <a:ext cx="2434857" cy="861237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Arial Black" panose="020B0A04020102020204" pitchFamily="34" charset="0"/>
              </a:rPr>
              <a:t>Zlá štátna správa</a:t>
            </a:r>
            <a:endParaRPr lang="sk-SK" b="1" dirty="0">
              <a:latin typeface="Arial Black" panose="020B0A04020102020204" pitchFamily="34" charset="0"/>
            </a:endParaRPr>
          </a:p>
        </p:txBody>
      </p:sp>
      <p:sp>
        <p:nvSpPr>
          <p:cNvPr id="30" name="Šípka nadol 29"/>
          <p:cNvSpPr/>
          <p:nvPr/>
        </p:nvSpPr>
        <p:spPr>
          <a:xfrm>
            <a:off x="11493409" y="2438824"/>
            <a:ext cx="361894" cy="2985432"/>
          </a:xfrm>
          <a:prstGeom prst="downArrow">
            <a:avLst>
              <a:gd name="adj1" fmla="val 50000"/>
              <a:gd name="adj2" fmla="val 4206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Čína 19. storočia</a:t>
            </a:r>
            <a:br>
              <a:rPr lang="sk-SK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sk-SK" sz="3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Vnútorné problémy</a:t>
            </a:r>
            <a:endParaRPr lang="sk-SK" sz="3000" dirty="0">
              <a:latin typeface="Arial Black" panose="020B0A04020102020204" pitchFamily="34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idx="1"/>
          </p:nvPr>
        </p:nvSpPr>
        <p:spPr>
          <a:xfrm>
            <a:off x="641112" y="1792306"/>
            <a:ext cx="10515600" cy="503237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3500" b="1" dirty="0" smtClean="0"/>
              <a:t>Preľudnenie</a:t>
            </a:r>
          </a:p>
          <a:p>
            <a:pPr marL="0" indent="0">
              <a:buNone/>
            </a:pPr>
            <a:r>
              <a:rPr lang="sk-SK" dirty="0" smtClean="0"/>
              <a:t>   1850 – 430</a:t>
            </a:r>
            <a:r>
              <a:rPr lang="sk-SK" dirty="0"/>
              <a:t> </a:t>
            </a:r>
            <a:r>
              <a:rPr lang="sk-SK" dirty="0" smtClean="0"/>
              <a:t>mil. obyvateľov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málo pôdy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zlá štátna správa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migrácia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10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500" b="1" dirty="0" smtClean="0"/>
              <a:t>Prírodné katastrofy 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10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500" b="1" dirty="0" smtClean="0"/>
              <a:t>Hladomor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10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500" b="1" dirty="0" smtClean="0"/>
              <a:t>Ozbrojené strety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b="1" dirty="0" smtClean="0"/>
          </a:p>
        </p:txBody>
      </p:sp>
      <p:sp>
        <p:nvSpPr>
          <p:cNvPr id="16" name="Zaoblený obdĺžnik 15"/>
          <p:cNvSpPr/>
          <p:nvPr/>
        </p:nvSpPr>
        <p:spPr>
          <a:xfrm>
            <a:off x="6328535" y="2765287"/>
            <a:ext cx="2434857" cy="861237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Arial Black" panose="020B0A04020102020204" pitchFamily="34" charset="0"/>
              </a:rPr>
              <a:t>Hladomor</a:t>
            </a:r>
            <a:endParaRPr lang="sk-SK" b="1" dirty="0">
              <a:latin typeface="Arial Black" panose="020B0A04020102020204" pitchFamily="34" charset="0"/>
            </a:endParaRPr>
          </a:p>
        </p:txBody>
      </p:sp>
      <p:sp>
        <p:nvSpPr>
          <p:cNvPr id="25" name="Zaoblený obdĺžnik 24"/>
          <p:cNvSpPr/>
          <p:nvPr/>
        </p:nvSpPr>
        <p:spPr>
          <a:xfrm>
            <a:off x="9517563" y="2778247"/>
            <a:ext cx="2434857" cy="861237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Arial Black" panose="020B0A04020102020204" pitchFamily="34" charset="0"/>
              </a:rPr>
              <a:t>Nedostatok pôdy</a:t>
            </a:r>
            <a:endParaRPr lang="sk-SK" b="1" dirty="0">
              <a:latin typeface="Arial Black" panose="020B0A04020102020204" pitchFamily="34" charset="0"/>
            </a:endParaRPr>
          </a:p>
        </p:txBody>
      </p:sp>
      <p:sp>
        <p:nvSpPr>
          <p:cNvPr id="28" name="Zaoblený obdĺžnik 27"/>
          <p:cNvSpPr/>
          <p:nvPr/>
        </p:nvSpPr>
        <p:spPr>
          <a:xfrm>
            <a:off x="9561874" y="4038896"/>
            <a:ext cx="2434857" cy="861237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Arial Black" panose="020B0A04020102020204" pitchFamily="34" charset="0"/>
              </a:rPr>
              <a:t>Migrácia</a:t>
            </a:r>
            <a:endParaRPr lang="sk-SK" b="1" dirty="0">
              <a:latin typeface="Arial Black" panose="020B0A04020102020204" pitchFamily="34" charset="0"/>
            </a:endParaRPr>
          </a:p>
        </p:txBody>
      </p:sp>
      <p:sp>
        <p:nvSpPr>
          <p:cNvPr id="33" name="Zaoblený obdĺžnik 32"/>
          <p:cNvSpPr/>
          <p:nvPr/>
        </p:nvSpPr>
        <p:spPr>
          <a:xfrm>
            <a:off x="6328534" y="5311246"/>
            <a:ext cx="2434857" cy="861237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Arial Black" panose="020B0A04020102020204" pitchFamily="34" charset="0"/>
              </a:rPr>
              <a:t>Slabá kontrola</a:t>
            </a:r>
            <a:endParaRPr lang="sk-SK" b="1" dirty="0">
              <a:latin typeface="Arial Black" panose="020B0A04020102020204" pitchFamily="34" charset="0"/>
            </a:endParaRPr>
          </a:p>
        </p:txBody>
      </p:sp>
      <p:sp>
        <p:nvSpPr>
          <p:cNvPr id="38" name="Zaoblený obdĺžnik 37"/>
          <p:cNvSpPr/>
          <p:nvPr/>
        </p:nvSpPr>
        <p:spPr>
          <a:xfrm>
            <a:off x="6351567" y="4019512"/>
            <a:ext cx="2434857" cy="861237"/>
          </a:xfrm>
          <a:prstGeom prst="roundRect">
            <a:avLst/>
          </a:prstGeom>
          <a:solidFill>
            <a:srgbClr val="881108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Arial Black" panose="020B0A04020102020204" pitchFamily="34" charset="0"/>
              </a:rPr>
              <a:t>Ozbrojené konflikty</a:t>
            </a:r>
            <a:endParaRPr lang="sk-SK" b="1" dirty="0">
              <a:latin typeface="Arial Black" panose="020B0A04020102020204" pitchFamily="34" charset="0"/>
            </a:endParaRPr>
          </a:p>
        </p:txBody>
      </p:sp>
      <p:sp>
        <p:nvSpPr>
          <p:cNvPr id="46" name="Šípka nadol 45"/>
          <p:cNvSpPr/>
          <p:nvPr/>
        </p:nvSpPr>
        <p:spPr>
          <a:xfrm>
            <a:off x="10511707" y="3639203"/>
            <a:ext cx="446568" cy="474767"/>
          </a:xfrm>
          <a:prstGeom prst="downArrow">
            <a:avLst>
              <a:gd name="adj1" fmla="val 50000"/>
              <a:gd name="adj2" fmla="val 4206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7" name="Šípka nadol 46"/>
          <p:cNvSpPr/>
          <p:nvPr/>
        </p:nvSpPr>
        <p:spPr>
          <a:xfrm>
            <a:off x="10495066" y="2419025"/>
            <a:ext cx="446568" cy="473198"/>
          </a:xfrm>
          <a:prstGeom prst="downArrow">
            <a:avLst>
              <a:gd name="adj1" fmla="val 50000"/>
              <a:gd name="adj2" fmla="val 4206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Šípka nadol 34"/>
          <p:cNvSpPr/>
          <p:nvPr/>
        </p:nvSpPr>
        <p:spPr>
          <a:xfrm rot="5400000">
            <a:off x="8895361" y="4077738"/>
            <a:ext cx="435756" cy="897269"/>
          </a:xfrm>
          <a:prstGeom prst="downArrow">
            <a:avLst>
              <a:gd name="adj1" fmla="val 50000"/>
              <a:gd name="adj2" fmla="val 4206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9" name="Šípka nadol 48"/>
          <p:cNvSpPr/>
          <p:nvPr/>
        </p:nvSpPr>
        <p:spPr>
          <a:xfrm rot="5400000">
            <a:off x="8873206" y="5335638"/>
            <a:ext cx="435756" cy="852957"/>
          </a:xfrm>
          <a:prstGeom prst="downArrow">
            <a:avLst>
              <a:gd name="adj1" fmla="val 50000"/>
              <a:gd name="adj2" fmla="val 4206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0" name="Šípka nadol 49"/>
          <p:cNvSpPr/>
          <p:nvPr/>
        </p:nvSpPr>
        <p:spPr>
          <a:xfrm>
            <a:off x="7311163" y="2366206"/>
            <a:ext cx="446568" cy="474767"/>
          </a:xfrm>
          <a:prstGeom prst="downArrow">
            <a:avLst>
              <a:gd name="adj1" fmla="val 50000"/>
              <a:gd name="adj2" fmla="val 4206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1" name="Šípka nadol 50"/>
          <p:cNvSpPr/>
          <p:nvPr/>
        </p:nvSpPr>
        <p:spPr>
          <a:xfrm flipV="1">
            <a:off x="7299646" y="4857697"/>
            <a:ext cx="446568" cy="445652"/>
          </a:xfrm>
          <a:prstGeom prst="downArrow">
            <a:avLst>
              <a:gd name="adj1" fmla="val 50000"/>
              <a:gd name="adj2" fmla="val 4206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2" name="Šípka nadol 51"/>
          <p:cNvSpPr/>
          <p:nvPr/>
        </p:nvSpPr>
        <p:spPr>
          <a:xfrm rot="13800000" flipV="1">
            <a:off x="9048860" y="1716989"/>
            <a:ext cx="446568" cy="1742019"/>
          </a:xfrm>
          <a:prstGeom prst="downArrow">
            <a:avLst>
              <a:gd name="adj1" fmla="val 50000"/>
              <a:gd name="adj2" fmla="val 4206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Zaoblený obdĺžnik 11"/>
          <p:cNvSpPr/>
          <p:nvPr/>
        </p:nvSpPr>
        <p:spPr>
          <a:xfrm>
            <a:off x="9517563" y="1557788"/>
            <a:ext cx="2434857" cy="861237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Arial Black" panose="020B0A04020102020204" pitchFamily="34" charset="0"/>
              </a:rPr>
              <a:t>Preľudnenie</a:t>
            </a:r>
            <a:endParaRPr lang="sk-SK" b="1" dirty="0">
              <a:latin typeface="Arial Black" panose="020B0A04020102020204" pitchFamily="34" charset="0"/>
            </a:endParaRPr>
          </a:p>
        </p:txBody>
      </p:sp>
      <p:sp>
        <p:nvSpPr>
          <p:cNvPr id="13" name="Zaoblený obdĺžnik 12"/>
          <p:cNvSpPr/>
          <p:nvPr/>
        </p:nvSpPr>
        <p:spPr>
          <a:xfrm>
            <a:off x="6351568" y="1557966"/>
            <a:ext cx="2534092" cy="861237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Arial Black" panose="020B0A04020102020204" pitchFamily="34" charset="0"/>
              </a:rPr>
              <a:t>Prírodné katastrofy</a:t>
            </a:r>
            <a:endParaRPr lang="sk-SK" b="1" dirty="0">
              <a:latin typeface="Arial Black" panose="020B0A04020102020204" pitchFamily="34" charset="0"/>
            </a:endParaRPr>
          </a:p>
        </p:txBody>
      </p:sp>
      <p:sp>
        <p:nvSpPr>
          <p:cNvPr id="21" name="Šípka nadol 20"/>
          <p:cNvSpPr/>
          <p:nvPr/>
        </p:nvSpPr>
        <p:spPr>
          <a:xfrm>
            <a:off x="7311163" y="3611952"/>
            <a:ext cx="446568" cy="474767"/>
          </a:xfrm>
          <a:prstGeom prst="downArrow">
            <a:avLst>
              <a:gd name="adj1" fmla="val 50000"/>
              <a:gd name="adj2" fmla="val 4206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47" y="1557789"/>
            <a:ext cx="7019453" cy="46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9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94" y="1476649"/>
            <a:ext cx="7189764" cy="4767815"/>
          </a:xfrm>
          <a:prstGeom prst="rect">
            <a:avLst/>
          </a:prstGeom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0" y="151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Čína 19. storočia</a:t>
            </a:r>
            <a:r>
              <a:rPr lang="sk-SK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sk-SK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sk-SK" sz="3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Zahraničné vzťahy</a:t>
            </a:r>
            <a:endParaRPr lang="sk-SK" sz="3000" dirty="0">
              <a:latin typeface="Arial Black" panose="020B0A04020102020204" pitchFamily="34" charset="0"/>
            </a:endParaRPr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476649"/>
            <a:ext cx="3793608" cy="507679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95" y="1476649"/>
            <a:ext cx="7189764" cy="4866887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94" y="-116958"/>
            <a:ext cx="7369791" cy="69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61482" y="276447"/>
            <a:ext cx="10819360" cy="2565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povstanie</a:t>
            </a:r>
          </a:p>
          <a:p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</a:p>
          <a:p>
            <a:r>
              <a:rPr lang="sk-SK" sz="3200" b="1" dirty="0" err="1">
                <a:solidFill>
                  <a:srgbClr val="002060"/>
                </a:solidFill>
              </a:rPr>
              <a:t>Hong</a:t>
            </a:r>
            <a:r>
              <a:rPr lang="sk-SK" sz="3200" b="1" dirty="0">
                <a:solidFill>
                  <a:srgbClr val="002060"/>
                </a:solidFill>
              </a:rPr>
              <a:t> </a:t>
            </a:r>
            <a:r>
              <a:rPr lang="sk-SK" sz="3200" b="1" dirty="0" err="1">
                <a:solidFill>
                  <a:srgbClr val="002060"/>
                </a:solidFill>
              </a:rPr>
              <a:t>Xiuquan</a:t>
            </a:r>
            <a:r>
              <a:rPr lang="sk-SK" sz="3200" b="1" dirty="0">
                <a:solidFill>
                  <a:srgbClr val="002060"/>
                </a:solidFill>
              </a:rPr>
              <a:t>/</a:t>
            </a:r>
            <a:r>
              <a:rPr lang="sk-SK" sz="3200" b="1" dirty="0" err="1">
                <a:solidFill>
                  <a:srgbClr val="002060"/>
                </a:solidFill>
              </a:rPr>
              <a:t>Chung</a:t>
            </a:r>
            <a:r>
              <a:rPr lang="sk-SK" sz="3200" b="1" dirty="0">
                <a:solidFill>
                  <a:srgbClr val="002060"/>
                </a:solidFill>
              </a:rPr>
              <a:t> </a:t>
            </a:r>
            <a:r>
              <a:rPr lang="sk-SK" sz="3200" b="1" dirty="0" err="1">
                <a:solidFill>
                  <a:srgbClr val="002060"/>
                </a:solidFill>
              </a:rPr>
              <a:t>Siou-čchüan</a:t>
            </a:r>
            <a:r>
              <a:rPr lang="sk-SK" sz="3200" b="1" dirty="0">
                <a:solidFill>
                  <a:srgbClr val="002060"/>
                </a:solidFill>
              </a:rPr>
              <a:t> </a:t>
            </a:r>
          </a:p>
          <a:p>
            <a:r>
              <a:rPr lang="zh-CN" altLang="en-US" sz="3200" b="1" dirty="0">
                <a:solidFill>
                  <a:srgbClr val="002060"/>
                </a:solidFill>
              </a:rPr>
              <a:t>洪秀全</a:t>
            </a:r>
            <a:r>
              <a:rPr lang="sk-SK" sz="3200" b="1" dirty="0">
                <a:solidFill>
                  <a:srgbClr val="002060"/>
                </a:solidFill>
              </a:rPr>
              <a:t>  (1814-1864)</a:t>
            </a:r>
          </a:p>
        </p:txBody>
      </p:sp>
      <p:sp>
        <p:nvSpPr>
          <p:cNvPr id="8" name="Zástupný symbol textu 3"/>
          <p:cNvSpPr>
            <a:spLocks noGrp="1"/>
          </p:cNvSpPr>
          <p:nvPr>
            <p:ph idx="1"/>
          </p:nvPr>
        </p:nvSpPr>
        <p:spPr>
          <a:xfrm>
            <a:off x="561482" y="2740310"/>
            <a:ext cx="11448108" cy="48602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3500" dirty="0" smtClean="0"/>
              <a:t>z farmárskej rodiny, etnikum </a:t>
            </a:r>
            <a:r>
              <a:rPr lang="sk-SK" sz="3500" dirty="0" err="1" smtClean="0"/>
              <a:t>Hakka</a:t>
            </a:r>
            <a:endParaRPr lang="sk-SK" sz="35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3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500" b="1" dirty="0" smtClean="0"/>
              <a:t>1836</a:t>
            </a:r>
            <a:r>
              <a:rPr lang="sk-SK" sz="3500" dirty="0" smtClean="0"/>
              <a:t> – získava </a:t>
            </a:r>
            <a:r>
              <a:rPr lang="sk-SK" sz="3500" dirty="0"/>
              <a:t>traktát </a:t>
            </a:r>
            <a:r>
              <a:rPr lang="zh-CN" altLang="en-US" sz="3500" dirty="0"/>
              <a:t>劝世良言</a:t>
            </a:r>
            <a:r>
              <a:rPr lang="sk-SK" altLang="zh-CN" sz="3500" dirty="0" smtClean="0"/>
              <a:t> (</a:t>
            </a:r>
            <a:r>
              <a:rPr lang="sk-SK" sz="3500" i="1" dirty="0" err="1"/>
              <a:t>Good</a:t>
            </a:r>
            <a:r>
              <a:rPr lang="sk-SK" sz="3500" i="1" dirty="0"/>
              <a:t> </a:t>
            </a:r>
            <a:r>
              <a:rPr lang="sk-SK" sz="3500" i="1" dirty="0" err="1" smtClean="0"/>
              <a:t>Words</a:t>
            </a:r>
            <a:r>
              <a:rPr lang="sk-SK" sz="3500" i="1" dirty="0" smtClean="0"/>
              <a:t> to </a:t>
            </a:r>
            <a:r>
              <a:rPr lang="sk-SK" sz="3500" i="1" dirty="0" err="1" smtClean="0"/>
              <a:t>Exhort</a:t>
            </a:r>
            <a:r>
              <a:rPr lang="sk-SK" sz="3500" i="1" dirty="0" smtClean="0"/>
              <a:t> </a:t>
            </a:r>
            <a:r>
              <a:rPr lang="sk-SK" sz="3500" i="1" dirty="0" err="1"/>
              <a:t>the</a:t>
            </a:r>
            <a:r>
              <a:rPr lang="sk-SK" sz="3500" i="1" dirty="0"/>
              <a:t> </a:t>
            </a:r>
            <a:r>
              <a:rPr lang="sk-SK" sz="3500" i="1" dirty="0" err="1"/>
              <a:t>A</a:t>
            </a:r>
            <a:r>
              <a:rPr lang="sk-SK" sz="3500" i="1" dirty="0" err="1" smtClean="0"/>
              <a:t>ge</a:t>
            </a:r>
            <a:r>
              <a:rPr lang="sk-SK" sz="3500" i="1" dirty="0" smtClean="0"/>
              <a:t>) – </a:t>
            </a:r>
            <a:r>
              <a:rPr lang="sk-SK" sz="3500" b="1" dirty="0" err="1" smtClean="0"/>
              <a:t>Liang</a:t>
            </a:r>
            <a:r>
              <a:rPr lang="sk-SK" sz="3500" b="1" dirty="0" smtClean="0"/>
              <a:t> Fa </a:t>
            </a:r>
            <a:r>
              <a:rPr lang="zh-CN" altLang="en-US" sz="3500" b="1" dirty="0"/>
              <a:t>梁</a:t>
            </a:r>
            <a:r>
              <a:rPr lang="zh-CN" altLang="en-US" sz="3500" b="1" dirty="0" smtClean="0"/>
              <a:t>发</a:t>
            </a:r>
            <a:endParaRPr lang="sk-SK" altLang="zh-CN" sz="3500" b="1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altLang="zh-CN" sz="3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500" b="1" dirty="0"/>
              <a:t>1837 </a:t>
            </a:r>
            <a:r>
              <a:rPr lang="sk-SK" sz="3500" dirty="0"/>
              <a:t>– 3x neuspel pri skúškach – delírium – vízie </a:t>
            </a:r>
            <a:endParaRPr lang="sk-SK" sz="35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300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sz="3500" b="1" dirty="0" smtClean="0"/>
              <a:t>1843 </a:t>
            </a:r>
            <a:r>
              <a:rPr lang="sk-SK" sz="3500" dirty="0" smtClean="0"/>
              <a:t>– 4x neuspel – </a:t>
            </a:r>
            <a:r>
              <a:rPr lang="sk-SK" sz="3500" dirty="0"/>
              <a:t>interpretácia vízií v rámci kresťanskej náuky – boží syn, mladší brat </a:t>
            </a:r>
            <a:r>
              <a:rPr lang="sk-SK" sz="3500" dirty="0" smtClean="0"/>
              <a:t>Ježiša </a:t>
            </a:r>
            <a:r>
              <a:rPr lang="sk-SK" sz="3500" dirty="0"/>
              <a:t>Krista </a:t>
            </a:r>
            <a:endParaRPr lang="sk-SK" sz="35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3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529" y="183596"/>
            <a:ext cx="4330135" cy="296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2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obsahu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736" y="1547406"/>
            <a:ext cx="5159892" cy="4951832"/>
          </a:xfr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686320" y="110455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povstanie </a:t>
            </a:r>
          </a:p>
          <a:p>
            <a:r>
              <a:rPr lang="sk-SK" sz="3200" b="1" dirty="0" err="1" smtClean="0">
                <a:solidFill>
                  <a:srgbClr val="002060"/>
                </a:solidFill>
              </a:rPr>
              <a:t>Hong</a:t>
            </a:r>
            <a:r>
              <a:rPr lang="sk-SK" sz="3200" b="1" dirty="0" smtClean="0">
                <a:solidFill>
                  <a:srgbClr val="002060"/>
                </a:solidFill>
              </a:rPr>
              <a:t> </a:t>
            </a:r>
            <a:r>
              <a:rPr lang="sk-SK" sz="3200" b="1" dirty="0" err="1" smtClean="0">
                <a:solidFill>
                  <a:srgbClr val="002060"/>
                </a:solidFill>
              </a:rPr>
              <a:t>Xiuquan</a:t>
            </a:r>
            <a:r>
              <a:rPr lang="sk-SK" sz="3200" b="1" dirty="0" smtClean="0">
                <a:solidFill>
                  <a:srgbClr val="002060"/>
                </a:solidFill>
              </a:rPr>
              <a:t> - vízie</a:t>
            </a:r>
            <a:endParaRPr lang="sk-SK" sz="3200" b="1" dirty="0">
              <a:solidFill>
                <a:srgbClr val="002060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2" y="1547406"/>
            <a:ext cx="5962872" cy="505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textu 3"/>
          <p:cNvSpPr>
            <a:spLocks noGrp="1"/>
          </p:cNvSpPr>
          <p:nvPr>
            <p:ph idx="1"/>
          </p:nvPr>
        </p:nvSpPr>
        <p:spPr>
          <a:xfrm>
            <a:off x="686320" y="1795770"/>
            <a:ext cx="11448108" cy="4860211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3500" dirty="0" smtClean="0"/>
              <a:t>Dôraz na synovskú oddanosť 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500" dirty="0" smtClean="0"/>
              <a:t>Inšpirácia </a:t>
            </a:r>
            <a:r>
              <a:rPr lang="sk-SK" sz="3500" dirty="0" err="1" smtClean="0"/>
              <a:t>konfuciánskymi</a:t>
            </a:r>
            <a:r>
              <a:rPr lang="sk-SK" sz="3500" dirty="0" smtClean="0"/>
              <a:t> textami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500" dirty="0" smtClean="0"/>
              <a:t>Ježiš Kristus má manželku a deti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500" dirty="0"/>
              <a:t>traktát </a:t>
            </a:r>
            <a:r>
              <a:rPr lang="zh-CN" altLang="en-US" sz="3500" dirty="0"/>
              <a:t>劝世良言</a:t>
            </a:r>
            <a:r>
              <a:rPr lang="sk-SK" altLang="zh-CN" sz="3500" dirty="0"/>
              <a:t> (</a:t>
            </a:r>
            <a:r>
              <a:rPr lang="sk-SK" sz="3500" i="1" dirty="0" err="1"/>
              <a:t>Good</a:t>
            </a:r>
            <a:r>
              <a:rPr lang="sk-SK" sz="3500" i="1" dirty="0"/>
              <a:t> </a:t>
            </a:r>
            <a:r>
              <a:rPr lang="sk-SK" sz="3500" i="1" dirty="0" err="1"/>
              <a:t>words</a:t>
            </a:r>
            <a:r>
              <a:rPr lang="sk-SK" sz="3500" i="1" dirty="0"/>
              <a:t> to </a:t>
            </a:r>
            <a:r>
              <a:rPr lang="sk-SK" sz="3500" i="1" dirty="0" err="1"/>
              <a:t>exhort</a:t>
            </a:r>
            <a:r>
              <a:rPr lang="sk-SK" sz="3500" i="1" dirty="0"/>
              <a:t> </a:t>
            </a:r>
            <a:r>
              <a:rPr lang="sk-SK" sz="3500" i="1" dirty="0" err="1"/>
              <a:t>the</a:t>
            </a:r>
            <a:r>
              <a:rPr lang="sk-SK" sz="3500" i="1" dirty="0"/>
              <a:t> </a:t>
            </a:r>
            <a:r>
              <a:rPr lang="sk-SK" sz="3500" i="1" dirty="0" err="1"/>
              <a:t>age</a:t>
            </a:r>
            <a:r>
              <a:rPr lang="sk-SK" sz="3500" i="1" dirty="0"/>
              <a:t>) – </a:t>
            </a:r>
            <a:r>
              <a:rPr lang="sk-SK" sz="3500" b="1" dirty="0" err="1"/>
              <a:t>Liang</a:t>
            </a:r>
            <a:r>
              <a:rPr lang="sk-SK" sz="3500" b="1" dirty="0"/>
              <a:t> Fa </a:t>
            </a:r>
            <a:r>
              <a:rPr lang="zh-CN" altLang="en-US" sz="3500" b="1" dirty="0"/>
              <a:t>梁发</a:t>
            </a:r>
            <a:endParaRPr lang="sk-SK" altLang="zh-CN" sz="3500" b="1" dirty="0"/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500" b="1" dirty="0" smtClean="0"/>
              <a:t>Až 1847 </a:t>
            </a:r>
            <a:r>
              <a:rPr lang="sk-SK" sz="3500" dirty="0" smtClean="0"/>
              <a:t>– </a:t>
            </a:r>
            <a:r>
              <a:rPr lang="sk-SK" sz="3500" dirty="0" err="1" smtClean="0"/>
              <a:t>Hong</a:t>
            </a:r>
            <a:r>
              <a:rPr lang="sk-SK" sz="3500" dirty="0" smtClean="0"/>
              <a:t> 1x číta preklad Biblie </a:t>
            </a:r>
          </a:p>
          <a:p>
            <a:pPr marL="0" indent="0">
              <a:buNone/>
            </a:pPr>
            <a:r>
              <a:rPr lang="sk-SK" sz="3500" dirty="0"/>
              <a:t> </a:t>
            </a:r>
            <a:r>
              <a:rPr lang="sk-SK" sz="3500" dirty="0" smtClean="0"/>
              <a:t> stretnutie </a:t>
            </a:r>
            <a:r>
              <a:rPr lang="sk-SK" sz="3500" dirty="0"/>
              <a:t>s </a:t>
            </a:r>
            <a:r>
              <a:rPr lang="sk-SK" sz="3500" dirty="0" smtClean="0"/>
              <a:t>misionárom </a:t>
            </a:r>
            <a:r>
              <a:rPr lang="sk-SK" sz="3500" dirty="0" err="1" smtClean="0"/>
              <a:t>Issacherom</a:t>
            </a:r>
            <a:r>
              <a:rPr lang="sk-SK" sz="3500" dirty="0" smtClean="0"/>
              <a:t> J</a:t>
            </a:r>
            <a:r>
              <a:rPr lang="sk-SK" sz="3500" dirty="0"/>
              <a:t>. </a:t>
            </a:r>
            <a:r>
              <a:rPr lang="sk-SK" sz="3500" dirty="0" err="1" smtClean="0"/>
              <a:t>Robertsom</a:t>
            </a:r>
            <a:r>
              <a:rPr lang="sk-SK" sz="3500" dirty="0" smtClean="0"/>
              <a:t> </a:t>
            </a:r>
          </a:p>
          <a:p>
            <a:pPr marL="0" indent="0">
              <a:buNone/>
            </a:pPr>
            <a:r>
              <a:rPr lang="sk-SK" sz="3500" dirty="0"/>
              <a:t> </a:t>
            </a:r>
            <a:r>
              <a:rPr lang="sk-SK" sz="3500" dirty="0" smtClean="0"/>
              <a:t> </a:t>
            </a:r>
            <a:r>
              <a:rPr lang="sk-SK" sz="3500" dirty="0" err="1" smtClean="0"/>
              <a:t>Hong</a:t>
            </a:r>
            <a:r>
              <a:rPr lang="sk-SK" sz="3500" dirty="0" smtClean="0"/>
              <a:t> nebol pokrstený</a:t>
            </a:r>
            <a:endParaRPr lang="en-US" sz="3500" dirty="0" smtClean="0"/>
          </a:p>
          <a:p>
            <a:pPr marL="0" indent="0">
              <a:buNone/>
            </a:pPr>
            <a:endParaRPr lang="sk-SK" sz="3500" dirty="0"/>
          </a:p>
          <a:p>
            <a:pPr>
              <a:buFont typeface="Wingdings" panose="05000000000000000000" pitchFamily="2" charset="2"/>
              <a:buChar char="§"/>
            </a:pPr>
            <a:endParaRPr lang="sk-SK" sz="200" dirty="0"/>
          </a:p>
          <a:p>
            <a:pPr>
              <a:buFont typeface="Wingdings" panose="05000000000000000000" pitchFamily="2" charset="2"/>
              <a:buChar char="§"/>
            </a:pPr>
            <a:endParaRPr lang="sk-SK" sz="300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686320" y="110455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povstanie </a:t>
            </a:r>
          </a:p>
          <a:p>
            <a:r>
              <a:rPr lang="sk-SK" sz="3200" b="1" dirty="0" err="1" smtClean="0">
                <a:solidFill>
                  <a:srgbClr val="002060"/>
                </a:solidFill>
              </a:rPr>
              <a:t>Hong</a:t>
            </a:r>
            <a:r>
              <a:rPr lang="sk-SK" sz="3200" b="1" dirty="0" smtClean="0">
                <a:solidFill>
                  <a:srgbClr val="002060"/>
                </a:solidFill>
              </a:rPr>
              <a:t> </a:t>
            </a:r>
            <a:r>
              <a:rPr lang="sk-SK" sz="3200" b="1" dirty="0" err="1" smtClean="0">
                <a:solidFill>
                  <a:srgbClr val="002060"/>
                </a:solidFill>
              </a:rPr>
              <a:t>Xiuquan</a:t>
            </a:r>
            <a:r>
              <a:rPr lang="sk-SK" sz="3200" b="1" dirty="0" smtClean="0">
                <a:solidFill>
                  <a:srgbClr val="002060"/>
                </a:solidFill>
              </a:rPr>
              <a:t> – kresťanstvo   X   </a:t>
            </a:r>
            <a:r>
              <a:rPr lang="sk-SK" sz="3200" b="1" dirty="0" err="1" smtClean="0">
                <a:solidFill>
                  <a:srgbClr val="002060"/>
                </a:solidFill>
              </a:rPr>
              <a:t>konfucianizmus</a:t>
            </a:r>
            <a:endParaRPr lang="sk-SK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0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textu 3"/>
          <p:cNvSpPr>
            <a:spLocks noGrp="1"/>
          </p:cNvSpPr>
          <p:nvPr>
            <p:ph idx="1"/>
          </p:nvPr>
        </p:nvSpPr>
        <p:spPr>
          <a:xfrm>
            <a:off x="561482" y="1734085"/>
            <a:ext cx="5599891" cy="459349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3200" b="1" dirty="0" err="1"/>
              <a:t>Guangxi</a:t>
            </a:r>
            <a:r>
              <a:rPr lang="sk-SK" sz="3200" b="1" dirty="0"/>
              <a:t>/</a:t>
            </a:r>
            <a:r>
              <a:rPr lang="sk-SK" sz="3200" b="1" dirty="0" err="1"/>
              <a:t>Kuang</a:t>
            </a:r>
            <a:r>
              <a:rPr lang="sk-SK" sz="3200" b="1" dirty="0"/>
              <a:t>-si</a:t>
            </a:r>
            <a:r>
              <a:rPr lang="sk-SK" sz="3200" dirty="0"/>
              <a:t> – </a:t>
            </a:r>
            <a:r>
              <a:rPr lang="sk-SK" sz="3200"/>
              <a:t>Spoločnosť </a:t>
            </a:r>
            <a:r>
              <a:rPr lang="sk-SK" sz="3200" smtClean="0"/>
              <a:t>uctievania Boha </a:t>
            </a:r>
            <a:r>
              <a:rPr lang="sk-SK" sz="3200" dirty="0"/>
              <a:t>(</a:t>
            </a:r>
            <a:r>
              <a:rPr lang="zh-CN" altLang="en-US" sz="3200" dirty="0"/>
              <a:t>拜上帝教</a:t>
            </a:r>
            <a:r>
              <a:rPr lang="sk-SK" sz="3200" dirty="0"/>
              <a:t>) </a:t>
            </a:r>
            <a:r>
              <a:rPr lang="sk-SK" sz="3200" dirty="0" smtClean="0"/>
              <a:t>–militantnosť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00" dirty="0"/>
          </a:p>
          <a:p>
            <a:pPr>
              <a:buFont typeface="Wingdings" panose="05000000000000000000" pitchFamily="2" charset="2"/>
              <a:buChar char="§"/>
            </a:pPr>
            <a:r>
              <a:rPr lang="sk-SK" sz="3000" dirty="0" smtClean="0"/>
              <a:t>od 1850 vojenské strety s </a:t>
            </a:r>
            <a:r>
              <a:rPr lang="sk-SK" sz="3000" dirty="0" err="1" smtClean="0"/>
              <a:t>vojiskami</a:t>
            </a:r>
            <a:r>
              <a:rPr lang="sk-SK" sz="3000" dirty="0" smtClean="0"/>
              <a:t> </a:t>
            </a:r>
            <a:r>
              <a:rPr lang="sk-SK" sz="3000" dirty="0"/>
              <a:t>dynastie </a:t>
            </a:r>
            <a:r>
              <a:rPr lang="sk-SK" sz="3000" dirty="0" err="1" smtClean="0"/>
              <a:t>Qing</a:t>
            </a:r>
            <a:r>
              <a:rPr lang="sk-SK" sz="3000" dirty="0" smtClean="0"/>
              <a:t>/</a:t>
            </a:r>
            <a:r>
              <a:rPr lang="sk-SK" sz="3000" dirty="0" err="1" smtClean="0"/>
              <a:t>Čching</a:t>
            </a:r>
            <a:endParaRPr lang="sk-SK" sz="30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000" b="1" dirty="0" smtClean="0"/>
              <a:t>1851 </a:t>
            </a:r>
            <a:r>
              <a:rPr lang="sk-SK" sz="3000" dirty="0" smtClean="0"/>
              <a:t>vyhlásené </a:t>
            </a:r>
            <a:r>
              <a:rPr lang="sk-SK" sz="3000" i="1" dirty="0" smtClean="0"/>
              <a:t>Veľké kráľovstvo nebeského mieru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3000" dirty="0" smtClean="0"/>
              <a:t>1852 </a:t>
            </a:r>
            <a:r>
              <a:rPr lang="sk-SK" sz="3000" dirty="0" err="1" smtClean="0"/>
              <a:t>Changsha</a:t>
            </a:r>
            <a:r>
              <a:rPr lang="sk-SK" sz="3000" dirty="0" smtClean="0"/>
              <a:t>/</a:t>
            </a:r>
            <a:r>
              <a:rPr lang="sk-SK" sz="3000" dirty="0" err="1" smtClean="0"/>
              <a:t>Čchang-ša</a:t>
            </a:r>
            <a:r>
              <a:rPr lang="sk-SK" sz="3000" dirty="0" smtClean="0"/>
              <a:t>,    1853 </a:t>
            </a:r>
            <a:r>
              <a:rPr lang="sk-SK" sz="3000" dirty="0" err="1" smtClean="0"/>
              <a:t>Wuchang</a:t>
            </a:r>
            <a:r>
              <a:rPr lang="sk-SK" sz="3000" dirty="0" smtClean="0"/>
              <a:t>/</a:t>
            </a:r>
            <a:r>
              <a:rPr lang="sk-SK" sz="3000" dirty="0" err="1" smtClean="0"/>
              <a:t>Wu-čchang</a:t>
            </a:r>
            <a:endParaRPr lang="sk-SK" sz="30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200" dirty="0" smtClean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61482" y="301841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povstanie </a:t>
            </a:r>
          </a:p>
          <a:p>
            <a:r>
              <a:rPr lang="sk-SK" sz="3200" b="1" dirty="0" smtClean="0">
                <a:solidFill>
                  <a:srgbClr val="002060"/>
                </a:solidFill>
              </a:rPr>
              <a:t>Veľké </a:t>
            </a:r>
            <a:r>
              <a:rPr lang="sk-SK" sz="3200" b="1" dirty="0">
                <a:solidFill>
                  <a:srgbClr val="002060"/>
                </a:solidFill>
              </a:rPr>
              <a:t>kráľovstvo nebeského mieru </a:t>
            </a:r>
            <a:r>
              <a:rPr lang="zh-CN" altLang="en-US" sz="3200" b="1" dirty="0">
                <a:solidFill>
                  <a:srgbClr val="002060"/>
                </a:solidFill>
              </a:rPr>
              <a:t>太平天</a:t>
            </a:r>
            <a:r>
              <a:rPr lang="zh-CN" altLang="en-US" sz="3200" b="1" dirty="0" smtClean="0">
                <a:solidFill>
                  <a:srgbClr val="002060"/>
                </a:solidFill>
              </a:rPr>
              <a:t>国</a:t>
            </a:r>
            <a:endParaRPr lang="sk-SK" sz="3200" b="1" dirty="0">
              <a:solidFill>
                <a:srgbClr val="002060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61482" y="6092457"/>
            <a:ext cx="11630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 typeface="Wingdings" panose="05000000000000000000" pitchFamily="2" charset="2"/>
              <a:buChar char="§"/>
            </a:pPr>
            <a:r>
              <a:rPr lang="sk-SK" sz="3000" b="1" dirty="0"/>
              <a:t>1853 </a:t>
            </a:r>
            <a:r>
              <a:rPr lang="sk-SK" sz="3000" b="1" dirty="0" err="1"/>
              <a:t>Nanjing</a:t>
            </a:r>
            <a:r>
              <a:rPr lang="sk-SK" sz="3000" b="1" dirty="0"/>
              <a:t>/</a:t>
            </a:r>
            <a:r>
              <a:rPr lang="sk-SK" sz="3000" b="1" dirty="0" err="1"/>
              <a:t>Nan-ťing</a:t>
            </a:r>
            <a:r>
              <a:rPr lang="sk-SK" sz="3000" b="1" dirty="0"/>
              <a:t> – Nebeské hlavné mesto  </a:t>
            </a:r>
            <a:r>
              <a:rPr lang="sk-SK" sz="3000" dirty="0"/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sk-SK" sz="3000" dirty="0"/>
          </a:p>
        </p:txBody>
      </p:sp>
    </p:spTree>
    <p:extLst>
      <p:ext uri="{BB962C8B-B14F-4D97-AF65-F5344CB8AC3E}">
        <p14:creationId xmlns:p14="http://schemas.microsoft.com/office/powerpoint/2010/main" val="283601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textu 3"/>
          <p:cNvSpPr>
            <a:spLocks noGrp="1"/>
          </p:cNvSpPr>
          <p:nvPr>
            <p:ph idx="1"/>
          </p:nvPr>
        </p:nvSpPr>
        <p:spPr>
          <a:xfrm>
            <a:off x="561482" y="1668126"/>
            <a:ext cx="11230025" cy="529619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3000" dirty="0" smtClean="0"/>
              <a:t>Základné zásady</a:t>
            </a:r>
          </a:p>
          <a:p>
            <a:pPr marL="0" indent="0">
              <a:buNone/>
            </a:pPr>
            <a:r>
              <a:rPr lang="sk-SK" sz="2300" dirty="0" smtClean="0"/>
              <a:t>  ženy a muži žili oddelene</a:t>
            </a:r>
          </a:p>
          <a:p>
            <a:pPr marL="0" indent="0">
              <a:buNone/>
            </a:pPr>
            <a:r>
              <a:rPr lang="sk-SK" sz="2300" dirty="0" smtClean="0"/>
              <a:t>  rovnosť – všetci bratia a sestry                   </a:t>
            </a:r>
            <a:r>
              <a:rPr lang="sk-SK" sz="2300" dirty="0"/>
              <a:t>spoločný majetok </a:t>
            </a:r>
            <a:endParaRPr lang="sk-SK" sz="2300" dirty="0" smtClean="0"/>
          </a:p>
          <a:p>
            <a:pPr marL="0" indent="0">
              <a:buNone/>
            </a:pPr>
            <a:r>
              <a:rPr lang="sk-SK" sz="2300" dirty="0"/>
              <a:t> </a:t>
            </a:r>
            <a:r>
              <a:rPr lang="sk-SK" sz="2300" dirty="0" smtClean="0"/>
              <a:t> lepšie postavenie žien </a:t>
            </a:r>
          </a:p>
          <a:p>
            <a:pPr marL="0" indent="0">
              <a:buNone/>
            </a:pPr>
            <a:r>
              <a:rPr lang="sk-SK" sz="3000" dirty="0" smtClean="0"/>
              <a:t>  </a:t>
            </a:r>
            <a:r>
              <a:rPr lang="sk-SK" sz="2300" dirty="0" smtClean="0"/>
              <a:t>zákaz                   alkohol</a:t>
            </a:r>
            <a:r>
              <a:rPr lang="sk-SK" sz="2300" dirty="0"/>
              <a:t>, ópium, hazardné hry </a:t>
            </a:r>
          </a:p>
          <a:p>
            <a:pPr marL="0" indent="0">
              <a:buNone/>
            </a:pPr>
            <a:r>
              <a:rPr lang="sk-SK" sz="2300" dirty="0" smtClean="0"/>
              <a:t>  </a:t>
            </a:r>
            <a:r>
              <a:rPr lang="sk-SK" sz="2300" b="1" dirty="0" smtClean="0"/>
              <a:t>realita často odlišná</a:t>
            </a:r>
          </a:p>
          <a:p>
            <a:pPr marL="0" indent="0">
              <a:buNone/>
            </a:pPr>
            <a:endParaRPr lang="sk-SK" sz="2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000" dirty="0" smtClean="0"/>
              <a:t>Byrokratický aparát</a:t>
            </a:r>
          </a:p>
          <a:p>
            <a:pPr marL="0" indent="0">
              <a:buNone/>
            </a:pPr>
            <a:r>
              <a:rPr lang="sk-SK" sz="2500" dirty="0"/>
              <a:t> </a:t>
            </a:r>
            <a:r>
              <a:rPr lang="sk-SK" sz="2500" dirty="0" smtClean="0"/>
              <a:t>  preberanie od </a:t>
            </a:r>
            <a:r>
              <a:rPr lang="sk-SK" sz="2500" dirty="0" err="1" smtClean="0"/>
              <a:t>Qingov</a:t>
            </a:r>
            <a:r>
              <a:rPr lang="sk-SK" sz="2500" dirty="0"/>
              <a:t> </a:t>
            </a:r>
            <a:r>
              <a:rPr lang="sk-SK" sz="2500" dirty="0" smtClean="0"/>
              <a:t>– len zmena názvov</a:t>
            </a:r>
          </a:p>
          <a:p>
            <a:pPr marL="0" indent="0">
              <a:buNone/>
            </a:pPr>
            <a:r>
              <a:rPr lang="sk-SK" sz="2500" dirty="0"/>
              <a:t> </a:t>
            </a:r>
            <a:r>
              <a:rPr lang="sk-SK" sz="2500" dirty="0" smtClean="0"/>
              <a:t> </a:t>
            </a:r>
            <a:r>
              <a:rPr lang="en-US" sz="2500" dirty="0" smtClean="0"/>
              <a:t> </a:t>
            </a:r>
            <a:r>
              <a:rPr lang="sk-SK" sz="2500" dirty="0" smtClean="0"/>
              <a:t>vysoké funkcie – náboženská spôsobilosť</a:t>
            </a:r>
          </a:p>
          <a:p>
            <a:pPr marL="0" indent="0">
              <a:buNone/>
            </a:pPr>
            <a:endParaRPr lang="sk-SK" sz="2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000" dirty="0" err="1" smtClean="0"/>
              <a:t>Mandžuovia</a:t>
            </a:r>
            <a:r>
              <a:rPr lang="sk-SK" sz="3000" dirty="0" smtClean="0"/>
              <a:t> – barbari, uzurpátori Číny, diabli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sk-SK" sz="3000" dirty="0" smtClean="0"/>
              <a:t>Hlas Nebeského otca, hlas Ježiša Krista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3000" dirty="0" smtClean="0"/>
          </a:p>
          <a:p>
            <a:pPr marL="0" indent="0" algn="just">
              <a:buNone/>
            </a:pPr>
            <a:endParaRPr lang="sk-SK" sz="3000" b="1" dirty="0" smtClean="0"/>
          </a:p>
          <a:p>
            <a:pPr marL="0" indent="0" algn="just">
              <a:buNone/>
            </a:pPr>
            <a:endParaRPr lang="sk-SK" sz="3000" dirty="0" smtClean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61482" y="301841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povstanie </a:t>
            </a:r>
          </a:p>
          <a:p>
            <a:r>
              <a:rPr lang="sk-SK" sz="3200" b="1" dirty="0" smtClean="0">
                <a:solidFill>
                  <a:srgbClr val="002060"/>
                </a:solidFill>
              </a:rPr>
              <a:t>Veľké </a:t>
            </a:r>
            <a:r>
              <a:rPr lang="sk-SK" sz="3200" b="1" dirty="0">
                <a:solidFill>
                  <a:srgbClr val="002060"/>
                </a:solidFill>
              </a:rPr>
              <a:t>kráľovstvo nebeského mieru </a:t>
            </a:r>
            <a:r>
              <a:rPr lang="zh-CN" altLang="en-US" sz="3200" b="1" dirty="0">
                <a:solidFill>
                  <a:srgbClr val="002060"/>
                </a:solidFill>
              </a:rPr>
              <a:t>太平天</a:t>
            </a:r>
            <a:r>
              <a:rPr lang="zh-CN" altLang="en-US" sz="3200" b="1" dirty="0" smtClean="0">
                <a:solidFill>
                  <a:srgbClr val="002060"/>
                </a:solidFill>
              </a:rPr>
              <a:t>国</a:t>
            </a:r>
            <a:endParaRPr lang="sk-SK" sz="3200" b="1" dirty="0">
              <a:solidFill>
                <a:srgbClr val="002060"/>
              </a:solidFill>
            </a:endParaRPr>
          </a:p>
        </p:txBody>
      </p:sp>
      <p:cxnSp>
        <p:nvCxnSpPr>
          <p:cNvPr id="4" name="Rovná spojovacia šípka 3"/>
          <p:cNvCxnSpPr/>
          <p:nvPr/>
        </p:nvCxnSpPr>
        <p:spPr>
          <a:xfrm>
            <a:off x="4199915" y="2654793"/>
            <a:ext cx="861237" cy="212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ovacia šípka 6"/>
          <p:cNvCxnSpPr/>
          <p:nvPr/>
        </p:nvCxnSpPr>
        <p:spPr>
          <a:xfrm>
            <a:off x="1460795" y="3481770"/>
            <a:ext cx="861237" cy="212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94" y="152392"/>
            <a:ext cx="2640145" cy="19773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78258" y="1749558"/>
            <a:ext cx="2113616" cy="557804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846046" y="2968318"/>
            <a:ext cx="51138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Spence, Jonathan</a:t>
            </a:r>
            <a:r>
              <a:rPr lang="sk-SK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God's Chinese </a:t>
            </a:r>
            <a:r>
              <a:rPr lang="sk-SK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on: </a:t>
            </a:r>
            <a:r>
              <a:rPr lang="sk-SK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Taiping Heavenly Kingdom of Hong </a:t>
            </a:r>
            <a:r>
              <a:rPr lang="en-US" sz="1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Xiuquan</a:t>
            </a:r>
            <a:r>
              <a:rPr lang="sk-SK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York: W.W. Norton &amp; Company, 1997</a:t>
            </a:r>
            <a:r>
              <a:rPr lang="sk-SK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1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85" y="5057489"/>
            <a:ext cx="6650215" cy="170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Žltooranžová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otí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958</TotalTime>
  <Words>913</Words>
  <Application>Microsoft Office PowerPoint</Application>
  <PresentationFormat>Širokouhlá</PresentationFormat>
  <Paragraphs>194</Paragraphs>
  <Slides>23</Slides>
  <Notes>0</Notes>
  <HiddenSlides>0</HiddenSlides>
  <MMClips>2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32" baseType="lpstr">
      <vt:lpstr>Aharoni</vt:lpstr>
      <vt:lpstr>宋体</vt:lpstr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Kresťanstvo a čínske rebélie   RLB405 Náboženství a násilí </vt:lpstr>
      <vt:lpstr>Náboženstvo a násilie Kresťanstvo v Číne 19. storočia</vt:lpstr>
      <vt:lpstr>Čína 19. storočia Vnútorné problémy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 za poroznosť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Kresťanstvo a čínske rebélie</dc:title>
  <dc:creator>magdalena.maslakova@gmail.com</dc:creator>
  <cp:lastModifiedBy>magdalena maslakova</cp:lastModifiedBy>
  <cp:revision>75</cp:revision>
  <dcterms:created xsi:type="dcterms:W3CDTF">2016-03-18T20:59:05Z</dcterms:created>
  <dcterms:modified xsi:type="dcterms:W3CDTF">2016-04-22T15:12:44Z</dcterms:modified>
</cp:coreProperties>
</file>