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7" r:id="rId5"/>
    <p:sldId id="26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67B97-3E8E-4487-8639-1C9D51960121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01FF7-90AF-4C11-9A02-D0524325F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39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1421/4581421/Vzor_bakalarske_prac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Zásady odevzdání a formálních úprav diplomových prací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PhDr. Petr Kalina, Ph.D.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95936" y="530120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E3665BE-AA3C-48CB-A380-1936B05768FD}" type="datetime1">
              <a:rPr lang="cs-CZ" smtClean="0">
                <a:solidFill>
                  <a:srgbClr val="FFFF00"/>
                </a:solidFill>
              </a:rPr>
              <a:t>24.2.2016</a:t>
            </a:fld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Apostrof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Apostrof se </a:t>
            </a:r>
            <a:r>
              <a:rPr lang="cs-CZ" dirty="0" smtClean="0">
                <a:solidFill>
                  <a:srgbClr val="FFFF00"/>
                </a:solidFill>
              </a:rPr>
              <a:t>v češtině obvykle </a:t>
            </a:r>
            <a:r>
              <a:rPr lang="cs-CZ" dirty="0">
                <a:solidFill>
                  <a:srgbClr val="FFFF00"/>
                </a:solidFill>
              </a:rPr>
              <a:t>užívá při odsunutí některé hlásky (</a:t>
            </a:r>
            <a:r>
              <a:rPr lang="cs-CZ" i="1" dirty="0" err="1" smtClean="0">
                <a:solidFill>
                  <a:srgbClr val="FFFF00"/>
                </a:solidFill>
              </a:rPr>
              <a:t>d’Indy</a:t>
            </a:r>
            <a:r>
              <a:rPr lang="cs-CZ" dirty="0" smtClean="0">
                <a:solidFill>
                  <a:srgbClr val="FFFF00"/>
                </a:solidFill>
              </a:rPr>
              <a:t>,</a:t>
            </a:r>
            <a:r>
              <a:rPr lang="cs-CZ" dirty="0">
                <a:solidFill>
                  <a:srgbClr val="FFFF00"/>
                </a:solidFill>
              </a:rPr>
              <a:t> </a:t>
            </a:r>
            <a:r>
              <a:rPr lang="cs-CZ" i="1" dirty="0" err="1">
                <a:solidFill>
                  <a:srgbClr val="FFFF00"/>
                </a:solidFill>
              </a:rPr>
              <a:t>pad</a:t>
            </a:r>
            <a:r>
              <a:rPr lang="cs-CZ" i="1" dirty="0" smtClean="0">
                <a:solidFill>
                  <a:srgbClr val="FFFF00"/>
                </a:solidFill>
              </a:rPr>
              <a:t>'</a:t>
            </a:r>
            <a:r>
              <a:rPr lang="cs-CZ" dirty="0" smtClean="0">
                <a:solidFill>
                  <a:srgbClr val="FFFF00"/>
                </a:solidFill>
              </a:rPr>
              <a:t>).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Nezapisuje </a:t>
            </a:r>
            <a:r>
              <a:rPr lang="cs-CZ" dirty="0">
                <a:solidFill>
                  <a:srgbClr val="FFFF00"/>
                </a:solidFill>
              </a:rPr>
              <a:t>se znakem pro čárku nad písmenem, ale speciální kombinací kláves (Alt+0146</a:t>
            </a:r>
            <a:r>
              <a:rPr lang="cs-CZ" dirty="0" smtClean="0">
                <a:solidFill>
                  <a:srgbClr val="FFFF00"/>
                </a:solidFill>
              </a:rPr>
              <a:t>) – tzv. devítka.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cs-CZ" dirty="0" smtClean="0">
                <a:solidFill>
                  <a:srgbClr val="FFFF00"/>
                </a:solidFill>
                <a:cs typeface="Times New Roman" pitchFamily="18" charset="0"/>
              </a:rPr>
              <a:t>V ukrajinštině je použití apostrofu častější a má svá specifická pravidla. Je však třeba jej sázet stejným znakem jako v češtině.</a:t>
            </a:r>
            <a:endParaRPr lang="cs-CZ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15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Jiné znaky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Paragraf se od čísla odděluje mezerou: </a:t>
            </a:r>
            <a:r>
              <a:rPr lang="cs-CZ" i="1" dirty="0" smtClean="0">
                <a:solidFill>
                  <a:srgbClr val="FFFF00"/>
                </a:solidFill>
              </a:rPr>
              <a:t>§ 14</a:t>
            </a:r>
            <a:r>
              <a:rPr lang="cs-CZ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Značka pro procenta se ve spojení s číslem užívá s mezerou ve smyslu </a:t>
            </a:r>
            <a:r>
              <a:rPr lang="cs-CZ" i="1" dirty="0" smtClean="0">
                <a:solidFill>
                  <a:srgbClr val="FFFF00"/>
                </a:solidFill>
              </a:rPr>
              <a:t>40 % </a:t>
            </a:r>
            <a:r>
              <a:rPr lang="cs-CZ" dirty="0" smtClean="0">
                <a:solidFill>
                  <a:srgbClr val="FFFF00"/>
                </a:solidFill>
              </a:rPr>
              <a:t>– </a:t>
            </a:r>
            <a:r>
              <a:rPr lang="cs-CZ" i="1" dirty="0" smtClean="0">
                <a:solidFill>
                  <a:srgbClr val="FFFF00"/>
                </a:solidFill>
              </a:rPr>
              <a:t>čtyřicet procent</a:t>
            </a:r>
            <a:r>
              <a:rPr lang="cs-CZ" dirty="0" smtClean="0">
                <a:solidFill>
                  <a:srgbClr val="FFFF00"/>
                </a:solidFill>
              </a:rPr>
              <a:t>. Nebo bez mezery ve smyslu </a:t>
            </a:r>
            <a:r>
              <a:rPr lang="cs-CZ" i="1" dirty="0" smtClean="0">
                <a:solidFill>
                  <a:srgbClr val="FFFF00"/>
                </a:solidFill>
              </a:rPr>
              <a:t>40% </a:t>
            </a:r>
            <a:r>
              <a:rPr lang="cs-CZ" dirty="0" smtClean="0">
                <a:solidFill>
                  <a:srgbClr val="FFFF00"/>
                </a:solidFill>
              </a:rPr>
              <a:t>–</a:t>
            </a:r>
            <a:r>
              <a:rPr lang="cs-CZ" i="1" dirty="0" smtClean="0">
                <a:solidFill>
                  <a:srgbClr val="FFFF00"/>
                </a:solidFill>
              </a:rPr>
              <a:t> čtyřicetiprocentní</a:t>
            </a:r>
            <a:r>
              <a:rPr lang="cs-CZ" dirty="0" smtClean="0">
                <a:solidFill>
                  <a:srgbClr val="FFFF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 ukrajinštině znaky paragraf a procenta rozepisujeme příslušnými výrazy.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0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Další typografické pokyny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První řádek v odstavci v žádném případě neodsazujeme mezerníkem, nýbrž tabulátorem. Je rovněž přípustné nechat první řádek zcela neodsazený.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Kurzíva je v odborném textu rezervována pouze pro citace, slovní příklady nebo názvy děl. Pří výčtu několika děl oddělených čárkou je však třeba si uvědomit, že samotná čárka není součástí názvu a je proto třeba psát ji běžným písmem: </a:t>
            </a:r>
            <a:r>
              <a:rPr lang="uk-UA" i="1" dirty="0" smtClean="0">
                <a:solidFill>
                  <a:srgbClr val="FFFF00"/>
                </a:solidFill>
              </a:rPr>
              <a:t>Каменярі</a:t>
            </a:r>
            <a:r>
              <a:rPr lang="uk-UA" dirty="0" smtClean="0">
                <a:solidFill>
                  <a:srgbClr val="FFFF00"/>
                </a:solidFill>
              </a:rPr>
              <a:t>, </a:t>
            </a:r>
            <a:r>
              <a:rPr lang="uk-UA" i="1" dirty="0" smtClean="0">
                <a:solidFill>
                  <a:srgbClr val="FFFF00"/>
                </a:solidFill>
              </a:rPr>
              <a:t>Вічний революціонер</a:t>
            </a:r>
            <a:r>
              <a:rPr lang="uk-UA" dirty="0" smtClean="0">
                <a:solidFill>
                  <a:srgbClr val="FFFF00"/>
                </a:solidFill>
              </a:rPr>
              <a:t>, </a:t>
            </a:r>
            <a:r>
              <a:rPr lang="uk-UA" i="1" dirty="0" smtClean="0">
                <a:solidFill>
                  <a:srgbClr val="FFFF00"/>
                </a:solidFill>
              </a:rPr>
              <a:t>Захар беркут</a:t>
            </a:r>
            <a:r>
              <a:rPr lang="uk-UA" dirty="0" smtClean="0">
                <a:solidFill>
                  <a:srgbClr val="FFFF00"/>
                </a:solidFill>
              </a:rPr>
              <a:t>.</a:t>
            </a:r>
            <a:r>
              <a:rPr lang="cs-CZ" dirty="0" smtClean="0">
                <a:solidFill>
                  <a:srgbClr val="FFFF00"/>
                </a:solidFill>
              </a:rPr>
              <a:t> Podobně postupujeme, máme-li kurzívní text v </a:t>
            </a:r>
            <a:r>
              <a:rPr lang="cs-CZ" dirty="0">
                <a:solidFill>
                  <a:srgbClr val="FFFF00"/>
                </a:solidFill>
              </a:rPr>
              <a:t>závorce </a:t>
            </a:r>
            <a:r>
              <a:rPr lang="cs-CZ" dirty="0" smtClean="0">
                <a:solidFill>
                  <a:srgbClr val="FFFF00"/>
                </a:solidFill>
              </a:rPr>
              <a:t>– závorka nesmí být sázena kurzívou.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 závěrečné redakci textu je nutné odstranit veškeré dvojité mezery, které jsou často vedlejším produktem úprav textu. Nalezneme je nejsnadněji pomocí funkce hledej (</a:t>
            </a:r>
            <a:r>
              <a:rPr lang="cs-CZ" dirty="0" err="1" smtClean="0">
                <a:solidFill>
                  <a:srgbClr val="FFFF00"/>
                </a:solidFill>
              </a:rPr>
              <a:t>Ctrl+F</a:t>
            </a:r>
            <a:r>
              <a:rPr lang="cs-CZ" dirty="0" smtClean="0">
                <a:solidFill>
                  <a:srgbClr val="FFFF00"/>
                </a:solidFill>
              </a:rPr>
              <a:t>) a vypsáním dvou mezer do vyhledávacího okna.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Minimální rozsah diplomových prací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20987"/>
            <a:ext cx="8229600" cy="175679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Bakalářská práce</a:t>
            </a:r>
            <a:r>
              <a:rPr lang="cs-CZ" sz="2400" dirty="0" smtClean="0">
                <a:solidFill>
                  <a:srgbClr val="FFFF00"/>
                </a:solidFill>
              </a:rPr>
              <a:t>		72.000 znaků, tj. 40 normostran</a:t>
            </a:r>
          </a:p>
          <a:p>
            <a:r>
              <a:rPr lang="cs-CZ" sz="2400" b="1" dirty="0" smtClean="0">
                <a:solidFill>
                  <a:srgbClr val="FFFF00"/>
                </a:solidFill>
              </a:rPr>
              <a:t>Magisterská práce </a:t>
            </a:r>
            <a:r>
              <a:rPr lang="cs-CZ" sz="2400" dirty="0" smtClean="0">
                <a:solidFill>
                  <a:srgbClr val="FFFF00"/>
                </a:solidFill>
              </a:rPr>
              <a:t>		135.000 znaků, tj. 75 normostran</a:t>
            </a:r>
          </a:p>
          <a:p>
            <a:r>
              <a:rPr lang="cs-CZ" sz="2400" b="1" dirty="0" smtClean="0">
                <a:solidFill>
                  <a:srgbClr val="FFFF00"/>
                </a:solidFill>
              </a:rPr>
              <a:t>Disertační práce </a:t>
            </a:r>
            <a:r>
              <a:rPr lang="cs-CZ" sz="2400" dirty="0" smtClean="0">
                <a:solidFill>
                  <a:srgbClr val="FFFF00"/>
                </a:solidFill>
              </a:rPr>
              <a:t>		180.000 znaků, tj. 100 normostran</a:t>
            </a:r>
          </a:p>
          <a:p>
            <a:pPr marL="0" indent="0">
              <a:buNone/>
            </a:pP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4581128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rgbClr val="FFFF00"/>
                </a:solidFill>
              </a:rPr>
              <a:t>Počet znaků je včetně mezer. Celkový rozsah zahrnuje titulní list, obsah, úvod, závěr, poznámky pod čarou a seznam literatury. Do rozsahu nejsou započítány textové přílohy a resumé.</a:t>
            </a:r>
            <a:endParaRPr lang="cs-CZ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8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Termíny pro odevzdání prací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1540768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obhajoba v červnu			30. dubna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obhajoba v lednu/únoru		30. listopadu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9572" y="4221088"/>
            <a:ext cx="770485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400" dirty="0" smtClean="0">
                <a:solidFill>
                  <a:srgbClr val="FFFF00"/>
                </a:solidFill>
              </a:rPr>
              <a:t>Práci odevzdává diplomant osobně vedoucímu práce na předem dohodnuté schůzce</a:t>
            </a:r>
          </a:p>
          <a:p>
            <a:pPr algn="ctr">
              <a:spcBef>
                <a:spcPts val="1200"/>
              </a:spcBef>
            </a:pPr>
            <a:r>
              <a:rPr lang="cs-CZ" sz="2400" dirty="0" smtClean="0">
                <a:solidFill>
                  <a:srgbClr val="FFFF00"/>
                </a:solidFill>
              </a:rPr>
              <a:t>Práce se odevzdává ve dvou exemplářích v pevné vazbě (jeden exemplář bude diplomantovi vrácen po obhajobě)</a:t>
            </a:r>
            <a:endParaRPr lang="cs-CZ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Další povinnosti diplomanta při odevzdání diplomové práce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Po odevzdání diplomové práce vedoucímu práce diplomant požádá studijní oddělení o založení záznamu o diplomové práci v </a:t>
            </a:r>
            <a:r>
              <a:rPr lang="cs-CZ" dirty="0" err="1" smtClean="0">
                <a:solidFill>
                  <a:srgbClr val="FFFF00"/>
                </a:solidFill>
              </a:rPr>
              <a:t>ISu</a:t>
            </a:r>
            <a:r>
              <a:rPr lang="cs-CZ" dirty="0" smtClean="0">
                <a:solidFill>
                  <a:srgbClr val="FFFF00"/>
                </a:solidFill>
              </a:rPr>
              <a:t> (neformálně: otevření archivu);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Diplomant naplní archiv závěrečné práce v </a:t>
            </a:r>
            <a:r>
              <a:rPr lang="cs-CZ" dirty="0" err="1" smtClean="0">
                <a:solidFill>
                  <a:srgbClr val="FFFF00"/>
                </a:solidFill>
              </a:rPr>
              <a:t>ISu</a:t>
            </a:r>
            <a:r>
              <a:rPr lang="cs-CZ" dirty="0" smtClean="0">
                <a:solidFill>
                  <a:srgbClr val="FFFF00"/>
                </a:solidFill>
              </a:rPr>
              <a:t>, tj. vloží text práce, českou a anglickou anotaci, česká a anglická klíčová slova;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Diplomant požádá studijní oddělení o uzavření archivu závěrečné práce v </a:t>
            </a:r>
            <a:r>
              <a:rPr lang="cs-CZ" dirty="0" err="1" smtClean="0">
                <a:solidFill>
                  <a:srgbClr val="FFFF00"/>
                </a:solidFill>
              </a:rPr>
              <a:t>ISu</a:t>
            </a:r>
            <a:r>
              <a:rPr lang="cs-CZ" dirty="0" smtClean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46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Struktura diplomové práce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139675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solidFill>
                  <a:srgbClr val="FFFF00"/>
                </a:solidFill>
              </a:rPr>
              <a:t>Fakultní požadavky na strukturu diplomové práce jsou definovány </a:t>
            </a:r>
            <a:r>
              <a:rPr lang="cs-CZ" dirty="0" smtClean="0">
                <a:solidFill>
                  <a:srgbClr val="FFFF00"/>
                </a:solidFill>
                <a:hlinkClick r:id="rId2"/>
              </a:rPr>
              <a:t>zde</a:t>
            </a:r>
            <a:r>
              <a:rPr lang="cs-CZ" dirty="0" smtClean="0">
                <a:solidFill>
                  <a:srgbClr val="FFFF00"/>
                </a:solidFill>
              </a:rPr>
              <a:t>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Zkratky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Autofit/>
          </a:bodyPr>
          <a:lstStyle/>
          <a:p>
            <a:r>
              <a:rPr lang="cs-CZ" sz="2100" dirty="0">
                <a:solidFill>
                  <a:srgbClr val="FFFF00"/>
                </a:solidFill>
              </a:rPr>
              <a:t>Používejte pouze u dostatečně vžitých výrazů (</a:t>
            </a:r>
            <a:r>
              <a:rPr lang="cs-CZ" sz="2100" i="1" dirty="0">
                <a:solidFill>
                  <a:srgbClr val="FFFF00"/>
                </a:solidFill>
              </a:rPr>
              <a:t>aj.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apod.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 err="1" smtClean="0">
                <a:solidFill>
                  <a:srgbClr val="FFFF00"/>
                </a:solidFill>
              </a:rPr>
              <a:t>etc</a:t>
            </a:r>
            <a:r>
              <a:rPr lang="cs-CZ" sz="2100" i="1" dirty="0" smtClean="0">
                <a:solidFill>
                  <a:srgbClr val="FFFF00"/>
                </a:solidFill>
              </a:rPr>
              <a:t>.</a:t>
            </a:r>
            <a:r>
              <a:rPr lang="cs-CZ" sz="2100" dirty="0" smtClean="0">
                <a:solidFill>
                  <a:srgbClr val="FFFF00"/>
                </a:solidFill>
              </a:rPr>
              <a:t>,</a:t>
            </a:r>
            <a:r>
              <a:rPr lang="cs-CZ" sz="2100" dirty="0">
                <a:solidFill>
                  <a:srgbClr val="FFFF00"/>
                </a:solidFill>
              </a:rPr>
              <a:t> </a:t>
            </a:r>
            <a:r>
              <a:rPr lang="cs-CZ" sz="2100" i="1" dirty="0" smtClean="0">
                <a:solidFill>
                  <a:srgbClr val="FFFF00"/>
                </a:solidFill>
              </a:rPr>
              <a:t>PhDr.,</a:t>
            </a:r>
            <a:r>
              <a:rPr lang="cs-CZ" sz="2100" dirty="0">
                <a:solidFill>
                  <a:srgbClr val="FFFF00"/>
                </a:solidFill>
              </a:rPr>
              <a:t> </a:t>
            </a:r>
            <a:r>
              <a:rPr lang="uk-UA" sz="2100" i="1" dirty="0" smtClean="0">
                <a:solidFill>
                  <a:srgbClr val="FFFF00"/>
                </a:solidFill>
              </a:rPr>
              <a:t>див., тис., ст. </a:t>
            </a:r>
            <a:r>
              <a:rPr lang="cs-CZ" sz="2100" dirty="0" smtClean="0">
                <a:solidFill>
                  <a:srgbClr val="FFFF00"/>
                </a:solidFill>
              </a:rPr>
              <a:t>...), </a:t>
            </a:r>
            <a:r>
              <a:rPr lang="cs-CZ" sz="2100" dirty="0">
                <a:solidFill>
                  <a:srgbClr val="FFFF00"/>
                </a:solidFill>
              </a:rPr>
              <a:t>zakončujte je tečkou. </a:t>
            </a:r>
            <a:endParaRPr lang="cs-CZ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Nekraťte </a:t>
            </a:r>
            <a:r>
              <a:rPr lang="cs-CZ" sz="2100" dirty="0">
                <a:solidFill>
                  <a:srgbClr val="FFFF00"/>
                </a:solidFill>
              </a:rPr>
              <a:t>v textu slova jako: </a:t>
            </a:r>
            <a:r>
              <a:rPr lang="cs-CZ" sz="2100" i="1" dirty="0">
                <a:solidFill>
                  <a:srgbClr val="FFFF00"/>
                </a:solidFill>
              </a:rPr>
              <a:t>například </a:t>
            </a:r>
            <a:r>
              <a:rPr lang="cs-CZ" sz="2100" dirty="0">
                <a:solidFill>
                  <a:srgbClr val="FFFF00"/>
                </a:solidFill>
              </a:rPr>
              <a:t>- </a:t>
            </a:r>
            <a:r>
              <a:rPr lang="cs-CZ" sz="2100" i="1" dirty="0">
                <a:solidFill>
                  <a:srgbClr val="FFFF00"/>
                </a:solidFill>
              </a:rPr>
              <a:t>např.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respektive - resp.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mimo jiné - mj</a:t>
            </a:r>
            <a:r>
              <a:rPr lang="cs-CZ" sz="2100" dirty="0">
                <a:solidFill>
                  <a:srgbClr val="FFFF00"/>
                </a:solidFill>
              </a:rPr>
              <a:t>. a podobná. </a:t>
            </a:r>
            <a:endParaRPr lang="uk-UA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Neužívejte </a:t>
            </a:r>
            <a:r>
              <a:rPr lang="cs-CZ" sz="2100" dirty="0">
                <a:solidFill>
                  <a:srgbClr val="FFFF00"/>
                </a:solidFill>
              </a:rPr>
              <a:t>ani zkratku </a:t>
            </a:r>
            <a:r>
              <a:rPr lang="cs-CZ" sz="2100" i="1" dirty="0">
                <a:solidFill>
                  <a:srgbClr val="FFFF00"/>
                </a:solidFill>
              </a:rPr>
              <a:t>pozn.</a:t>
            </a:r>
            <a:r>
              <a:rPr lang="cs-CZ" sz="2100" dirty="0">
                <a:solidFill>
                  <a:srgbClr val="FFFF00"/>
                </a:solidFill>
              </a:rPr>
              <a:t>, </a:t>
            </a:r>
            <a:r>
              <a:rPr lang="uk-UA" sz="2100" i="1" dirty="0" smtClean="0">
                <a:solidFill>
                  <a:srgbClr val="FFFF00"/>
                </a:solidFill>
              </a:rPr>
              <a:t>прим., </a:t>
            </a:r>
            <a:r>
              <a:rPr lang="cs-CZ" sz="2100" dirty="0" smtClean="0">
                <a:solidFill>
                  <a:srgbClr val="FFFF00"/>
                </a:solidFill>
              </a:rPr>
              <a:t>nejedná-li </a:t>
            </a:r>
            <a:r>
              <a:rPr lang="cs-CZ" sz="2100" dirty="0">
                <a:solidFill>
                  <a:srgbClr val="FFFF00"/>
                </a:solidFill>
              </a:rPr>
              <a:t>se o část bibliografického údaje </a:t>
            </a:r>
            <a:r>
              <a:rPr lang="cs-CZ" sz="2100" dirty="0" smtClean="0">
                <a:solidFill>
                  <a:srgbClr val="FFFF00"/>
                </a:solidFill>
              </a:rPr>
              <a:t>– </a:t>
            </a:r>
            <a:r>
              <a:rPr lang="cs-CZ" sz="2100" dirty="0">
                <a:solidFill>
                  <a:srgbClr val="FFFF00"/>
                </a:solidFill>
              </a:rPr>
              <a:t>rozepisujte slovo </a:t>
            </a:r>
            <a:r>
              <a:rPr lang="cs-CZ" sz="2100" i="1" dirty="0" smtClean="0">
                <a:solidFill>
                  <a:srgbClr val="FFFF00"/>
                </a:solidFill>
              </a:rPr>
              <a:t>poznámka / </a:t>
            </a:r>
            <a:r>
              <a:rPr lang="uk-UA" sz="2100" i="1" dirty="0" smtClean="0">
                <a:solidFill>
                  <a:srgbClr val="FFFF00"/>
                </a:solidFill>
              </a:rPr>
              <a:t>примітка</a:t>
            </a:r>
            <a:r>
              <a:rPr lang="cs-CZ" sz="2100" dirty="0" smtClean="0">
                <a:solidFill>
                  <a:srgbClr val="FFFF00"/>
                </a:solidFill>
              </a:rPr>
              <a:t>. </a:t>
            </a:r>
            <a:endParaRPr lang="uk-UA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Pozor</a:t>
            </a:r>
            <a:r>
              <a:rPr lang="cs-CZ" sz="2100" dirty="0">
                <a:solidFill>
                  <a:srgbClr val="FFFF00"/>
                </a:solidFill>
              </a:rPr>
              <a:t>, slovo </a:t>
            </a:r>
            <a:r>
              <a:rPr lang="cs-CZ" sz="2100" i="1" dirty="0">
                <a:solidFill>
                  <a:srgbClr val="FFFF00"/>
                </a:solidFill>
              </a:rPr>
              <a:t>viz </a:t>
            </a:r>
            <a:r>
              <a:rPr lang="cs-CZ" sz="2100" dirty="0">
                <a:solidFill>
                  <a:srgbClr val="FFFF00"/>
                </a:solidFill>
              </a:rPr>
              <a:t>není zkratka (není proto ukončeno tečkou), ale imperativ slovesa vidět. Správný tvar není </a:t>
            </a:r>
            <a:r>
              <a:rPr lang="cs-CZ" sz="2100" i="1" dirty="0">
                <a:solidFill>
                  <a:srgbClr val="FFFF00"/>
                </a:solidFill>
              </a:rPr>
              <a:t>viz poznámka</a:t>
            </a:r>
            <a:r>
              <a:rPr lang="cs-CZ" sz="2100" dirty="0">
                <a:solidFill>
                  <a:srgbClr val="FFFF00"/>
                </a:solidFill>
              </a:rPr>
              <a:t>, nýbrž </a:t>
            </a:r>
            <a:r>
              <a:rPr lang="cs-CZ" sz="2100" i="1" dirty="0">
                <a:solidFill>
                  <a:srgbClr val="FFFF00"/>
                </a:solidFill>
              </a:rPr>
              <a:t>viz poznámku</a:t>
            </a:r>
            <a:r>
              <a:rPr lang="cs-CZ" sz="2100" i="1" dirty="0" smtClean="0">
                <a:solidFill>
                  <a:srgbClr val="FFFF00"/>
                </a:solidFill>
              </a:rPr>
              <a:t>.</a:t>
            </a:r>
            <a:r>
              <a:rPr lang="uk-UA" sz="2100" i="1" dirty="0" smtClean="0">
                <a:solidFill>
                  <a:srgbClr val="FFFF00"/>
                </a:solidFill>
              </a:rPr>
              <a:t> Див. </a:t>
            </a:r>
            <a:r>
              <a:rPr lang="cs-CZ" sz="2100" dirty="0" smtClean="0">
                <a:solidFill>
                  <a:srgbClr val="FFFF00"/>
                </a:solidFill>
              </a:rPr>
              <a:t>ovšem zkratkou je, jelikož zkracuje imperativní tvar </a:t>
            </a:r>
            <a:r>
              <a:rPr lang="uk-UA" sz="2100" i="1" dirty="0" smtClean="0">
                <a:solidFill>
                  <a:srgbClr val="FFFF00"/>
                </a:solidFill>
              </a:rPr>
              <a:t>дивись</a:t>
            </a:r>
            <a:r>
              <a:rPr lang="uk-UA" sz="21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Důsledně rozepisujeme křestní jména osob, a to i při opakovaném výskytu!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V citacích užíváme zkratek častěji než v běžném textu – např. </a:t>
            </a:r>
            <a:r>
              <a:rPr lang="cs-CZ" sz="2100" i="1" dirty="0" smtClean="0">
                <a:solidFill>
                  <a:srgbClr val="FFFF00"/>
                </a:solidFill>
              </a:rPr>
              <a:t>rkp. č.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err="1" smtClean="0">
                <a:solidFill>
                  <a:srgbClr val="FFFF00"/>
                </a:solidFill>
              </a:rPr>
              <a:t>rkps</a:t>
            </a:r>
            <a:r>
              <a:rPr lang="cs-CZ" sz="2100" i="1" dirty="0" smtClean="0">
                <a:solidFill>
                  <a:srgbClr val="FFFF00"/>
                </a:solidFill>
              </a:rPr>
              <a:t>. č. </a:t>
            </a:r>
            <a:r>
              <a:rPr lang="cs-CZ" sz="2100" dirty="0" smtClean="0">
                <a:solidFill>
                  <a:srgbClr val="FFFF00"/>
                </a:solidFill>
              </a:rPr>
              <a:t>(při plurálu), </a:t>
            </a:r>
            <a:r>
              <a:rPr lang="cs-CZ" sz="2100" i="1" dirty="0" err="1" smtClean="0">
                <a:solidFill>
                  <a:srgbClr val="FFFF00"/>
                </a:solidFill>
              </a:rPr>
              <a:t>inv</a:t>
            </a:r>
            <a:r>
              <a:rPr lang="cs-CZ" sz="2100" i="1" dirty="0" smtClean="0">
                <a:solidFill>
                  <a:srgbClr val="FFFF00"/>
                </a:solidFill>
              </a:rPr>
              <a:t>. č.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č. p.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č. j.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sign. </a:t>
            </a:r>
            <a:r>
              <a:rPr lang="cs-CZ" sz="2100" dirty="0" smtClean="0">
                <a:solidFill>
                  <a:srgbClr val="FFFF00"/>
                </a:solidFill>
              </a:rPr>
              <a:t>a podobně.</a:t>
            </a:r>
          </a:p>
        </p:txBody>
      </p:sp>
    </p:spTree>
    <p:extLst>
      <p:ext uri="{BB962C8B-B14F-4D97-AF65-F5344CB8AC3E}">
        <p14:creationId xmlns:p14="http://schemas.microsoft.com/office/powerpoint/2010/main" val="63023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Číselné údaje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>
                <a:solidFill>
                  <a:srgbClr val="FFFF00"/>
                </a:solidFill>
              </a:rPr>
              <a:t>Nižší údaje (do </a:t>
            </a:r>
            <a:r>
              <a:rPr lang="cs-CZ" sz="1900" dirty="0" smtClean="0">
                <a:solidFill>
                  <a:srgbClr val="FFFF00"/>
                </a:solidFill>
              </a:rPr>
              <a:t>deseti) </a:t>
            </a:r>
            <a:r>
              <a:rPr lang="cs-CZ" sz="1900" dirty="0">
                <a:solidFill>
                  <a:srgbClr val="FFFF00"/>
                </a:solidFill>
              </a:rPr>
              <a:t>vždy vyjadřujte slovně</a:t>
            </a:r>
            <a:r>
              <a:rPr lang="cs-CZ" sz="19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Výjimku </a:t>
            </a:r>
            <a:r>
              <a:rPr lang="cs-CZ" sz="1900" dirty="0">
                <a:solidFill>
                  <a:srgbClr val="FFFF00"/>
                </a:solidFill>
              </a:rPr>
              <a:t>tvoří pouze letopočty, data a spojení čísel se zkratkami </a:t>
            </a:r>
            <a:r>
              <a:rPr lang="cs-CZ" sz="1900" dirty="0" smtClean="0">
                <a:solidFill>
                  <a:srgbClr val="FFFF00"/>
                </a:solidFill>
              </a:rPr>
              <a:t>(</a:t>
            </a:r>
            <a:r>
              <a:rPr lang="cs-CZ" sz="1900" i="1" dirty="0" smtClean="0">
                <a:solidFill>
                  <a:srgbClr val="FFFF00"/>
                </a:solidFill>
              </a:rPr>
              <a:t>6 cm, 6</a:t>
            </a:r>
            <a:r>
              <a:rPr lang="uk-UA" sz="1900" i="1" dirty="0" smtClean="0">
                <a:solidFill>
                  <a:srgbClr val="FFFF00"/>
                </a:solidFill>
              </a:rPr>
              <a:t> см</a:t>
            </a:r>
            <a:r>
              <a:rPr lang="cs-CZ" sz="1900" dirty="0" smtClean="0">
                <a:solidFill>
                  <a:srgbClr val="FFFF00"/>
                </a:solidFill>
              </a:rPr>
              <a:t>). </a:t>
            </a:r>
            <a:endParaRPr lang="uk-UA" sz="1900" dirty="0" smtClean="0">
              <a:solidFill>
                <a:srgbClr val="FFFF00"/>
              </a:solidFill>
            </a:endParaRPr>
          </a:p>
          <a:p>
            <a:r>
              <a:rPr lang="cs-CZ" sz="1900" dirty="0" smtClean="0">
                <a:solidFill>
                  <a:srgbClr val="FFFF00"/>
                </a:solidFill>
              </a:rPr>
              <a:t>Číslice </a:t>
            </a:r>
            <a:r>
              <a:rPr lang="cs-CZ" sz="1900" dirty="0">
                <a:solidFill>
                  <a:srgbClr val="FFFF00"/>
                </a:solidFill>
              </a:rPr>
              <a:t>a pomlčka </a:t>
            </a:r>
            <a:r>
              <a:rPr lang="cs-CZ" sz="1900" dirty="0" smtClean="0">
                <a:solidFill>
                  <a:srgbClr val="FFFF00"/>
                </a:solidFill>
              </a:rPr>
              <a:t>(nikoliv spojovník, tedy „dlouhá pomlčka“) ve </a:t>
            </a:r>
            <a:r>
              <a:rPr lang="cs-CZ" sz="1900" dirty="0">
                <a:solidFill>
                  <a:srgbClr val="FFFF00"/>
                </a:solidFill>
              </a:rPr>
              <a:t>smyslu rozsahu nejsou odděleny mezerami (</a:t>
            </a:r>
            <a:r>
              <a:rPr lang="cs-CZ" sz="1900" i="1" dirty="0">
                <a:solidFill>
                  <a:srgbClr val="FFFF00"/>
                </a:solidFill>
              </a:rPr>
              <a:t>2–3 osoby</a:t>
            </a:r>
            <a:r>
              <a:rPr lang="cs-CZ" sz="1900" dirty="0">
                <a:solidFill>
                  <a:srgbClr val="FFFF00"/>
                </a:solidFill>
              </a:rPr>
              <a:t>). </a:t>
            </a:r>
            <a:endParaRPr lang="cs-CZ" sz="1900" dirty="0" smtClean="0">
              <a:solidFill>
                <a:srgbClr val="FFFF00"/>
              </a:solidFill>
            </a:endParaRPr>
          </a:p>
          <a:p>
            <a:r>
              <a:rPr lang="cs-CZ" sz="1900" dirty="0" smtClean="0">
                <a:solidFill>
                  <a:srgbClr val="FFFF00"/>
                </a:solidFill>
              </a:rPr>
              <a:t>U </a:t>
            </a:r>
            <a:r>
              <a:rPr lang="cs-CZ" sz="1900" dirty="0">
                <a:solidFill>
                  <a:srgbClr val="FFFF00"/>
                </a:solidFill>
              </a:rPr>
              <a:t>tisícových a vyšších údajů je obvyklá forma </a:t>
            </a:r>
            <a:r>
              <a:rPr lang="cs-CZ" sz="1900" i="1" dirty="0" smtClean="0">
                <a:solidFill>
                  <a:srgbClr val="FFFF00"/>
                </a:solidFill>
              </a:rPr>
              <a:t>1 000</a:t>
            </a:r>
            <a:r>
              <a:rPr lang="cs-CZ" sz="1900" dirty="0">
                <a:solidFill>
                  <a:srgbClr val="FFFF00"/>
                </a:solidFill>
              </a:rPr>
              <a:t>, tedy s mezerou, </a:t>
            </a:r>
            <a:r>
              <a:rPr lang="cs-CZ" sz="1900" dirty="0" smtClean="0">
                <a:solidFill>
                  <a:srgbClr val="FFFF00"/>
                </a:solidFill>
              </a:rPr>
              <a:t>případně s tečkou (</a:t>
            </a:r>
            <a:r>
              <a:rPr lang="cs-CZ" sz="1900" i="1" dirty="0" smtClean="0">
                <a:solidFill>
                  <a:srgbClr val="FFFF00"/>
                </a:solidFill>
              </a:rPr>
              <a:t>3.000</a:t>
            </a:r>
            <a:r>
              <a:rPr lang="cs-CZ" sz="1900" dirty="0" smtClean="0">
                <a:solidFill>
                  <a:srgbClr val="FFFF00"/>
                </a:solidFill>
              </a:rPr>
              <a:t>) Oddělení </a:t>
            </a:r>
            <a:r>
              <a:rPr lang="cs-CZ" sz="1900" dirty="0">
                <a:solidFill>
                  <a:srgbClr val="FFFF00"/>
                </a:solidFill>
              </a:rPr>
              <a:t>tisícových řádů neplatí pro zápis signatur a letopočtů</a:t>
            </a:r>
            <a:r>
              <a:rPr lang="cs-CZ" sz="19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Data píšeme vždy arabskou číslicí.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Složený letopočet je možné psát celý, nebo poslední údaj zkrácený o dvě číslice (jde-li o stejné století): </a:t>
            </a:r>
            <a:r>
              <a:rPr lang="cs-CZ" sz="1900" i="1" dirty="0" smtClean="0">
                <a:solidFill>
                  <a:srgbClr val="FFFF00"/>
                </a:solidFill>
              </a:rPr>
              <a:t>1842–1896 </a:t>
            </a:r>
            <a:r>
              <a:rPr lang="cs-CZ" sz="1900" dirty="0" smtClean="0">
                <a:solidFill>
                  <a:srgbClr val="FFFF00"/>
                </a:solidFill>
              </a:rPr>
              <a:t>nebo </a:t>
            </a:r>
            <a:r>
              <a:rPr lang="cs-CZ" sz="1900" i="1" dirty="0" smtClean="0">
                <a:solidFill>
                  <a:srgbClr val="FFFF00"/>
                </a:solidFill>
              </a:rPr>
              <a:t>1842–96. </a:t>
            </a:r>
            <a:r>
              <a:rPr lang="cs-CZ" sz="1900" dirty="0" smtClean="0">
                <a:solidFill>
                  <a:srgbClr val="FFFF00"/>
                </a:solidFill>
              </a:rPr>
              <a:t>Vždy je však třeba použít pomlčku a nikoli spojovník. Pomlčku v tomto případě neoddělujeme mezerami.</a:t>
            </a:r>
            <a:endParaRPr lang="cs-CZ" sz="1900" i="1" dirty="0">
              <a:solidFill>
                <a:srgbClr val="FFFF00"/>
              </a:solidFill>
            </a:endParaRPr>
          </a:p>
          <a:p>
            <a:r>
              <a:rPr lang="cs-CZ" sz="1900" dirty="0">
                <a:solidFill>
                  <a:srgbClr val="FFFF00"/>
                </a:solidFill>
              </a:rPr>
              <a:t>Před datum narození pište hvězdičku *, před datum úmrtí křížek † (Alt+0134) , například *</a:t>
            </a:r>
            <a:r>
              <a:rPr lang="cs-CZ" sz="1900" i="1" dirty="0">
                <a:solidFill>
                  <a:srgbClr val="FFFF00"/>
                </a:solidFill>
              </a:rPr>
              <a:t> </a:t>
            </a:r>
            <a:r>
              <a:rPr lang="cs-CZ" sz="1900" i="1" dirty="0" smtClean="0">
                <a:solidFill>
                  <a:srgbClr val="FFFF00"/>
                </a:solidFill>
              </a:rPr>
              <a:t>15. 10. 1924, </a:t>
            </a:r>
            <a:r>
              <a:rPr lang="cs-CZ" sz="1900" i="1" dirty="0">
                <a:solidFill>
                  <a:srgbClr val="FFFF00"/>
                </a:solidFill>
              </a:rPr>
              <a:t>† </a:t>
            </a:r>
            <a:r>
              <a:rPr lang="cs-CZ" sz="1900" i="1" dirty="0" smtClean="0">
                <a:solidFill>
                  <a:srgbClr val="FFFF00"/>
                </a:solidFill>
              </a:rPr>
              <a:t>28. 3. 1979</a:t>
            </a:r>
            <a:r>
              <a:rPr lang="cs-CZ" sz="1900" dirty="0" smtClean="0">
                <a:solidFill>
                  <a:srgbClr val="FFFF00"/>
                </a:solidFill>
              </a:rPr>
              <a:t>. </a:t>
            </a:r>
            <a:r>
              <a:rPr lang="cs-CZ" sz="1900" dirty="0">
                <a:solidFill>
                  <a:srgbClr val="FFFF00"/>
                </a:solidFill>
              </a:rPr>
              <a:t>Mezi znakem a datem se píše mezera</a:t>
            </a:r>
            <a:r>
              <a:rPr lang="cs-CZ" sz="1900" dirty="0" smtClean="0">
                <a:solidFill>
                  <a:srgbClr val="FFFF00"/>
                </a:solidFill>
              </a:rPr>
              <a:t>. Mezera se v datu píše i za tečkami.</a:t>
            </a:r>
            <a:endParaRPr lang="cs-CZ" sz="1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5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Spojovník vs. pomlčka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Složené výrazy se píší se spojovníkem (tzv. krátká pomlčka): </a:t>
            </a:r>
            <a:r>
              <a:rPr lang="cs-CZ" i="1" dirty="0" smtClean="0">
                <a:solidFill>
                  <a:srgbClr val="FFFF00"/>
                </a:solidFill>
              </a:rPr>
              <a:t>česko-ukrajinský </a:t>
            </a:r>
            <a:r>
              <a:rPr lang="cs-CZ" i="1" dirty="0">
                <a:solidFill>
                  <a:srgbClr val="FFFF00"/>
                </a:solidFill>
              </a:rPr>
              <a:t>slovník</a:t>
            </a:r>
            <a:r>
              <a:rPr lang="cs-CZ" dirty="0">
                <a:solidFill>
                  <a:srgbClr val="FFFF00"/>
                </a:solidFill>
              </a:rPr>
              <a:t>, </a:t>
            </a:r>
            <a:r>
              <a:rPr lang="cs-CZ" i="1" dirty="0">
                <a:solidFill>
                  <a:srgbClr val="FFFF00"/>
                </a:solidFill>
              </a:rPr>
              <a:t>mám-li</a:t>
            </a:r>
            <a:r>
              <a:rPr lang="cs-CZ" dirty="0">
                <a:solidFill>
                  <a:srgbClr val="FFFF00"/>
                </a:solidFill>
              </a:rPr>
              <a:t>, </a:t>
            </a:r>
            <a:r>
              <a:rPr lang="cs-CZ" i="1" dirty="0" smtClean="0">
                <a:solidFill>
                  <a:srgbClr val="FFFF00"/>
                </a:solidFill>
              </a:rPr>
              <a:t>lékař-oftalmolog, </a:t>
            </a:r>
            <a:r>
              <a:rPr lang="uk-UA" i="1" dirty="0" smtClean="0">
                <a:solidFill>
                  <a:srgbClr val="FFFF00"/>
                </a:solidFill>
              </a:rPr>
              <a:t>чесько-український словник, коли-небуть, науковець-фольклорист</a:t>
            </a:r>
            <a:r>
              <a:rPr lang="cs-CZ" i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Pomlčka odděluje větné celky a prokládá se mezerami (výjimkou jsou složené číselné údaje, kde se pomlčka mezerami neprokládá, viz výše).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8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Uvozovky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r>
              <a:rPr lang="cs-CZ" sz="2100" dirty="0">
                <a:solidFill>
                  <a:srgbClr val="FFFF00"/>
                </a:solidFill>
              </a:rPr>
              <a:t>Uvozovky patří těsně k výrazu, k němuž se vztahují. V češtině užíváme dvojité spodní otevírací uvozovky „ (Alt+0132) a dvojité horní uzavírací uvozovky </a:t>
            </a:r>
            <a:r>
              <a:rPr lang="cs-CZ" sz="2100" i="1" dirty="0">
                <a:solidFill>
                  <a:srgbClr val="FFFF00"/>
                </a:solidFill>
              </a:rPr>
              <a:t>"</a:t>
            </a:r>
            <a:r>
              <a:rPr lang="cs-CZ" sz="2100" dirty="0">
                <a:solidFill>
                  <a:srgbClr val="FFFF00"/>
                </a:solidFill>
              </a:rPr>
              <a:t> (Alt+0147). Existuje pro ně mnemotechnická pomůcka – 99 a 66 (podle jejich tvaru u </a:t>
            </a:r>
            <a:r>
              <a:rPr lang="cs-CZ" sz="2100" dirty="0" err="1">
                <a:solidFill>
                  <a:srgbClr val="FFFF00"/>
                </a:solidFill>
              </a:rPr>
              <a:t>serifových</a:t>
            </a:r>
            <a:r>
              <a:rPr lang="cs-CZ" sz="2100" dirty="0">
                <a:solidFill>
                  <a:srgbClr val="FFFF00"/>
                </a:solidFill>
              </a:rPr>
              <a:t> [patkových] písem). </a:t>
            </a:r>
            <a:endParaRPr lang="cs-CZ" sz="21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		„ “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U </a:t>
            </a:r>
            <a:r>
              <a:rPr lang="cs-CZ" sz="2100" dirty="0">
                <a:solidFill>
                  <a:srgbClr val="FFFF00"/>
                </a:solidFill>
              </a:rPr>
              <a:t>výrazů uvozovaných uvnitř textu, který už sám v uvozovkách je, užijte jednoduchou spodní otevírací uvozovku ‚ (Alt+0130) a jednoduchou horní uzavírací uvozovku ‘ (Alt+0145</a:t>
            </a:r>
            <a:r>
              <a:rPr lang="cs-CZ" sz="2100" dirty="0" smtClean="0">
                <a:solidFill>
                  <a:srgbClr val="FFFF00"/>
                </a:solidFill>
              </a:rPr>
              <a:t>).</a:t>
            </a:r>
          </a:p>
          <a:p>
            <a:pPr marL="0" indent="0" algn="ctr">
              <a:buNone/>
            </a:pPr>
            <a:r>
              <a:rPr lang="cs-CZ" sz="2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‚ ‘</a:t>
            </a:r>
          </a:p>
          <a:p>
            <a:r>
              <a:rPr lang="cs-CZ" sz="2100" dirty="0" smtClean="0">
                <a:solidFill>
                  <a:srgbClr val="FFFF00"/>
                </a:solidFill>
                <a:cs typeface="Times New Roman" pitchFamily="18" charset="0"/>
              </a:rPr>
              <a:t>V případě, že máme v uvozovkách citovaný text, může být text sázen kurzívou, samotné uvozovky však nikoliv, jelikož nejsou součástí citátu!</a:t>
            </a:r>
          </a:p>
          <a:p>
            <a:r>
              <a:rPr lang="cs-CZ" sz="2100" dirty="0" smtClean="0">
                <a:solidFill>
                  <a:srgbClr val="FFFF00"/>
                </a:solidFill>
                <a:cs typeface="Times New Roman" pitchFamily="18" charset="0"/>
              </a:rPr>
              <a:t>V ukrajinštině je možné kromě toho užívat tzv. francouzské uvozovky </a:t>
            </a:r>
          </a:p>
          <a:p>
            <a:pPr marL="0" indent="0" algn="ctr">
              <a:buNone/>
            </a:pPr>
            <a:r>
              <a:rPr lang="uk-UA" sz="2100" dirty="0" smtClean="0">
                <a:solidFill>
                  <a:srgbClr val="FFFF00"/>
                </a:solidFill>
                <a:cs typeface="Times New Roman" pitchFamily="18" charset="0"/>
              </a:rPr>
              <a:t>« »</a:t>
            </a:r>
            <a:endParaRPr lang="cs-CZ" sz="2100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8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2978</TotalTime>
  <Words>489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Moje prezentace modrá</vt:lpstr>
      <vt:lpstr>Zásady odevzdání a formálních úprav diplomových prací</vt:lpstr>
      <vt:lpstr>Minimální rozsah diplomových prací</vt:lpstr>
      <vt:lpstr>Termíny pro odevzdání prací</vt:lpstr>
      <vt:lpstr>Další povinnosti diplomanta při odevzdání diplomové práce</vt:lpstr>
      <vt:lpstr>Struktura diplomové práce</vt:lpstr>
      <vt:lpstr>Zkratky</vt:lpstr>
      <vt:lpstr>Číselné údaje</vt:lpstr>
      <vt:lpstr>Spojovník vs. pomlčka</vt:lpstr>
      <vt:lpstr>Uvozovky</vt:lpstr>
      <vt:lpstr>Apostrof</vt:lpstr>
      <vt:lpstr>Jiné znaky</vt:lpstr>
      <vt:lpstr>Další typografické pokyny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zásady úpravy odborných textů</dc:title>
  <dc:creator>Petr Ch. Kalina</dc:creator>
  <cp:lastModifiedBy>Petr Kalina</cp:lastModifiedBy>
  <cp:revision>26</cp:revision>
  <dcterms:created xsi:type="dcterms:W3CDTF">2014-02-25T16:54:05Z</dcterms:created>
  <dcterms:modified xsi:type="dcterms:W3CDTF">2016-02-24T16:08:14Z</dcterms:modified>
</cp:coreProperties>
</file>