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8" r:id="rId3"/>
    <p:sldId id="257" r:id="rId4"/>
    <p:sldId id="258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esignmagazin.cz/foto/2013/04/plakat-vystava-hoorn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643" y="588984"/>
            <a:ext cx="10448357" cy="626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02970" y="4417880"/>
            <a:ext cx="9144000" cy="1641490"/>
          </a:xfrm>
        </p:spPr>
        <p:txBody>
          <a:bodyPr>
            <a:normAutofit/>
          </a:bodyPr>
          <a:lstStyle/>
          <a:p>
            <a:r>
              <a:rPr lang="cs-CZ" sz="6000" dirty="0" smtClean="0">
                <a:solidFill>
                  <a:schemeClr val="bg2"/>
                </a:solidFill>
              </a:rPr>
              <a:t>Umění potřebuje reklamu!</a:t>
            </a:r>
            <a:endParaRPr lang="cs-CZ" sz="6000" dirty="0">
              <a:solidFill>
                <a:schemeClr val="bg2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-165041"/>
            <a:ext cx="9144000" cy="754025"/>
          </a:xfrm>
        </p:spPr>
        <p:txBody>
          <a:bodyPr>
            <a:normAutofit fontScale="92500"/>
          </a:bodyPr>
          <a:lstStyle/>
          <a:p>
            <a:r>
              <a:rPr lang="cs-CZ" dirty="0"/>
              <a:t>Reklama a propagace v meziválečném diskurzu o umění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91886" y="6487886"/>
            <a:ext cx="7794171" cy="37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Arnošt Hofbauer, plakát k II. výstavě  spolku </a:t>
            </a:r>
            <a:r>
              <a:rPr lang="cs-CZ" b="1" dirty="0" err="1" smtClean="0">
                <a:solidFill>
                  <a:srgbClr val="C00000"/>
                </a:solidFill>
              </a:rPr>
              <a:t>Manes</a:t>
            </a:r>
            <a:r>
              <a:rPr lang="cs-CZ" b="1" dirty="0" smtClean="0">
                <a:solidFill>
                  <a:srgbClr val="C00000"/>
                </a:solidFill>
              </a:rPr>
              <a:t>, 1898 v Topičově salonu.</a:t>
            </a:r>
            <a:endParaRPr lang="cs-CZ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Mocní rivalové pod slonovinovou věží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7095952" cy="4351338"/>
          </a:xfrm>
        </p:spPr>
        <p:txBody>
          <a:bodyPr/>
          <a:lstStyle/>
          <a:p>
            <a:r>
              <a:rPr lang="cs-CZ" dirty="0" smtClean="0"/>
              <a:t>Obchod 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růmysl</a:t>
            </a:r>
          </a:p>
          <a:p>
            <a:pPr lvl="1"/>
            <a:r>
              <a:rPr lang="cs-CZ" dirty="0" smtClean="0"/>
              <a:t>doprava</a:t>
            </a:r>
          </a:p>
          <a:p>
            <a:pPr lvl="1"/>
            <a:r>
              <a:rPr lang="cs-CZ" dirty="0"/>
              <a:t>r</a:t>
            </a:r>
            <a:r>
              <a:rPr lang="cs-CZ" dirty="0" smtClean="0"/>
              <a:t>eklama</a:t>
            </a:r>
          </a:p>
          <a:p>
            <a:pPr lvl="1"/>
            <a:r>
              <a:rPr lang="cs-CZ" dirty="0" smtClean="0"/>
              <a:t>obchodní domy</a:t>
            </a:r>
          </a:p>
          <a:p>
            <a:pPr lvl="1"/>
            <a:r>
              <a:rPr lang="cs-CZ" dirty="0" smtClean="0"/>
              <a:t>kulturní průmysl</a:t>
            </a:r>
          </a:p>
          <a:p>
            <a:pPr lvl="1"/>
            <a:r>
              <a:rPr lang="cs-CZ" dirty="0" smtClean="0"/>
              <a:t>obchodní duch)</a:t>
            </a:r>
          </a:p>
          <a:p>
            <a:r>
              <a:rPr lang="cs-CZ" dirty="0" smtClean="0"/>
              <a:t>Revoluce (Francie 1848, Rusko 1916)</a:t>
            </a:r>
          </a:p>
          <a:p>
            <a:endParaRPr lang="cs-CZ" dirty="0"/>
          </a:p>
        </p:txBody>
      </p:sp>
      <p:pic>
        <p:nvPicPr>
          <p:cNvPr id="3074" name="Picture 2" descr="https://scientiasalon.files.wordpress.com/2015/03/images.png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52" y="1464969"/>
            <a:ext cx="3498378" cy="50726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02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51761" y="610974"/>
            <a:ext cx="10233800" cy="5912656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Nejskromnější </a:t>
            </a:r>
            <a:r>
              <a:rPr lang="cs-CZ" dirty="0"/>
              <a:t>umění Josefa Čapka, </a:t>
            </a:r>
            <a:endParaRPr lang="cs-CZ" dirty="0" smtClean="0"/>
          </a:p>
          <a:p>
            <a:r>
              <a:rPr lang="cs-CZ" dirty="0" smtClean="0"/>
              <a:t>obrazové </a:t>
            </a:r>
            <a:r>
              <a:rPr lang="cs-CZ" dirty="0"/>
              <a:t>básně kolem Karla </a:t>
            </a:r>
            <a:r>
              <a:rPr lang="cs-CZ" dirty="0" err="1"/>
              <a:t>Teiga</a:t>
            </a:r>
            <a:r>
              <a:rPr lang="cs-CZ" dirty="0"/>
              <a:t>, </a:t>
            </a:r>
            <a:endParaRPr lang="cs-CZ" dirty="0" smtClean="0"/>
          </a:p>
          <a:p>
            <a:r>
              <a:rPr lang="cs-CZ" dirty="0" smtClean="0"/>
              <a:t>kuličkové </a:t>
            </a:r>
            <a:r>
              <a:rPr lang="cs-CZ" dirty="0"/>
              <a:t>ložisko, </a:t>
            </a:r>
            <a:endParaRPr lang="cs-CZ" dirty="0" smtClean="0"/>
          </a:p>
          <a:p>
            <a:r>
              <a:rPr lang="cs-CZ" dirty="0" smtClean="0"/>
              <a:t>selfaktor </a:t>
            </a:r>
            <a:r>
              <a:rPr lang="cs-CZ" dirty="0"/>
              <a:t>Otty Gutfreunda, </a:t>
            </a:r>
            <a:endParaRPr lang="cs-CZ" dirty="0" smtClean="0"/>
          </a:p>
          <a:p>
            <a:r>
              <a:rPr lang="cs-CZ" dirty="0" smtClean="0"/>
              <a:t>abstrakce </a:t>
            </a:r>
            <a:r>
              <a:rPr lang="cs-CZ" dirty="0"/>
              <a:t>Františka Kupky, </a:t>
            </a:r>
            <a:endParaRPr lang="cs-CZ" dirty="0" smtClean="0"/>
          </a:p>
          <a:p>
            <a:r>
              <a:rPr lang="cs-CZ" dirty="0" smtClean="0"/>
              <a:t>grafika </a:t>
            </a:r>
            <a:r>
              <a:rPr lang="cs-CZ" dirty="0" err="1"/>
              <a:t>Ferdiše</a:t>
            </a:r>
            <a:r>
              <a:rPr lang="cs-CZ" dirty="0"/>
              <a:t> Duši, </a:t>
            </a:r>
            <a:endParaRPr lang="cs-CZ" dirty="0" smtClean="0"/>
          </a:p>
          <a:p>
            <a:r>
              <a:rPr lang="cs-CZ" dirty="0" smtClean="0"/>
              <a:t>koláže </a:t>
            </a:r>
            <a:r>
              <a:rPr lang="cs-CZ" dirty="0" err="1"/>
              <a:t>Toyen</a:t>
            </a:r>
            <a:r>
              <a:rPr lang="cs-CZ" dirty="0"/>
              <a:t>, </a:t>
            </a:r>
            <a:r>
              <a:rPr lang="cs-CZ" dirty="0" err="1"/>
              <a:t>Teiga</a:t>
            </a:r>
            <a:r>
              <a:rPr lang="cs-CZ" dirty="0"/>
              <a:t> a Jindřicha Štýrského, </a:t>
            </a:r>
            <a:endParaRPr lang="cs-CZ" dirty="0" smtClean="0"/>
          </a:p>
          <a:p>
            <a:r>
              <a:rPr lang="cs-CZ" dirty="0" smtClean="0"/>
              <a:t>Poesie </a:t>
            </a:r>
            <a:r>
              <a:rPr lang="cs-CZ" dirty="0"/>
              <a:t>1932, </a:t>
            </a:r>
            <a:endParaRPr lang="cs-CZ" dirty="0" smtClean="0"/>
          </a:p>
          <a:p>
            <a:r>
              <a:rPr lang="cs-CZ" dirty="0" smtClean="0"/>
              <a:t>Skla Zdeňka </a:t>
            </a:r>
            <a:r>
              <a:rPr lang="cs-CZ" dirty="0" err="1"/>
              <a:t>Rykra</a:t>
            </a:r>
            <a:r>
              <a:rPr lang="cs-CZ" dirty="0"/>
              <a:t>, </a:t>
            </a:r>
            <a:endParaRPr lang="cs-CZ" dirty="0" smtClean="0"/>
          </a:p>
          <a:p>
            <a:r>
              <a:rPr lang="cs-CZ" dirty="0" smtClean="0"/>
              <a:t>jediná </a:t>
            </a:r>
            <a:r>
              <a:rPr lang="cs-CZ" dirty="0"/>
              <a:t>realizace architektury Zdeňka </a:t>
            </a:r>
            <a:r>
              <a:rPr lang="cs-CZ" dirty="0" err="1"/>
              <a:t>Rossmanna</a:t>
            </a:r>
            <a:r>
              <a:rPr lang="cs-CZ" dirty="0"/>
              <a:t>, </a:t>
            </a:r>
            <a:endParaRPr lang="cs-CZ" dirty="0" smtClean="0"/>
          </a:p>
          <a:p>
            <a:r>
              <a:rPr lang="cs-CZ" dirty="0" smtClean="0"/>
              <a:t>světelná </a:t>
            </a:r>
            <a:r>
              <a:rPr lang="cs-CZ" dirty="0"/>
              <a:t>torza Zdeňka </a:t>
            </a:r>
            <a:r>
              <a:rPr lang="cs-CZ" dirty="0" err="1"/>
              <a:t>Pešánka</a:t>
            </a:r>
            <a:r>
              <a:rPr lang="cs-CZ" dirty="0"/>
              <a:t>, </a:t>
            </a:r>
            <a:endParaRPr lang="cs-CZ" dirty="0" smtClean="0"/>
          </a:p>
          <a:p>
            <a:r>
              <a:rPr lang="cs-CZ" dirty="0" smtClean="0"/>
              <a:t>kresby </a:t>
            </a:r>
            <a:r>
              <a:rPr lang="cs-CZ" dirty="0"/>
              <a:t>Josefa Šímy, </a:t>
            </a:r>
            <a:endParaRPr lang="cs-CZ" dirty="0" smtClean="0"/>
          </a:p>
          <a:p>
            <a:r>
              <a:rPr lang="cs-CZ" dirty="0" smtClean="0"/>
              <a:t>psychotická </a:t>
            </a:r>
            <a:r>
              <a:rPr lang="cs-CZ" dirty="0"/>
              <a:t>všednost Vlasty </a:t>
            </a:r>
            <a:r>
              <a:rPr lang="cs-CZ" dirty="0" err="1"/>
              <a:t>Vostřebalové-Fischerové</a:t>
            </a:r>
            <a:r>
              <a:rPr lang="cs-CZ" dirty="0"/>
              <a:t>.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862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pravidla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Přečíst text vyvěšený v </a:t>
            </a:r>
            <a:r>
              <a:rPr lang="cs-CZ" dirty="0" err="1" smtClean="0"/>
              <a:t>ISu</a:t>
            </a:r>
            <a:endParaRPr lang="cs-CZ" dirty="0" smtClean="0"/>
          </a:p>
          <a:p>
            <a:r>
              <a:rPr lang="cs-CZ" dirty="0" smtClean="0"/>
              <a:t>Každá přednáška „krouží“ kolem 1 uměleckého díla</a:t>
            </a:r>
          </a:p>
          <a:p>
            <a:r>
              <a:rPr lang="cs-CZ" dirty="0" smtClean="0"/>
              <a:t>Handouty s literaturou k tématu</a:t>
            </a:r>
          </a:p>
          <a:p>
            <a:r>
              <a:rPr lang="cs-CZ" dirty="0" smtClean="0"/>
              <a:t>Výstupem z předmětu bude seminární práce na téma </a:t>
            </a:r>
            <a:r>
              <a:rPr lang="cs-CZ" dirty="0"/>
              <a:t>zadané </a:t>
            </a:r>
            <a:r>
              <a:rPr lang="cs-CZ" dirty="0" smtClean="0"/>
              <a:t>na konci semestru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830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7890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O společenské odpovědnosti umělce a kritika aneb Věž ze slonoviny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u="sng" dirty="0" smtClean="0"/>
              <a:t>Erwin </a:t>
            </a:r>
            <a:r>
              <a:rPr lang="cs-CZ" u="sng" dirty="0" err="1" smtClean="0"/>
              <a:t>Panofsky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i="1" dirty="0" smtClean="0"/>
              <a:t>Úsloví „Žije ve věži ze slonoviny“ se ve Spojených státech amerických stalo jedním z nejhanlivějších výroků, které ještě můžeme o někom říci, aniž nás on může zažalovat pro pomluvu nebo nactiutrhání. Slučuje v sobě stigmata </a:t>
            </a:r>
            <a:r>
              <a:rPr lang="cs-CZ" b="1" i="1" dirty="0" smtClean="0"/>
              <a:t>egoistického samotářství </a:t>
            </a:r>
            <a:r>
              <a:rPr lang="cs-CZ" i="1" dirty="0" smtClean="0"/>
              <a:t>(viz věž), </a:t>
            </a:r>
            <a:r>
              <a:rPr lang="cs-CZ" b="1" i="1" dirty="0" smtClean="0"/>
              <a:t>snobismu</a:t>
            </a:r>
            <a:r>
              <a:rPr lang="cs-CZ" i="1" dirty="0" smtClean="0"/>
              <a:t> (viz slonovinu) a somnambulní </a:t>
            </a:r>
            <a:r>
              <a:rPr lang="cs-CZ" b="1" i="1" dirty="0" smtClean="0"/>
              <a:t>neschopnosti jednat </a:t>
            </a:r>
            <a:r>
              <a:rPr lang="cs-CZ" i="1" dirty="0" smtClean="0"/>
              <a:t>(viz obojí).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u="sng" dirty="0" smtClean="0"/>
              <a:t>Na co E. P. zapomněl: </a:t>
            </a:r>
          </a:p>
          <a:p>
            <a:pPr marL="0" indent="0">
              <a:buNone/>
            </a:pPr>
            <a:r>
              <a:rPr lang="cs-CZ" dirty="0" smtClean="0"/>
              <a:t>Locika</a:t>
            </a:r>
          </a:p>
          <a:p>
            <a:pPr marL="0" indent="0">
              <a:buNone/>
            </a:pPr>
            <a:r>
              <a:rPr lang="cs-CZ" dirty="0" smtClean="0"/>
              <a:t>Panna Marie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090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2.staticflickr.com/4/3687/10907071854_6a4704ce8a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59" y="0"/>
            <a:ext cx="10327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Kdy JE umění a kdy POTŘEBUJE?</a:t>
            </a:r>
            <a:endParaRPr lang="cs-CZ" dirty="0"/>
          </a:p>
        </p:txBody>
      </p:sp>
      <p:pic>
        <p:nvPicPr>
          <p:cNvPr id="4098" name="Picture 2" descr="http://uploads2.wikiart.org/images/barnett-newman/vir-heroicus-sublimis-19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511" y="1384333"/>
            <a:ext cx="8392432" cy="366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designmagazin.cz/foto/2012/07/damien-hirst-vystava-tate-modern-0.jp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6" b="8837"/>
          <a:stretch/>
        </p:blipFill>
        <p:spPr bwMode="auto">
          <a:xfrm>
            <a:off x="557749" y="2041639"/>
            <a:ext cx="5073794" cy="23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3.bp.blogspot.com/-57LPQibpMXw/UiimPhsxCLI/AAAAAAAAAAM/SAqL4Y615t0/s1600/1330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754" y="1094015"/>
            <a:ext cx="6205413" cy="424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188660" y="6069467"/>
            <a:ext cx="8301507" cy="420107"/>
          </a:xfrm>
        </p:spPr>
        <p:txBody>
          <a:bodyPr>
            <a:noAutofit/>
          </a:bodyPr>
          <a:lstStyle/>
          <a:p>
            <a:r>
              <a:rPr lang="cs-CZ" sz="2000" b="1" dirty="0" err="1" smtClean="0">
                <a:solidFill>
                  <a:schemeClr val="bg1"/>
                </a:solidFill>
              </a:rPr>
              <a:t>Claes</a:t>
            </a:r>
            <a:r>
              <a:rPr lang="cs-CZ" sz="2000" b="1" dirty="0" smtClean="0">
                <a:solidFill>
                  <a:schemeClr val="bg1"/>
                </a:solidFill>
              </a:rPr>
              <a:t> Oldenburg, </a:t>
            </a:r>
            <a:r>
              <a:rPr lang="cs-CZ" sz="2000" dirty="0" smtClean="0">
                <a:solidFill>
                  <a:schemeClr val="bg1"/>
                </a:solidFill>
              </a:rPr>
              <a:t>Rtěnky na Piccadilly </a:t>
            </a:r>
            <a:r>
              <a:rPr lang="cs-CZ" sz="2000" dirty="0" err="1" smtClean="0">
                <a:solidFill>
                  <a:schemeClr val="bg1"/>
                </a:solidFill>
              </a:rPr>
              <a:t>Circus</a:t>
            </a:r>
            <a:r>
              <a:rPr lang="cs-CZ" sz="2000" dirty="0" smtClean="0">
                <a:solidFill>
                  <a:schemeClr val="bg1"/>
                </a:solidFill>
              </a:rPr>
              <a:t>, Londýn, 1966, pohlednice.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35117" y="5649360"/>
            <a:ext cx="8301507" cy="420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 err="1" smtClean="0">
                <a:solidFill>
                  <a:schemeClr val="tx1"/>
                </a:solidFill>
              </a:rPr>
              <a:t>Damien</a:t>
            </a:r>
            <a:r>
              <a:rPr lang="cs-CZ" sz="2000" b="1" dirty="0" smtClean="0">
                <a:solidFill>
                  <a:schemeClr val="tx1"/>
                </a:solidFill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</a:rPr>
              <a:t>Hirst</a:t>
            </a:r>
            <a:r>
              <a:rPr lang="cs-CZ" sz="2000" b="1" dirty="0" smtClean="0">
                <a:solidFill>
                  <a:schemeClr val="tx1"/>
                </a:solidFill>
              </a:rPr>
              <a:t>, </a:t>
            </a:r>
            <a:r>
              <a:rPr lang="cs-CZ" sz="2000" dirty="0"/>
              <a:t> Fyzická nemožnost smrti v mysli žijícího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endParaRPr lang="cs-CZ" sz="2000" b="1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320027" y="4971245"/>
            <a:ext cx="7740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Barnett </a:t>
            </a:r>
            <a:r>
              <a:rPr lang="en-US" dirty="0" smtClean="0">
                <a:solidFill>
                  <a:schemeClr val="bg1"/>
                </a:solidFill>
              </a:rPr>
              <a:t>Newman</a:t>
            </a:r>
            <a:r>
              <a:rPr lang="cs-CZ" dirty="0" smtClean="0">
                <a:solidFill>
                  <a:schemeClr val="bg1"/>
                </a:solidFill>
              </a:rPr>
              <a:t>:Vir </a:t>
            </a:r>
            <a:r>
              <a:rPr lang="cs-CZ" dirty="0" err="1">
                <a:solidFill>
                  <a:schemeClr val="bg1"/>
                </a:solidFill>
              </a:rPr>
              <a:t>h</a:t>
            </a:r>
            <a:r>
              <a:rPr lang="cs-CZ" dirty="0" err="1" smtClean="0">
                <a:solidFill>
                  <a:schemeClr val="bg1"/>
                </a:solidFill>
              </a:rPr>
              <a:t>eroicus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s</a:t>
            </a:r>
            <a:r>
              <a:rPr lang="cs-CZ" dirty="0" err="1" smtClean="0">
                <a:solidFill>
                  <a:schemeClr val="bg1"/>
                </a:solidFill>
              </a:rPr>
              <a:t>ublimis</a:t>
            </a:r>
            <a:r>
              <a:rPr lang="cs-CZ" dirty="0" smtClean="0">
                <a:solidFill>
                  <a:schemeClr val="bg1"/>
                </a:solidFill>
              </a:rPr>
              <a:t>, 1950-51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4.bp.blogspot.com/-dZtjaCRrliY/UXT8fdVhlAI/AAAAAAACnqA/DlW-uEWquTs/s1600/Piccadilly+Circus+196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4"/>
          <a:stretch/>
        </p:blipFill>
        <p:spPr bwMode="auto">
          <a:xfrm>
            <a:off x="0" y="4807857"/>
            <a:ext cx="12192000" cy="6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2405175"/>
            <a:ext cx="10233800" cy="3325924"/>
          </a:xfrm>
        </p:spPr>
        <p:txBody>
          <a:bodyPr/>
          <a:lstStyle/>
          <a:p>
            <a:r>
              <a:rPr lang="cs-CZ" dirty="0" smtClean="0"/>
              <a:t>Clement </a:t>
            </a:r>
            <a:r>
              <a:rPr lang="cs-CZ" dirty="0" err="1" smtClean="0"/>
              <a:t>Greenberg</a:t>
            </a:r>
            <a:r>
              <a:rPr lang="cs-CZ" dirty="0" smtClean="0"/>
              <a:t>: </a:t>
            </a:r>
            <a:r>
              <a:rPr lang="cs-CZ" b="1" i="1" dirty="0" smtClean="0"/>
              <a:t>Avantgarda a </a:t>
            </a:r>
            <a:r>
              <a:rPr lang="cs-CZ" b="1" i="1" dirty="0" smtClean="0"/>
              <a:t>kýč </a:t>
            </a:r>
            <a:r>
              <a:rPr lang="cs-CZ" dirty="0" smtClean="0"/>
              <a:t>(1939)</a:t>
            </a:r>
            <a:endParaRPr lang="cs-CZ" dirty="0" smtClean="0"/>
          </a:p>
          <a:p>
            <a:r>
              <a:rPr lang="cs-CZ" dirty="0" smtClean="0"/>
              <a:t>Jean Francois </a:t>
            </a:r>
            <a:r>
              <a:rPr lang="cs-CZ" dirty="0" err="1" smtClean="0"/>
              <a:t>Lyotard</a:t>
            </a:r>
            <a:r>
              <a:rPr lang="cs-CZ" dirty="0" smtClean="0"/>
              <a:t>: </a:t>
            </a:r>
            <a:r>
              <a:rPr lang="cs-CZ" b="1" i="1" dirty="0" smtClean="0"/>
              <a:t>Vznešené a avantgarda</a:t>
            </a:r>
            <a:r>
              <a:rPr lang="cs-CZ" dirty="0" smtClean="0"/>
              <a:t> (1991); </a:t>
            </a:r>
            <a:r>
              <a:rPr lang="cs-CZ" dirty="0" err="1" smtClean="0"/>
              <a:t>ein</a:t>
            </a:r>
            <a:r>
              <a:rPr lang="cs-CZ" dirty="0" smtClean="0"/>
              <a:t> </a:t>
            </a:r>
            <a:r>
              <a:rPr lang="cs-CZ" dirty="0" err="1" smtClean="0"/>
              <a:t>Ereignis</a:t>
            </a:r>
            <a:r>
              <a:rPr lang="cs-CZ" dirty="0" smtClean="0"/>
              <a:t> - vyvstávání, </a:t>
            </a:r>
            <a:r>
              <a:rPr lang="cs-CZ" dirty="0" err="1" smtClean="0"/>
              <a:t>A</a:t>
            </a:r>
            <a:r>
              <a:rPr lang="cs-CZ" dirty="0" err="1" smtClean="0"/>
              <a:t>gitation</a:t>
            </a:r>
            <a:r>
              <a:rPr lang="cs-CZ" dirty="0" smtClean="0"/>
              <a:t> - vzrušení</a:t>
            </a:r>
            <a:endParaRPr lang="cs-CZ" dirty="0" smtClean="0"/>
          </a:p>
          <a:p>
            <a:r>
              <a:rPr lang="cs-CZ" dirty="0" smtClean="0"/>
              <a:t>Peter </a:t>
            </a:r>
            <a:r>
              <a:rPr lang="cs-CZ" dirty="0" err="1" smtClean="0"/>
              <a:t>Bürger</a:t>
            </a:r>
            <a:r>
              <a:rPr lang="cs-CZ" dirty="0" smtClean="0"/>
              <a:t>: </a:t>
            </a:r>
            <a:r>
              <a:rPr lang="cs-CZ" b="1" i="1" dirty="0" smtClean="0"/>
              <a:t>Teorie </a:t>
            </a:r>
            <a:r>
              <a:rPr lang="cs-CZ" b="1" i="1" dirty="0" smtClean="0"/>
              <a:t>umění </a:t>
            </a:r>
            <a:r>
              <a:rPr lang="cs-CZ" dirty="0" smtClean="0"/>
              <a:t>(1974); </a:t>
            </a:r>
            <a:r>
              <a:rPr lang="cs-CZ" dirty="0" smtClean="0"/>
              <a:t>„</a:t>
            </a:r>
            <a:r>
              <a:rPr lang="cs-CZ" dirty="0" err="1" smtClean="0"/>
              <a:t>Entfremdung</a:t>
            </a:r>
            <a:r>
              <a:rPr lang="cs-CZ" dirty="0" smtClean="0"/>
              <a:t>“ aneb izolace světa umění od skutečnosti a ztráta společenského vlivu.</a:t>
            </a:r>
            <a:endParaRPr lang="cs-CZ" dirty="0"/>
          </a:p>
        </p:txBody>
      </p:sp>
      <p:pic>
        <p:nvPicPr>
          <p:cNvPr id="3074" name="Picture 2" descr="Maurizio Nannucci, Whos afraid of red, yellow and blue?, 197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6" b="41183"/>
          <a:stretch/>
        </p:blipFill>
        <p:spPr bwMode="auto">
          <a:xfrm>
            <a:off x="1120000" y="0"/>
            <a:ext cx="7620000" cy="221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767335" y="1291836"/>
            <a:ext cx="2992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Maurizio </a:t>
            </a:r>
            <a:r>
              <a:rPr lang="en-US" dirty="0" err="1"/>
              <a:t>Nannucci</a:t>
            </a:r>
            <a:r>
              <a:rPr lang="en-US" dirty="0"/>
              <a:t>, ‘Who’s afraid of red, yellow and blue?’, 1970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131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„Falešné uskutečňování avantgardy“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825625"/>
            <a:ext cx="5803314" cy="4351338"/>
          </a:xfrm>
        </p:spPr>
        <p:txBody>
          <a:bodyPr/>
          <a:lstStyle/>
          <a:p>
            <a:r>
              <a:rPr lang="cs-CZ" dirty="0" err="1" smtClean="0"/>
              <a:t>Avantgardizace</a:t>
            </a:r>
            <a:r>
              <a:rPr lang="cs-CZ" dirty="0" smtClean="0"/>
              <a:t> obalů: „estetizace každodennosti kulturním průmyslem“ a zbožní estetikou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Nepřekonána zůstává: „odcizená struktura výrobních vztahů buržoazní společnosti“</a:t>
            </a:r>
            <a:endParaRPr lang="cs-CZ" dirty="0"/>
          </a:p>
        </p:txBody>
      </p:sp>
      <p:pic>
        <p:nvPicPr>
          <p:cNvPr id="2052" name="Picture 4" descr="https://upload.wikimedia.org/wikipedia/commons/0/0f/Mondriaanmode_door_Yves_St_Laurent_(196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199" y="1690688"/>
            <a:ext cx="5097801" cy="509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47656" y="6311900"/>
            <a:ext cx="404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Modely podle Yves </a:t>
            </a:r>
            <a:r>
              <a:rPr lang="cs-CZ" dirty="0"/>
              <a:t>Saint </a:t>
            </a:r>
            <a:r>
              <a:rPr lang="cs-CZ" dirty="0" err="1" smtClean="0"/>
              <a:t>Laurent</a:t>
            </a:r>
            <a:r>
              <a:rPr lang="cs-CZ" dirty="0" smtClean="0"/>
              <a:t>, 1966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045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Selhání avantgardy dle </a:t>
            </a:r>
            <a:r>
              <a:rPr lang="cs-CZ" dirty="0" err="1" smtClean="0"/>
              <a:t>Bürgera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0000" y="1690688"/>
            <a:ext cx="10233800" cy="435133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Avantgarda (coby sebekritika umění bez vlivu)</a:t>
            </a:r>
          </a:p>
          <a:p>
            <a:r>
              <a:rPr lang="cs-CZ" dirty="0" err="1" smtClean="0"/>
              <a:t>aufheben</a:t>
            </a:r>
            <a:r>
              <a:rPr lang="cs-CZ" dirty="0" smtClean="0"/>
              <a:t> (zrušit, překonat)</a:t>
            </a:r>
          </a:p>
          <a:p>
            <a:r>
              <a:rPr lang="cs-CZ" b="1" dirty="0"/>
              <a:t>a</a:t>
            </a:r>
            <a:r>
              <a:rPr lang="cs-CZ" b="1" dirty="0" smtClean="0"/>
              <a:t>utonomii</a:t>
            </a:r>
            <a:r>
              <a:rPr lang="cs-CZ" dirty="0" smtClean="0"/>
              <a:t> umění (instituci v rámci </a:t>
            </a:r>
            <a:r>
              <a:rPr lang="cs-CZ" b="1" dirty="0" smtClean="0"/>
              <a:t>afirmativní kultury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/>
              <a:t>v</a:t>
            </a:r>
            <a:r>
              <a:rPr lang="cs-CZ" dirty="0" smtClean="0"/>
              <a:t> buržoazní společnosti</a:t>
            </a:r>
          </a:p>
          <a:p>
            <a:r>
              <a:rPr lang="cs-CZ" dirty="0" smtClean="0"/>
              <a:t>SELHALA</a:t>
            </a:r>
          </a:p>
          <a:p>
            <a:r>
              <a:rPr lang="cs-CZ" dirty="0" smtClean="0"/>
              <a:t>a zaniká v aparátu kulturního průmyslu.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096000" y="3270213"/>
            <a:ext cx="3512457" cy="156966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Book Antiqua" panose="02040602050305030304" pitchFamily="18" charset="0"/>
              </a:rPr>
              <a:t>Radost, poučení a rozkoš všeho, čeho se nám ve skutečnosti nedostává.</a:t>
            </a:r>
            <a:endParaRPr lang="cs-CZ" sz="2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0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Různá míra „avantgardnosti“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Richard Murphy: </a:t>
            </a:r>
            <a:r>
              <a:rPr lang="cs-CZ" i="1" dirty="0" err="1" smtClean="0"/>
              <a:t>Teoretizace</a:t>
            </a:r>
            <a:r>
              <a:rPr lang="cs-CZ" i="1" dirty="0" smtClean="0"/>
              <a:t> avantgardy </a:t>
            </a:r>
            <a:r>
              <a:rPr lang="cs-CZ" dirty="0" smtClean="0"/>
              <a:t>(1998)</a:t>
            </a:r>
          </a:p>
          <a:p>
            <a:r>
              <a:rPr lang="cs-CZ" i="1" dirty="0" err="1" smtClean="0"/>
              <a:t>Zerfall</a:t>
            </a:r>
            <a:r>
              <a:rPr lang="cs-CZ" dirty="0" smtClean="0"/>
              <a:t> a </a:t>
            </a:r>
            <a:r>
              <a:rPr lang="cs-CZ" i="1" dirty="0" err="1" smtClean="0"/>
              <a:t>Zersetzung</a:t>
            </a:r>
            <a:r>
              <a:rPr lang="cs-CZ" dirty="0" smtClean="0"/>
              <a:t> (rozpad a rozklad) ideálu organického zpodobení světa.</a:t>
            </a:r>
          </a:p>
          <a:p>
            <a:r>
              <a:rPr lang="cs-CZ" dirty="0" smtClean="0"/>
              <a:t>Umění ne už jako kompenzace (afirmativní kultura) ale zpráva o skutečné nejasnosti světa (o ztracené lidské celistvosti)</a:t>
            </a:r>
          </a:p>
          <a:p>
            <a:r>
              <a:rPr lang="cs-CZ" dirty="0" smtClean="0"/>
              <a:t>Efekt momentu zklamaného očekávání: montáž, negace, nesmysl (odmítání hermeneutické útěchy</a:t>
            </a:r>
            <a:r>
              <a:rPr lang="cs-CZ" dirty="0" smtClean="0"/>
              <a:t>)</a:t>
            </a:r>
          </a:p>
          <a:p>
            <a:endParaRPr lang="cs-CZ" dirty="0"/>
          </a:p>
        </p:txBody>
      </p:sp>
      <p:pic>
        <p:nvPicPr>
          <p:cNvPr id="5124" name="Picture 4" descr="https://www.horor-web.cz/storage/201101081108_caligar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88" y="718"/>
            <a:ext cx="8766412" cy="685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hindemith.info/typo3temp/pics/180aeff1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4954137" cy="616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44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3" t="15274" r="13791" b="20291"/>
          <a:stretch/>
        </p:blipFill>
        <p:spPr>
          <a:xfrm>
            <a:off x="0" y="-27295"/>
            <a:ext cx="12192000" cy="820189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4400" dirty="0" smtClean="0"/>
              <a:t>Reklama jako metafora/ztělesnění ne-umění</a:t>
            </a:r>
            <a:endParaRPr lang="cs-CZ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01004"/>
            <a:ext cx="5991366" cy="4995080"/>
          </a:xfrm>
        </p:spPr>
        <p:txBody>
          <a:bodyPr>
            <a:normAutofit/>
          </a:bodyPr>
          <a:lstStyle/>
          <a:p>
            <a:r>
              <a:rPr lang="cs-CZ" b="1" i="1" dirty="0" smtClean="0">
                <a:solidFill>
                  <a:schemeClr val="tx1"/>
                </a:solidFill>
              </a:rPr>
              <a:t>Reklama není nějakou chudičkou sousedkou malířství a </a:t>
            </a:r>
            <a:r>
              <a:rPr lang="cs-CZ" b="1" i="1" dirty="0" smtClean="0">
                <a:solidFill>
                  <a:schemeClr val="tx1"/>
                </a:solidFill>
              </a:rPr>
              <a:t>sochařství. Je  </a:t>
            </a:r>
            <a:r>
              <a:rPr lang="cs-CZ" b="1" i="1" dirty="0" smtClean="0">
                <a:solidFill>
                  <a:schemeClr val="tx1"/>
                </a:solidFill>
              </a:rPr>
              <a:t>mocnou  rivalkou, která se snaží ovládnout celou tuto hru</a:t>
            </a:r>
            <a:r>
              <a:rPr lang="cs-CZ" b="1" dirty="0" smtClean="0">
                <a:solidFill>
                  <a:schemeClr val="tx1"/>
                </a:solidFill>
              </a:rPr>
              <a:t>.  (</a:t>
            </a:r>
            <a:r>
              <a:rPr lang="cs-CZ" b="1" dirty="0" err="1" smtClean="0">
                <a:solidFill>
                  <a:schemeClr val="tx1"/>
                </a:solidFill>
              </a:rPr>
              <a:t>Kirk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b="1" dirty="0" err="1" smtClean="0">
                <a:solidFill>
                  <a:schemeClr val="tx1"/>
                </a:solidFill>
              </a:rPr>
              <a:t>Varnedoe</a:t>
            </a:r>
            <a:r>
              <a:rPr lang="cs-CZ" b="1" dirty="0" smtClean="0">
                <a:solidFill>
                  <a:schemeClr val="tx1"/>
                </a:solidFill>
              </a:rPr>
              <a:t> – Adam </a:t>
            </a:r>
            <a:r>
              <a:rPr lang="cs-CZ" b="1" dirty="0" err="1" smtClean="0">
                <a:solidFill>
                  <a:schemeClr val="tx1"/>
                </a:solidFill>
              </a:rPr>
              <a:t>Gopnik</a:t>
            </a:r>
            <a:r>
              <a:rPr lang="cs-CZ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„</a:t>
            </a:r>
            <a:r>
              <a:rPr lang="cs-CZ" b="1" i="1" dirty="0" smtClean="0">
                <a:solidFill>
                  <a:schemeClr val="tx1"/>
                </a:solidFill>
              </a:rPr>
              <a:t>Krása není </a:t>
            </a:r>
            <a:r>
              <a:rPr lang="cs-CZ" b="1" i="1" dirty="0" err="1" smtClean="0">
                <a:solidFill>
                  <a:schemeClr val="tx1"/>
                </a:solidFill>
              </a:rPr>
              <a:t>výhradnou</a:t>
            </a:r>
            <a:r>
              <a:rPr lang="cs-CZ" b="1" i="1" dirty="0" smtClean="0">
                <a:solidFill>
                  <a:schemeClr val="tx1"/>
                </a:solidFill>
              </a:rPr>
              <a:t> výsadou tzv. umění…..</a:t>
            </a:r>
            <a:r>
              <a:rPr lang="cs-CZ" b="1" i="1" dirty="0" err="1" smtClean="0">
                <a:solidFill>
                  <a:schemeClr val="tx1"/>
                </a:solidFill>
              </a:rPr>
              <a:t>aeroplan</a:t>
            </a:r>
            <a:r>
              <a:rPr lang="cs-CZ" b="1" i="1" dirty="0" smtClean="0">
                <a:solidFill>
                  <a:schemeClr val="tx1"/>
                </a:solidFill>
              </a:rPr>
              <a:t> </a:t>
            </a:r>
            <a:r>
              <a:rPr lang="cs-CZ" b="1" i="1" dirty="0" err="1" smtClean="0">
                <a:solidFill>
                  <a:schemeClr val="tx1"/>
                </a:solidFill>
              </a:rPr>
              <a:t>Goliath</a:t>
            </a:r>
            <a:r>
              <a:rPr lang="cs-CZ" b="1" i="1" dirty="0" smtClean="0">
                <a:solidFill>
                  <a:schemeClr val="tx1"/>
                </a:solidFill>
              </a:rPr>
              <a:t>, newyorské doky, </a:t>
            </a:r>
            <a:r>
              <a:rPr lang="cs-CZ" b="1" i="1" dirty="0" err="1" smtClean="0">
                <a:solidFill>
                  <a:schemeClr val="tx1"/>
                </a:solidFill>
              </a:rPr>
              <a:t>transatlantiky</a:t>
            </a:r>
            <a:r>
              <a:rPr lang="cs-CZ" b="1" i="1" dirty="0" smtClean="0">
                <a:solidFill>
                  <a:schemeClr val="tx1"/>
                </a:solidFill>
              </a:rPr>
              <a:t>, nové modely aut atd</a:t>
            </a:r>
            <a:r>
              <a:rPr lang="cs-CZ" b="1" dirty="0" smtClean="0">
                <a:solidFill>
                  <a:schemeClr val="tx1"/>
                </a:solidFill>
              </a:rPr>
              <a:t>.“ Karel </a:t>
            </a:r>
            <a:r>
              <a:rPr lang="cs-CZ" b="1" dirty="0" err="1" smtClean="0">
                <a:solidFill>
                  <a:schemeClr val="tx1"/>
                </a:solidFill>
              </a:rPr>
              <a:t>Teige</a:t>
            </a:r>
            <a:r>
              <a:rPr lang="cs-CZ" b="1" dirty="0" smtClean="0">
                <a:solidFill>
                  <a:schemeClr val="tx1"/>
                </a:solidFill>
              </a:rPr>
              <a:t>, Obrazy a předobrazy, 1922)</a:t>
            </a:r>
            <a:endParaRPr lang="cs-CZ" b="1" dirty="0" smtClean="0">
              <a:solidFill>
                <a:schemeClr val="tx1"/>
              </a:solidFill>
            </a:endParaRPr>
          </a:p>
          <a:p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archive.aviationweek.com/image/issue/19221023/533/landing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7" r="3696" b="24418"/>
          <a:stretch/>
        </p:blipFill>
        <p:spPr bwMode="auto">
          <a:xfrm>
            <a:off x="6796158" y="1130664"/>
            <a:ext cx="5238891" cy="347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yntransportblog.files.wordpress.com/2014/11/1922-1104mc-vulc.jpg?w=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83" y="4490545"/>
            <a:ext cx="609600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56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rse Dry Dock Dial (company magazine), Brooklyn, New York, February 1919, pag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1057" r="-159" b="39442"/>
          <a:stretch/>
        </p:blipFill>
        <p:spPr bwMode="auto">
          <a:xfrm>
            <a:off x="1950650" y="-24796"/>
            <a:ext cx="8572500" cy="69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16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loubka">
  <a:themeElements>
    <a:clrScheme name="Depth">
      <a:dk1>
        <a:sysClr val="windowText" lastClr="000000"/>
      </a:dk1>
      <a:lt1>
        <a:sysClr val="window" lastClr="FFFFFF"/>
      </a:lt1>
      <a:dk2>
        <a:srgbClr val="4B4B4B"/>
      </a:dk2>
      <a:lt2>
        <a:srgbClr val="8ED5C1"/>
      </a:lt2>
      <a:accent1>
        <a:srgbClr val="73CBB2"/>
      </a:accent1>
      <a:accent2>
        <a:srgbClr val="AACD5B"/>
      </a:accent2>
      <a:accent3>
        <a:srgbClr val="65A9E1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47428100-C732-4B2E-A30A-5273F581A0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TM04033923[[fn=Hloubka]]</Template>
  <TotalTime>1151</TotalTime>
  <Words>534</Words>
  <Application>Microsoft Office PowerPoint</Application>
  <PresentationFormat>Širokoúhlá obrazovka</PresentationFormat>
  <Paragraphs>70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Book Antiqua</vt:lpstr>
      <vt:lpstr>Corbel</vt:lpstr>
      <vt:lpstr>Hloubka</vt:lpstr>
      <vt:lpstr>Umění potřebuje reklamu!</vt:lpstr>
      <vt:lpstr>O společenské odpovědnosti umělce a kritika aneb Věž ze slonoviny</vt:lpstr>
      <vt:lpstr>Kdy JE umění a kdy POTŘEBUJE?</vt:lpstr>
      <vt:lpstr>Prezentace aplikace PowerPoint</vt:lpstr>
      <vt:lpstr>„Falešné uskutečňování avantgardy“</vt:lpstr>
      <vt:lpstr>Selhání avantgardy dle Bürgera</vt:lpstr>
      <vt:lpstr>Různá míra „avantgardnosti“</vt:lpstr>
      <vt:lpstr>Reklama jako metafora/ztělesnění ne-umění</vt:lpstr>
      <vt:lpstr>Prezentace aplikace PowerPoint</vt:lpstr>
      <vt:lpstr>Mocní rivalové pod slonovinovou věží</vt:lpstr>
      <vt:lpstr>Prezentace aplikace PowerPoint</vt:lpstr>
      <vt:lpstr>pravidla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Umění potřebuje reklamu!</dc:title>
  <dc:creator>Účet Microsoft</dc:creator>
  <cp:lastModifiedBy>Účet Microsoft</cp:lastModifiedBy>
  <cp:revision>47</cp:revision>
  <dcterms:created xsi:type="dcterms:W3CDTF">2016-02-19T11:55:21Z</dcterms:created>
  <dcterms:modified xsi:type="dcterms:W3CDTF">2016-02-23T02:00:20Z</dcterms:modified>
</cp:coreProperties>
</file>