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9" r:id="rId4"/>
    <p:sldId id="258" r:id="rId5"/>
    <p:sldId id="261" r:id="rId6"/>
    <p:sldId id="267" r:id="rId7"/>
    <p:sldId id="262" r:id="rId8"/>
    <p:sldId id="268" r:id="rId9"/>
    <p:sldId id="270" r:id="rId10"/>
    <p:sldId id="271" r:id="rId11"/>
    <p:sldId id="265" r:id="rId12"/>
    <p:sldId id="266" r:id="rId13"/>
    <p:sldId id="259" r:id="rId14"/>
    <p:sldId id="274" r:id="rId15"/>
    <p:sldId id="264" r:id="rId16"/>
    <p:sldId id="272" r:id="rId17"/>
    <p:sldId id="273" r:id="rId18"/>
    <p:sldId id="260" r:id="rId19"/>
    <p:sldId id="263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6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7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1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8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0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0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9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82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8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5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6661A-62EF-4584-9E38-EB67463D28E4}" type="datetimeFigureOut">
              <a:rPr lang="cs-CZ" smtClean="0"/>
              <a:t>11. 4. 2016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25CA6A-3CCD-41C2-9A0F-76F45A286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7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er.mashpedia.com/player.php?ref=mashpedia&amp;q=Y1S8yS6TII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Umění potřebuje práci</a:t>
            </a:r>
            <a:endParaRPr lang="cs-CZ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Otto </a:t>
            </a:r>
            <a:r>
              <a:rPr lang="cs-CZ" dirty="0" err="1" smtClean="0"/>
              <a:t>Guttfreund</a:t>
            </a:r>
            <a:r>
              <a:rPr lang="cs-CZ" dirty="0" smtClean="0"/>
              <a:t>: </a:t>
            </a:r>
            <a:r>
              <a:rPr lang="cs-CZ" i="1" dirty="0" smtClean="0"/>
              <a:t>Muž u selfaktoru</a:t>
            </a:r>
            <a:r>
              <a:rPr lang="cs-CZ" dirty="0" smtClean="0"/>
              <a:t>, 1921.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0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Sochor a umělci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2523" y="2556932"/>
            <a:ext cx="3134932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NÁVRHY TEXTILIÍ:</a:t>
            </a:r>
          </a:p>
          <a:p>
            <a:r>
              <a:rPr lang="cs-CZ" dirty="0" smtClean="0"/>
              <a:t>František Kysela</a:t>
            </a:r>
          </a:p>
          <a:p>
            <a:r>
              <a:rPr lang="cs-CZ" dirty="0" smtClean="0"/>
              <a:t>Jiří Trnka</a:t>
            </a:r>
          </a:p>
          <a:p>
            <a:r>
              <a:rPr lang="cs-CZ" dirty="0" smtClean="0"/>
              <a:t>Alois </a:t>
            </a:r>
            <a:r>
              <a:rPr lang="cs-CZ" dirty="0" err="1"/>
              <a:t>Wachsmann</a:t>
            </a:r>
            <a:endParaRPr lang="cs-CZ" dirty="0"/>
          </a:p>
          <a:p>
            <a:r>
              <a:rPr lang="cs-CZ" dirty="0" err="1" smtClean="0"/>
              <a:t>Toyen</a:t>
            </a:r>
            <a:endParaRPr lang="cs-CZ" dirty="0" smtClean="0"/>
          </a:p>
          <a:p>
            <a:r>
              <a:rPr lang="cs-CZ" dirty="0" smtClean="0"/>
              <a:t>Antonín </a:t>
            </a:r>
            <a:r>
              <a:rPr lang="cs-CZ" dirty="0" err="1" smtClean="0"/>
              <a:t>Kybal</a:t>
            </a:r>
            <a:endParaRPr lang="cs-CZ" dirty="0" smtClean="0"/>
          </a:p>
          <a:p>
            <a:r>
              <a:rPr lang="cs-CZ" dirty="0" smtClean="0"/>
              <a:t>František Mervart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73521" y="2556932"/>
            <a:ext cx="4958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SOUKROMÉ ZAKÁZKY:</a:t>
            </a:r>
          </a:p>
          <a:p>
            <a:r>
              <a:rPr lang="cs-CZ" dirty="0" smtClean="0"/>
              <a:t>Joža </a:t>
            </a:r>
            <a:r>
              <a:rPr lang="cs-CZ" dirty="0" err="1" smtClean="0"/>
              <a:t>Úprka</a:t>
            </a:r>
            <a:endParaRPr lang="cs-CZ" dirty="0" smtClean="0"/>
          </a:p>
          <a:p>
            <a:r>
              <a:rPr lang="cs-CZ" dirty="0" smtClean="0"/>
              <a:t>Julius Mařák</a:t>
            </a:r>
          </a:p>
          <a:p>
            <a:r>
              <a:rPr lang="cs-CZ" dirty="0" smtClean="0"/>
              <a:t>František Kysela</a:t>
            </a:r>
          </a:p>
          <a:p>
            <a:r>
              <a:rPr lang="cs-CZ" dirty="0" smtClean="0"/>
              <a:t>Otto Gutfreund</a:t>
            </a:r>
          </a:p>
          <a:p>
            <a:r>
              <a:rPr lang="cs-CZ" dirty="0" smtClean="0"/>
              <a:t>Josef Gočár</a:t>
            </a:r>
          </a:p>
          <a:p>
            <a:r>
              <a:rPr lang="cs-CZ" dirty="0" smtClean="0"/>
              <a:t>Pavel Janák…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http://www.starepohledy.cz/tmp/books/_copyright_7_251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86" y="1918952"/>
            <a:ext cx="2987248" cy="43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Sochorův příborník</a:t>
            </a:r>
            <a:endParaRPr lang="cs-CZ" dirty="0"/>
          </a:p>
        </p:txBody>
      </p:sp>
      <p:pic>
        <p:nvPicPr>
          <p:cNvPr id="1026" name="Picture 2" descr="http://otto-gutfreund.net/media/bio/photos_annexes_20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" y="2285998"/>
            <a:ext cx="3172242" cy="44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rt-full.artarchiv.cz/obrazky/d_100601_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2" y="2252409"/>
            <a:ext cx="2866030" cy="44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710" y="2241670"/>
            <a:ext cx="2677063" cy="446177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635319" y="2241670"/>
            <a:ext cx="2320120" cy="446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2263" y="1883391"/>
            <a:ext cx="11368585" cy="36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Česač bavlny</a:t>
            </a:r>
            <a:r>
              <a:rPr lang="cs-CZ" dirty="0"/>
              <a:t>	</a:t>
            </a:r>
            <a:r>
              <a:rPr lang="cs-CZ" dirty="0" smtClean="0"/>
              <a:t>		 Muž u selfaktoru</a:t>
            </a:r>
            <a:r>
              <a:rPr lang="cs-CZ" dirty="0"/>
              <a:t>	</a:t>
            </a:r>
            <a:r>
              <a:rPr lang="cs-CZ" dirty="0" smtClean="0"/>
              <a:t>	 Sukařka			Tiskař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908275" y="2715904"/>
            <a:ext cx="1774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 v pracovní čepici a zástěře, v rukou drží roli plátna, za ním zmenšenina továrny s komínem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.denik.cz/23/ba/tu_gutt14_galerie-9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0128"/>
            <a:ext cx="6619164" cy="95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41994" y="873457"/>
            <a:ext cx="48449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Nejprve se musí příze soukat na cívky, což dělají čtrnáctiletá děvčata (</a:t>
            </a:r>
            <a:r>
              <a:rPr lang="cs-CZ" sz="2200" dirty="0" err="1"/>
              <a:t>winders</a:t>
            </a:r>
            <a:r>
              <a:rPr lang="cs-CZ" sz="2200" dirty="0"/>
              <a:t> — </a:t>
            </a:r>
            <a:r>
              <a:rPr lang="cs-CZ" sz="2200" b="1" u="sng" dirty="0"/>
              <a:t>sukařky</a:t>
            </a:r>
            <a:r>
              <a:rPr lang="cs-CZ" sz="2200" dirty="0"/>
              <a:t>) ‚ pak se cívky nasadí do stroje, nitě se navlečou do otvorů</a:t>
            </a:r>
            <a:r>
              <a:rPr lang="cs-CZ" sz="2200" dirty="0" smtClean="0"/>
              <a:t>, jichž </a:t>
            </a:r>
            <a:r>
              <a:rPr lang="cs-CZ" sz="2200" dirty="0"/>
              <a:t>má každý stroj průměrně 1800, a vedou se, kam je třeba. To dělají chlapci (</a:t>
            </a:r>
            <a:r>
              <a:rPr lang="cs-CZ" sz="2200" dirty="0" err="1"/>
              <a:t>threaders</a:t>
            </a:r>
            <a:r>
              <a:rPr lang="cs-CZ" sz="2200" dirty="0"/>
              <a:t> — navlékači) od osmi let. Pak přijde dělník a dělá krajky, které vycházejí ze stroje v podobě širokého pruhu, a docela malé děti jej dělí na jednotlivé kusy tím, že vytahují spojovací nitě — tomu se říká </a:t>
            </a:r>
            <a:r>
              <a:rPr lang="cs-CZ" sz="2200" dirty="0" err="1"/>
              <a:t>running</a:t>
            </a:r>
            <a:r>
              <a:rPr lang="cs-CZ" sz="2200" dirty="0"/>
              <a:t> nebo </a:t>
            </a:r>
            <a:r>
              <a:rPr lang="cs-CZ" sz="2200" dirty="0" err="1"/>
              <a:t>drawing</a:t>
            </a:r>
            <a:r>
              <a:rPr lang="cs-CZ" sz="2200" dirty="0"/>
              <a:t> lace (vytahování) a dětem lace-</a:t>
            </a:r>
            <a:r>
              <a:rPr lang="cs-CZ" sz="2200" dirty="0" err="1"/>
              <a:t>runners</a:t>
            </a:r>
            <a:r>
              <a:rPr lang="cs-CZ" sz="2200" dirty="0"/>
              <a:t> (vytahovači</a:t>
            </a:r>
            <a:r>
              <a:rPr lang="cs-CZ" sz="2200" dirty="0" smtClean="0"/>
              <a:t>).</a:t>
            </a:r>
          </a:p>
          <a:p>
            <a:r>
              <a:rPr lang="cs-CZ" sz="2200" b="1" dirty="0"/>
              <a:t>Bedřich </a:t>
            </a:r>
            <a:r>
              <a:rPr lang="cs-CZ" sz="2200" b="1" dirty="0" smtClean="0"/>
              <a:t>Engels: Postavení </a:t>
            </a:r>
            <a:r>
              <a:rPr lang="cs-CZ" sz="2200" b="1" dirty="0"/>
              <a:t>dělnické třídy v </a:t>
            </a:r>
            <a:r>
              <a:rPr lang="cs-CZ" sz="2200" b="1" dirty="0" smtClean="0"/>
              <a:t>Anglii. Kpt. Ostatní </a:t>
            </a:r>
            <a:r>
              <a:rPr lang="cs-CZ" sz="2200" b="1" dirty="0"/>
              <a:t>pracovní </a:t>
            </a:r>
            <a:r>
              <a:rPr lang="cs-CZ" sz="2200" b="1" dirty="0" smtClean="0"/>
              <a:t>odvětví. (Lipsko 1845)</a:t>
            </a:r>
            <a:endParaRPr lang="cs-CZ" sz="2200" b="1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1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abart-full.artarchiv.cz/obrazky/d_100601__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31" y="518984"/>
            <a:ext cx="3677056" cy="57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art-full.artarchiv.cz/obrazky/d_100603_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73" y="470816"/>
            <a:ext cx="3518642" cy="57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92778" y="4514335"/>
            <a:ext cx="1095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Obchod, kolorovaná sádrová plastika, 1923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67416" y="3311611"/>
            <a:ext cx="130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 u selfaktoru, 1921</a:t>
            </a:r>
            <a:endParaRPr lang="cs-CZ" dirty="0"/>
          </a:p>
        </p:txBody>
      </p:sp>
      <p:pic>
        <p:nvPicPr>
          <p:cNvPr id="2050" name="Picture 2" descr="http://otto-gutfreund.net/media/bio/0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45" y="-177421"/>
            <a:ext cx="4876055" cy="73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3125980" cy="541295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32" y="0"/>
            <a:ext cx="3969068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64" y="2285999"/>
            <a:ext cx="3826368" cy="33034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Legionáři (1924-26)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1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Civilismus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0" y="2106702"/>
            <a:ext cx="2387967" cy="3317875"/>
          </a:xfrm>
        </p:spPr>
      </p:pic>
      <p:sp>
        <p:nvSpPr>
          <p:cNvPr id="5" name="TextovéPole 4"/>
          <p:cNvSpPr txBox="1"/>
          <p:nvPr/>
        </p:nvSpPr>
        <p:spPr>
          <a:xfrm>
            <a:off x="1295402" y="5692462"/>
            <a:ext cx="100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Josef Kubíček: Vizionář, 1922     Karel Dvořák: Cesta do Ameriky, 1923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01" y="2106702"/>
            <a:ext cx="5450524" cy="34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00" y="2008275"/>
            <a:ext cx="5898816" cy="3858063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3" y="797015"/>
            <a:ext cx="5092519" cy="5071389"/>
          </a:xfrm>
        </p:spPr>
      </p:pic>
      <p:sp>
        <p:nvSpPr>
          <p:cNvPr id="5" name="TextovéPole 4"/>
          <p:cNvSpPr txBox="1"/>
          <p:nvPr/>
        </p:nvSpPr>
        <p:spPr>
          <a:xfrm>
            <a:off x="1295402" y="6053070"/>
            <a:ext cx="101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Karel Pokorný: Země, 1925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882129" y="1829807"/>
            <a:ext cx="33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Lauda: Myčka, 1923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0" y="1432893"/>
            <a:ext cx="3094090" cy="4362600"/>
          </a:xfrm>
        </p:spPr>
      </p:pic>
      <p:sp>
        <p:nvSpPr>
          <p:cNvPr id="5" name="TextovéPole 4"/>
          <p:cNvSpPr txBox="1"/>
          <p:nvPr/>
        </p:nvSpPr>
        <p:spPr>
          <a:xfrm>
            <a:off x="1308281" y="811369"/>
            <a:ext cx="9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Bedřich Stefan: Dáma v klobouku, 1923.	       Otokar Švec: Motocyklista (Sluneční paprsek), Paříž 1925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1" y="2342188"/>
            <a:ext cx="5255855" cy="34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abart-full.artarchiv.cz/obrazky/d_100604__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3" y="796270"/>
            <a:ext cx="3162204" cy="5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94227" y="5784392"/>
            <a:ext cx="20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Průmysl, 1923</a:t>
            </a:r>
            <a:endParaRPr lang="cs-CZ" dirty="0"/>
          </a:p>
        </p:txBody>
      </p:sp>
      <p:pic>
        <p:nvPicPr>
          <p:cNvPr id="4100" name="Picture 4" descr="http://abart-full.artarchiv.cz/obrazky/d_100605_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31" y="982132"/>
            <a:ext cx="52482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592065" y="5123935"/>
            <a:ext cx="267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Podobizna Milady </a:t>
            </a:r>
            <a:r>
              <a:rPr lang="cs-CZ" dirty="0" err="1" smtClean="0"/>
              <a:t>Guttfreundové</a:t>
            </a:r>
            <a:r>
              <a:rPr lang="cs-CZ" dirty="0" smtClean="0"/>
              <a:t>, 1923-24, kolorovaná pálená hlína.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9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6" y="2195248"/>
            <a:ext cx="5906567" cy="36015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03" y="2124783"/>
            <a:ext cx="5010791" cy="36720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Atika pro budovu Škodovky (1925-27)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0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Nová </a:t>
            </a:r>
            <a:r>
              <a:rPr lang="cs-CZ" dirty="0" smtClean="0"/>
              <a:t>věcnost, civilismus, </a:t>
            </a:r>
            <a:r>
              <a:rPr lang="cs-CZ" dirty="0" smtClean="0"/>
              <a:t>typizace, reprezentace, personifikace průmyslu</a:t>
            </a:r>
          </a:p>
          <a:p>
            <a:r>
              <a:rPr lang="cs-CZ" dirty="0" smtClean="0"/>
              <a:t>Selfaktor a textilní průmysl </a:t>
            </a:r>
            <a:endParaRPr lang="cs-CZ" dirty="0" smtClean="0"/>
          </a:p>
          <a:p>
            <a:r>
              <a:rPr lang="cs-CZ" dirty="0" smtClean="0"/>
              <a:t>Továrník Josef Sochor a jeho vila</a:t>
            </a:r>
          </a:p>
          <a:p>
            <a:r>
              <a:rPr lang="cs-CZ" dirty="0" smtClean="0"/>
              <a:t>Reklamní </a:t>
            </a:r>
            <a:r>
              <a:rPr lang="cs-CZ" dirty="0" smtClean="0"/>
              <a:t>plastika aneb Logo v 3D </a:t>
            </a:r>
            <a:r>
              <a:rPr lang="cs-CZ" dirty="0" smtClean="0"/>
              <a:t>(Gutfreundova atika pro Škodovku, Hrbek</a:t>
            </a:r>
            <a:r>
              <a:rPr lang="cs-CZ" dirty="0" smtClean="0"/>
              <a:t>, </a:t>
            </a:r>
            <a:r>
              <a:rPr lang="cs-CZ" dirty="0" err="1" smtClean="0"/>
              <a:t>Lichtág</a:t>
            </a:r>
            <a:r>
              <a:rPr lang="cs-CZ" dirty="0" smtClean="0"/>
              <a:t>, Josef Wagner, …)</a:t>
            </a:r>
          </a:p>
          <a:p>
            <a:r>
              <a:rPr lang="cs-CZ" dirty="0" smtClean="0"/>
              <a:t>Práce jako hodnota (Max Weber a duch kapitalismu, Marx a kapitalistický Robinson </a:t>
            </a:r>
            <a:r>
              <a:rPr lang="cs-CZ" dirty="0" err="1" smtClean="0"/>
              <a:t>Crusoe</a:t>
            </a:r>
            <a:r>
              <a:rPr lang="cs-CZ" dirty="0" smtClean="0"/>
              <a:t> – V. </a:t>
            </a:r>
            <a:r>
              <a:rPr lang="cs-CZ" dirty="0" err="1" smtClean="0"/>
              <a:t>Šklovskij</a:t>
            </a:r>
            <a:r>
              <a:rPr lang="cs-CZ" dirty="0" smtClean="0"/>
              <a:t>: Ostrov)</a:t>
            </a:r>
          </a:p>
          <a:p>
            <a:r>
              <a:rPr lang="cs-CZ" dirty="0" smtClean="0"/>
              <a:t>Muž u stroje a muž ve stroji </a:t>
            </a:r>
            <a:r>
              <a:rPr lang="cs-CZ" dirty="0" smtClean="0"/>
              <a:t>(Fritz </a:t>
            </a:r>
            <a:r>
              <a:rPr lang="cs-CZ" dirty="0" smtClean="0"/>
              <a:t>Lang: </a:t>
            </a:r>
            <a:r>
              <a:rPr lang="cs-CZ" dirty="0" err="1" smtClean="0"/>
              <a:t>Metropolis</a:t>
            </a:r>
            <a:r>
              <a:rPr lang="cs-CZ" dirty="0" smtClean="0"/>
              <a:t>, Chaplin: Moderní doba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1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.denik.cz/23/ba/tu_gutt14_galerie-9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35995" r="45093" b="19190"/>
          <a:stretch/>
        </p:blipFill>
        <p:spPr bwMode="auto">
          <a:xfrm>
            <a:off x="109182" y="-43061"/>
            <a:ext cx="4258101" cy="69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227" y="406647"/>
            <a:ext cx="38486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/>
              <a:t>Muž u selfaktoru</a:t>
            </a:r>
            <a:r>
              <a:rPr lang="cs-CZ" sz="2400" dirty="0" smtClean="0"/>
              <a:t>, 1921, glazovaná kolorovaná pálená hlína, výška 56 cm, Národní galerie v Praze.</a:t>
            </a:r>
          </a:p>
          <a:p>
            <a:endParaRPr lang="cs-CZ" sz="2400" dirty="0"/>
          </a:p>
          <a:p>
            <a:r>
              <a:rPr lang="cs-CZ" sz="2400" dirty="0" smtClean="0"/>
              <a:t>Součást série 4 figur, původně na příborníku v jídelně vily továrníka a strýce Josefa Sochora ve Dvoře Králové nad Labem.</a:t>
            </a:r>
          </a:p>
          <a:p>
            <a:endParaRPr lang="cs-CZ" sz="2400" dirty="0"/>
          </a:p>
          <a:p>
            <a:r>
              <a:rPr lang="cs-CZ" sz="2400" dirty="0" smtClean="0"/>
              <a:t>Muž olejuje součást dopřádacího stroje.</a:t>
            </a:r>
          </a:p>
          <a:p>
            <a:endParaRPr lang="cs-CZ" sz="2400" dirty="0"/>
          </a:p>
          <a:p>
            <a:r>
              <a:rPr lang="cs-CZ" sz="2400" dirty="0" smtClean="0"/>
              <a:t>Sochařství civilismu 1. poloviny 20. let.</a:t>
            </a:r>
          </a:p>
        </p:txBody>
      </p:sp>
    </p:spTree>
    <p:extLst>
      <p:ext uri="{BB962C8B-B14F-4D97-AF65-F5344CB8AC3E}">
        <p14:creationId xmlns:p14="http://schemas.microsoft.com/office/powerpoint/2010/main" val="11623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bertův selfaktor z roku 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2556931"/>
            <a:ext cx="6798050" cy="33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http://abart-full.artarchiv.cz/obrazky/d_100601_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5" y="519111"/>
            <a:ext cx="3663776" cy="56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Selfaktor – </a:t>
            </a:r>
            <a:r>
              <a:rPr lang="cs-CZ" dirty="0" err="1" smtClean="0"/>
              <a:t>samopřed</a:t>
            </a:r>
            <a:r>
              <a:rPr lang="cs-CZ" dirty="0" smtClean="0"/>
              <a:t>, dopřádací stroj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7/79/Old_Rags_Into_New_Cloth-_Salvage_in_Britain%2C_April_1942_D7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8" y="691195"/>
            <a:ext cx="5116641" cy="53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lfaktor (Wagenspinner)  [Sorauer Straße 37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31" y="982132"/>
            <a:ext cx="6767251" cy="48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0937" y="499873"/>
            <a:ext cx="9601196" cy="382644"/>
          </a:xfrm>
        </p:spPr>
        <p:txBody>
          <a:bodyPr>
            <a:normAutofit/>
          </a:bodyPr>
          <a:lstStyle/>
          <a:p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player.mashpedia.com/player.php?ref=mashpedia&amp;q=Y1S8yS6TII0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070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444198"/>
            <a:ext cx="9912824" cy="68150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707" y="465315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Sochorova textilka</a:t>
            </a:r>
            <a:br>
              <a:rPr lang="cs-CZ" dirty="0" smtClean="0"/>
            </a:br>
            <a:r>
              <a:rPr lang="cs-CZ" dirty="0" smtClean="0"/>
              <a:t>(1904-1940)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6161" y="1195287"/>
            <a:ext cx="6292754" cy="3318936"/>
          </a:xfrm>
        </p:spPr>
        <p:txBody>
          <a:bodyPr/>
          <a:lstStyle/>
          <a:p>
            <a:r>
              <a:rPr lang="cs-CZ" dirty="0" smtClean="0"/>
              <a:t>„Český </a:t>
            </a:r>
            <a:r>
              <a:rPr lang="cs-CZ" dirty="0"/>
              <a:t>podnikatel Josef Sochor se výrazně zasloužil o rozvoj Dvora Králové nad Labem. Ve městě vybudoval počátkem 20. století tkalcovnu a strojní tiskárnu plátna, které se staly základem jednoho z největších textilních podniků v Čechách. Zaměstnával až 1600 lidí</a:t>
            </a:r>
            <a:r>
              <a:rPr lang="cs-CZ" dirty="0" smtClean="0"/>
              <a:t>.“ (Robert Šimek: </a:t>
            </a:r>
            <a:r>
              <a:rPr lang="cs-CZ" i="1" dirty="0" smtClean="0"/>
              <a:t>Zapomenutí kapitáni českého průmyslu</a:t>
            </a:r>
            <a:r>
              <a:rPr lang="cs-CZ" dirty="0" smtClean="0"/>
              <a:t>. E15.cz)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 továrníka a mecenáš Josef Sochor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„</a:t>
            </a:r>
            <a:r>
              <a:rPr lang="cs-CZ" dirty="0"/>
              <a:t>Sám šel příkladem v pracovitosti, cokoliv činil, činil se zápalem, zaujatostí jemu vlastní, </a:t>
            </a:r>
            <a:r>
              <a:rPr lang="cs-CZ" dirty="0" smtClean="0"/>
              <a:t>pracoval velmi </a:t>
            </a:r>
            <a:r>
              <a:rPr lang="cs-CZ" dirty="0"/>
              <a:t>intenzivně a hlavně – stále se učil. </a:t>
            </a:r>
            <a:r>
              <a:rPr lang="cs-CZ" dirty="0" smtClean="0"/>
              <a:t>Totéž vyžadoval </a:t>
            </a:r>
            <a:r>
              <a:rPr lang="cs-CZ" dirty="0"/>
              <a:t>od ostatních. Byl přímý a otevřený, nesnášel ani vytáčky ani odmluvy. Měl ovšem celou řadu i záporných vlastností – byl silně emotivní, snadno se rozohnil, pak se nebál nikoho a ničeho, ani křiku, ani </a:t>
            </a:r>
            <a:r>
              <a:rPr lang="cs-CZ" dirty="0" smtClean="0"/>
              <a:t>pohrůžek</a:t>
            </a:r>
            <a:r>
              <a:rPr lang="cs-CZ" dirty="0"/>
              <a:t>. </a:t>
            </a:r>
            <a:r>
              <a:rPr lang="cs-CZ" dirty="0" smtClean="0"/>
              <a:t>Vážnou </a:t>
            </a:r>
            <a:r>
              <a:rPr lang="cs-CZ" dirty="0"/>
              <a:t>a dobře míněnou kritiku přijímal, dal se klidně i poučit.“ </a:t>
            </a:r>
            <a:endParaRPr lang="cs-CZ" dirty="0" smtClean="0"/>
          </a:p>
          <a:p>
            <a:r>
              <a:rPr lang="cs-CZ" dirty="0"/>
              <a:t>Přihlédl </a:t>
            </a:r>
            <a:r>
              <a:rPr lang="cs-CZ" dirty="0" smtClean="0"/>
              <a:t>blíže </a:t>
            </a:r>
            <a:r>
              <a:rPr lang="cs-CZ" dirty="0"/>
              <a:t>a viděl, </a:t>
            </a:r>
            <a:r>
              <a:rPr lang="cs-CZ" dirty="0" smtClean="0"/>
              <a:t>že </a:t>
            </a:r>
            <a:r>
              <a:rPr lang="cs-CZ" dirty="0"/>
              <a:t>pan Josef Sochor se svým sedmiletým synem Zdeňkem začal právě vlastní rukou kopati základy ku své továrně. Sám </a:t>
            </a:r>
            <a:r>
              <a:rPr lang="cs-CZ" dirty="0" smtClean="0"/>
              <a:t>už </a:t>
            </a:r>
            <a:r>
              <a:rPr lang="cs-CZ" dirty="0"/>
              <a:t>vyhloubil asi 2 metry základu, malý Zdeněk pachtil se teprve v prvním metru od rohu budoucí stavby</a:t>
            </a:r>
            <a:r>
              <a:rPr lang="cs-CZ" dirty="0" smtClean="0"/>
              <a:t>.</a:t>
            </a:r>
          </a:p>
          <a:p>
            <a:r>
              <a:rPr lang="cs-CZ" dirty="0"/>
              <a:t>„Dravost a přezíravá „podnikavost“, snaha vnucovat druhým svou vůli, obchodnická, podnikatelská bezohlednost, strohé jednání, ne </a:t>
            </a:r>
            <a:r>
              <a:rPr lang="cs-CZ" dirty="0" smtClean="0"/>
              <a:t>vždy </a:t>
            </a:r>
            <a:r>
              <a:rPr lang="cs-CZ" dirty="0"/>
              <a:t>spravedlivé počínání, suverénní rozhodování</a:t>
            </a:r>
            <a:r>
              <a:rPr lang="cs-CZ" dirty="0" smtClean="0"/>
              <a:t>.“ (Otto Holeček)</a:t>
            </a:r>
          </a:p>
          <a:p>
            <a:r>
              <a:rPr lang="cs-CZ" dirty="0" smtClean="0"/>
              <a:t>Sochorova vila ve Dvoře Králové (J. Gočár, F. Kysela, Gutfreund), výzdoba viz foto in: Z. </a:t>
            </a:r>
            <a:r>
              <a:rPr lang="cs-CZ" dirty="0" err="1" smtClean="0"/>
              <a:t>Ragúlová</a:t>
            </a:r>
            <a:r>
              <a:rPr lang="cs-CZ" dirty="0" smtClean="0"/>
              <a:t>: 2013, </a:t>
            </a:r>
            <a:r>
              <a:rPr lang="cs-CZ" dirty="0" err="1" smtClean="0"/>
              <a:t>ss</a:t>
            </a:r>
            <a:r>
              <a:rPr lang="cs-CZ" dirty="0" smtClean="0"/>
              <a:t>. 85n.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6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6" y="663385"/>
            <a:ext cx="7528112" cy="5205152"/>
          </a:xfrm>
        </p:spPr>
      </p:pic>
      <p:sp>
        <p:nvSpPr>
          <p:cNvPr id="5" name="TextovéPole 4"/>
          <p:cNvSpPr txBox="1"/>
          <p:nvPr/>
        </p:nvSpPr>
        <p:spPr>
          <a:xfrm>
            <a:off x="1351128" y="777923"/>
            <a:ext cx="88983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Vila Josefa Sochora. </a:t>
            </a:r>
          </a:p>
          <a:p>
            <a:endParaRPr lang="cs-CZ" dirty="0"/>
          </a:p>
          <a:p>
            <a:r>
              <a:rPr lang="cs-CZ" dirty="0" smtClean="0"/>
              <a:t>Stavebník (zadavatel): Josef Sochor (1866-1931)</a:t>
            </a:r>
          </a:p>
          <a:p>
            <a:r>
              <a:rPr lang="cs-CZ" dirty="0" smtClean="0"/>
              <a:t>Autor přestavby 1920-1922: Karel Jarolímek (1888-1970) a Josef Gočár (1880-1945)</a:t>
            </a:r>
          </a:p>
          <a:p>
            <a:r>
              <a:rPr lang="cs-CZ" dirty="0" smtClean="0"/>
              <a:t>Autor výzdoby interiérů: František Kysela (1881-1941)</a:t>
            </a:r>
          </a:p>
          <a:p>
            <a:r>
              <a:rPr lang="cs-CZ" dirty="0" smtClean="0"/>
              <a:t>Autor plastik: Otto Gutfreund (1889-1927)</a:t>
            </a:r>
          </a:p>
          <a:p>
            <a:endParaRPr lang="cs-CZ" dirty="0"/>
          </a:p>
        </p:txBody>
      </p:sp>
      <p:pic>
        <p:nvPicPr>
          <p:cNvPr id="2050" name="Picture 2" descr="Josef Soc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80" y="382814"/>
            <a:ext cx="2470008" cy="32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9" y="3817298"/>
            <a:ext cx="4019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3641" y="-109689"/>
            <a:ext cx="9601196" cy="1303867"/>
          </a:xfrm>
        </p:spPr>
        <p:txBody>
          <a:bodyPr/>
          <a:lstStyle/>
          <a:p>
            <a:r>
              <a:rPr lang="cs-CZ" dirty="0" smtClean="0"/>
              <a:t>Team Legiobanky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29" y="917987"/>
            <a:ext cx="8367019" cy="579834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59" y="807812"/>
            <a:ext cx="7751357" cy="5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977</TotalTime>
  <Words>673</Words>
  <Application>Microsoft Office PowerPoint</Application>
  <PresentationFormat>Širokoúhlá obrazovka</PresentationFormat>
  <Paragraphs>63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Courier New</vt:lpstr>
      <vt:lpstr>Garamond</vt:lpstr>
      <vt:lpstr>Organický</vt:lpstr>
      <vt:lpstr>Umění potřebuje práci</vt:lpstr>
      <vt:lpstr>Osnova</vt:lpstr>
      <vt:lpstr>Prezentace aplikace PowerPoint</vt:lpstr>
      <vt:lpstr>Selfaktor – samopřed, dopřádací stroj</vt:lpstr>
      <vt:lpstr>http://player.mashpedia.com/player.php?ref=mashpedia&amp;q=Y1S8yS6TII0</vt:lpstr>
      <vt:lpstr>Sochorova textilka (1904-1940)</vt:lpstr>
      <vt:lpstr>Pan továrníka a mecenáš Josef Sochor</vt:lpstr>
      <vt:lpstr>Prezentace aplikace PowerPoint</vt:lpstr>
      <vt:lpstr>Team Legiobanky</vt:lpstr>
      <vt:lpstr>Josef Sochor a umělci</vt:lpstr>
      <vt:lpstr>Sochorův příborník</vt:lpstr>
      <vt:lpstr>Prezentace aplikace PowerPoint</vt:lpstr>
      <vt:lpstr>Prezentace aplikace PowerPoint</vt:lpstr>
      <vt:lpstr>Legionáři (1924-26)</vt:lpstr>
      <vt:lpstr>Civilismus</vt:lpstr>
      <vt:lpstr>Prezentace aplikace PowerPoint</vt:lpstr>
      <vt:lpstr>Prezentace aplikace PowerPoint</vt:lpstr>
      <vt:lpstr>Prezentace aplikace PowerPoint</vt:lpstr>
      <vt:lpstr>Atika pro budovu Škodovky (1925-27)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potřebuje práci</dc:title>
  <dc:creator>Helena Maňasová Hradská</dc:creator>
  <cp:lastModifiedBy>Účet Microsoft</cp:lastModifiedBy>
  <cp:revision>36</cp:revision>
  <dcterms:created xsi:type="dcterms:W3CDTF">2016-03-29T17:02:18Z</dcterms:created>
  <dcterms:modified xsi:type="dcterms:W3CDTF">2016-04-12T01:30:46Z</dcterms:modified>
</cp:coreProperties>
</file>