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72" r:id="rId9"/>
    <p:sldId id="269" r:id="rId10"/>
    <p:sldId id="271" r:id="rId11"/>
    <p:sldId id="268" r:id="rId12"/>
    <p:sldId id="267" r:id="rId13"/>
    <p:sldId id="270" r:id="rId14"/>
    <p:sldId id="273" r:id="rId15"/>
    <p:sldId id="263" r:id="rId16"/>
    <p:sldId id="280" r:id="rId17"/>
    <p:sldId id="276" r:id="rId18"/>
    <p:sldId id="279" r:id="rId19"/>
    <p:sldId id="278" r:id="rId20"/>
    <p:sldId id="277" r:id="rId21"/>
    <p:sldId id="274" r:id="rId22"/>
    <p:sldId id="264" r:id="rId23"/>
    <p:sldId id="281" r:id="rId24"/>
    <p:sldId id="284" r:id="rId25"/>
    <p:sldId id="285" r:id="rId26"/>
    <p:sldId id="286" r:id="rId27"/>
    <p:sldId id="282" r:id="rId28"/>
    <p:sldId id="262" r:id="rId29"/>
    <p:sldId id="283" r:id="rId30"/>
    <p:sldId id="265" r:id="rId31"/>
    <p:sldId id="275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05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2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77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78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92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33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0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02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8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65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7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2812C-7D9D-45F3-ABA7-F7C7D839023B}" type="datetimeFigureOut">
              <a:rPr lang="cs-CZ" smtClean="0"/>
              <a:t>25. 4. 2016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617E8-E584-4689-9490-50375970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998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fF7dM70poG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k8b1plDxz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38" y="-659894"/>
            <a:ext cx="10911016" cy="821485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88068" y="1470454"/>
            <a:ext cx="4815671" cy="421365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  <a:t>Umění potřebuje cestovat.</a:t>
            </a:r>
            <a:br>
              <a:rPr lang="cs-CZ" sz="4400" dirty="0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</a:br>
            <a:r>
              <a:rPr lang="cs-CZ" sz="4400" dirty="0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  <a:t/>
            </a:r>
            <a:br>
              <a:rPr lang="cs-CZ" sz="4400" dirty="0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</a:br>
            <a:r>
              <a:rPr lang="cs-CZ" sz="4400" dirty="0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  <a:t>Zdenek </a:t>
            </a:r>
            <a:r>
              <a:rPr lang="cs-CZ" sz="4400" dirty="0" err="1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  <a:t>Rykr</a:t>
            </a:r>
            <a:r>
              <a:rPr lang="cs-CZ" sz="4400" dirty="0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  <a:t>: Pryč! (1934)</a:t>
            </a:r>
            <a:br>
              <a:rPr lang="cs-CZ" sz="4400" dirty="0" smtClean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  <a:cs typeface="Miriam" panose="020B0502050101010101" pitchFamily="34" charset="-79"/>
              </a:rPr>
            </a:br>
            <a:endParaRPr lang="cs-CZ" sz="4400" dirty="0">
              <a:solidFill>
                <a:schemeClr val="tx1"/>
              </a:solidFill>
              <a:latin typeface="Dotum" panose="020B0600000101010101" pitchFamily="34" charset="-127"/>
              <a:ea typeface="Dotum" panose="020B0600000101010101" pitchFamily="34" charset="-127"/>
              <a:cs typeface="Miriam" panose="020B0502050101010101" pitchFamily="34" charset="-79"/>
            </a:endParaRPr>
          </a:p>
        </p:txBody>
      </p:sp>
      <p:sp>
        <p:nvSpPr>
          <p:cNvPr id="4" name="AutoShape 2" descr="data:image/jpeg;base64,/9j/4AAQSkZJRgABAQAAAQABAAD/2wCEAAkGBxIQEhUSEhIVFRIVFRUXFRUVFRUQEBUQFRUWFhUVFRUYHSggGBolGxUVITEhJSkrLi4uFx8zODMtNygtLisBCgoKDg0OGxAQGy0lIB8tLS0tLSstLS0tLS0tLS0tLS0tLS0tLS0tLS0tLS0tLS0tLS0tLS0tLSstLS0tLS0tLf/AABEIAMMBAwMBEQACEQEDEQH/xAAcAAACAwEBAQEAAAAAAAAAAAAAAQIDBAUGBwj/xABHEAACAQIDBQUEBwMLAgcAAAABAgADEQQSIQUxQVFhEyJxgZEGMqGxI0JicsHR8AcUUiQzNENzdIKyw+HxktJjZIOis7TC/8QAGgEBAAMBAQEAAAAAAAAAAAAAAAECAwQFBv/EADERAAICAQMCBQMDBAIDAAAAAAABAhEDEiExBEEFEyIyUWGBoRRxkTOx0fDB8SM0U//aAAwDAQACEQMRAD8A90qTjOgdoAWgESIBLLAACAPLAFlgBlgErQBEQBAQAIgBlgETAImCURMFlXc4W29s5b06Z73Fh9XoOvymM51wev0Phzn68nHweZMxPcWFf9gBLItLIobV/A5DKasnLQBZBonfJYotLGcsab5Y4LQiky2lQZtbaSaKZMuk300yiwHrprFHHLI5di1EtJJj9SdKiXYBfM8hz8ZZI5upyqG6e53EpBQANw0mh4Mm27ZIiCossAiwgFdoLI6SSxUcALQBZYAWgDtAC0AAsAdoA8sALQAtAImAISARaLJRCCyiec23tvfTpHoz/ML+cxnk7I9vofDG15mU86Zkevi2Uk+3+BQarjYdoszinrd/BNUk8lnKkSk0ZXkav+5emFJ1Og674IeXSrkaqWFA6+MmjJZnLc0HSSVcqGoNwALnlqTLVZjPI1u2dChs0tq5sP4R73mfykqJwZuv7ROjToqososP1rLnmzk5u2yYEkrQyJAojlgURYQKK8sA2qZNlSWaLBISQEALQAtACAEiwOLACLAzFgQiwBiwVtIBEmCUjzPtFtQ3NKmd3vkb/uj8ZlOfZHteHdNFNZMq/azzuUzGj25Z4x43/YGkjHGo2+40WTReSbi0u5YRIKYp6opgJKK5eF+5uwdHTNxO49JZGGVufD2NATzlrMVFrl2WG0gtOSUdiVGnnYKu8/ADeZaKs582XTDUd3DYZaY0HieJmi2PGy5pye7LZLMrfcLSCBwBmAREAgxgFZMA1LBUYMAtWSgOSBgQB2gDCyGBZYAWkALQAtAGBAE4gFdoBm2hW7Omz/wqfXh8bSHsdHT4/NyKHyfPCSTc7+J43OpnNds+xUUopNcBeAoxS2VDAvAclFbloljCWW7jHv3CQzSMNCSGJBb6M3YSoSttNJdHFlhKL24L1Y8fWSZ2+GSY/OBLikb9kkdp1Km0vA4uvjcNjsy55AWgBBAwIAGAK0Ai4gFcAtR4Kk7wC1RJQJyQB5QBhYBK8ATQwK0qAWAOAEAiYBErAOX7SKf3epbpfwzLeVl7Tu8P/wDYieGYTmR9aAEkgY3wROqp9yyCiUVwggtVjtBlLJLiKsnScqbj/mEVc09pm4Vgw038uN5oZZoVEuHWCj32Gl1IIJ0Nx4xZnLDqVM7+DxQqDkw3j8R0miZ42fBLHJ/BoEsc4yIKgIAGAKARYwCswC1U06SxUtAkAsWECUkDAgDgDEAIASoFAGIAoANAIGAU4qiHVlO5lI9YatG2HI8c1Jdj51VolGKMNVJB8ROWqZ9hHNCUFL5I5SOBtBaOSD4Y14/rjBnkrXH7gjQa0ywQZydxdDMEY/YqFeCcjaiwDW1EmyILVFajdQxYOh0PwlkzKWNo0l+kHM5b8AHI1B1HESRlipw3OxhNpA6Pp9rgT15TSMvk8zqOiaWqHB0SZNnDKLXISSo4IC0ArYQCu8AvSWKlokUCQMkDBgEwYACAO8AIApUBAGDAFAAwCMmgRaSWR5r2m2aT9Kg1HvgbyP4upExyRPX8M6iEZaMn2PLhv1wmR7zxxnvQ+v6vI2KYkpJwl2/7DN0EEeR9WLNxg3glHgkH5wYPDK7g/sSDCCHjm9pP7IcGq34AQTuuTVQxJXQ6j4y0TLJitWbKTAjTd+EscyTXJIAjd6QZqMovbj4NGFxbJpvXl+XKTZhl6TzVfB28NiFqC4PlxEvFnk5cEsb9RbLmNDvIIIMYBWRANCiWKlkAYgDEAleASBgBACAF5AEIA7wBEwBE8IBAtJAs0FipjIZKe5yMfsKlUJYXRjxXVT4r+Vpm8dno4PEsuLZ7o5NX2eqjRWVvVT8RK+UzuxeJ4bbkuTG+yK4/qyfAq3yMpoZ2R8Q6d8S/D/wZ3wlQb6bj/A35SNLNV1OF8SRUBz+OkUy7zRXG/wCzCw5/CQQpTTtx/K/yMMRJolx18MmGvIM5YpR9rJQawlatllGqVNx58pKZTL+WdCjWDC49OUvZi4yXJZeCnBOlVKm6mx/W+SmZzhHIvUjs4PGippuYbx+I6TROzxOo6d4ntwabyTlETAKyYBqWWKkrwCQgBAAQB3gDDQALQAvAAGAMyGCque63RT8jC5IZ8NwW0sR2YqVMVXVNwAqMalRgBcICbWFxdjoLgak2nZpikYqy1NtltP3jF0uTNW7VAftBVUqOovbkZOhEamToY3EK9UVsRX+ip57JWKliXpKpDMCCpFTNu1FucaENTKsbtLEKoqUsVXakSV7zsrpUAuUcBrbtQw0IvxBEaYkqTJYrG4sVxRp4iuxIp5b1Tcl6aubm4AAudTuA15xpiTqYPto0zlOIxNU/WZK/Y078cl1YsBuzEC/IRoQ1MWI2hWZDUo4quVW2dHqN2tO5sGuDZkvpcW1OoG+RS+BqZpOMc06X8ur06zpnJq1GGHP0lRQA41pmyX72h5iTpXwTqfyej9iqVftbYlqjFqNQ5ardpTstVFV0JJDAgt3gSOsxzQWng1x5JqXJ3dpbAVtaXdb+H6jf9pnG4nsdL4lKEtOTdfJ5yohXRhYi4IOhFuczZ7eCUZNyi9hXtaVLxuUpN9tiwm8EY4uMVYxuMlFMm00/t9xo5BuJJq46kdChVuPmOIMsefJSi6L4L6fgKbkNcbxYgxdGc8cZtxZ3cJiO0W/HcRyM1i7PB6jC8U6ZcZJiVkQDYglipK0AaiAOAEAIAWgBAC8ABAJCQwUYo2Vvut8jJjyD4BjzbJT4U6VMDkSyB2PiWc/Cdy4OfuZYB21/o2bXMcPUS/NUxmHygeAe3lAMNE/QVifdvStwHa5msR1CdrIZKOntBSr4px7y0sOgtwFRaKNbkctx/iMIlnn5JU6Hs+L4hFOqvmRhzR0YEH1v5SWWK8f7mH/u4PrWrGQiGe3/AGaHVByo17dB29PSY5/aXx8n0Gcpvwcfb+ze0U1FHfUa/aUcPGZzVnqeHdZ5c9EuGeUbWY1R71afVzZOmIJUlLdEhAkk1TGYM/LfzsWYeplYciRfwkonJitV8HVlznqiDLeQyNNmnZtco4udDofHhLROLrMEpQ1N8fB22M1PGqlRVnHWCptBlipK8AYMAd4AQBwAvAE0AAIA5FgIBTi17jfdb5GSuUQ+D4MaXbUUqICzrTVKqgXYBBlSpbipTKCeBXXeJ3cbGBkw1B6jZaalm5DU+fIdToIB3tn0kq9rQ7ZVp08NbtCLoXOJou5FyNGbuC5A0BvrIBztrtktRFNqdNbsM9i9RyLdqxHdPdsAFuAOJuSQN20KqjFVadQ5adWnSVmOuVuypPTc25Oq3+yTJomzj4zDPRbLUUqeF9xB1BU7mB4EaGCDXhqDUENZxlZlZaCm4diwKmrbeFUE2PFrW3GCbK9qDu0P7utvDta0EHtP2ae8v9jW/wDmpzHP7TTHyfQwJymxFoovFnhtqUOzquo3A3HgbED4znlyfWdLkc8EWyilvlTfI9KtE4IjJMIJbGRBipTn7TpYSpmUdNJdMylHS6ZbJKuiFr6+kGda+T0GGqZ0DcTv8RoflNU7R4PUQ05GgyyTA6MsVJQBCAO0ALQCUAAIAGAK0ALSKAzukgpxI7jfdb5GFyiHwfnTC1SmVlJVgBYgkEacCNRvnczDubMRtWvUXK9Z2U71LGxHXn5wDMlQgEAmzCzDcGAIYA8xdQfISQT/AHl8nZlj2d8wW/dDcwOHlAI1apY5mJJ4km5sAANfAAeUgGrCbWr0Vy061RF/hViFt0HCAZKtVmYsxLMd7MSzHzOpgA9QtYEk5VyrfgtybDpcn1gHtv2VuTiKgubCgbDgL1EJty3THP7TTHyfUBOU2K2GsFonjfaE/Tv4L8hOeXJ9R4cn5C+pz6e+VO2VV6i4/hBjh2W4gIJyf02KCyeyNeAJ1HgeksjDqYtq0bAZYwu0/kSnSC2HeNHV2Q/dZeRuPMf7S8XtR5HiUampI2XEueedASxQcAIA4AQCREAYgCIgABAFaAMCAU4odx/uN8jC5Q7H5wpbh4D5TuZz9yySAkAJICAEgBACAe2/ZQP5TV/sP9RJjn9ppj5PqYE5TYg5ABJ3DU+A3wyccHJpfU+f4qr2js38TE+XD4TmlyfZ4ILFBQ+BUxIIlByJ2gR0pchBO0osLf8AEGWqUPdx9DTgB3j4fjLIrPNcdkbeJlznj7mRy6yBpaepHQ2R7zD7I+BkwPO8QVxTOiRNTzDYGlihYpgBeASvAAQCRMAYMADAI5rQCTmAK8hgox5+jf7jf5TEfcgfncYZhTWoRZW0Uki7EDvZRvIGgJ3XNt872c/c1YnZlSmi1GAyMEN1ZXy9oudA4BuhK62MWCTbLYKGNSiuZA4VqqioUOoOXqN0Arwmz6lUFlACA2Luy06Yb+HMxALfZFzFgeM2c9IBjlZCbB6brVp5hvXMp0PGxiwUYig1Nsrb8qNvv3XRXX/2sIBbUwLrSSsQMjlguozXXQkrvAJDAHjlblAK6WHZg7Dcihm6KXVB8XX1gHsf2Uf0mr/Y/wD7SY5/aaY+T6necpscH2m2gFXslN2b3ui8vEzKcux7HhnTapebLhHmB0mR7MI6pSU+xaogTe2lATBPlwSoCYKU4SrsxQamvZ6HU9LfjLxOfqG6pG0LaSZ0ktgEEmzZXvn7v4yYHneItaVR0zNTxzSssVLBAAiAStAGIBIiACwBtBKI5ZBNDYdYFBlkCjNtAfRVPuP/AJTLR5RD4PguPU9nh3v3WoKFHBWpkrUX/qu3/qCdyObudXC64qlTJ7lXD4am44FDhKQ9VIBHIrFA5m2SfoD/AOVw58+zj5BZt/uVewB7lD6NRwLD+ce267Nc35WHCOwK9n1FWliMzDvU0UJfVqnaqysB9lVfXhmt9YwC7aWFNTEpTX3nTBqOV2w1EemvwgGmnVWvWqYdNabqKVC5+tQBNFiebkMCf/GMAwbMF6WJ/u6//Zw8A9R+ycfymt/Yf6iTHP7TXFye+2ztVaAsLGodw5dWnFKdHrdH0Ms3qnsvwePrOXNybsdSTvJmD3Pf6eKjFxrZcEkWwgKTU2mMQRk9MlJ9hQapXv2Hwgxc9U012FBv2OlhEyqOZ1MvHg5ZyVluaSZKUQMEy9p0dipq5+6Pmfyl4o8vxBJUkdBrS55heksVLRAGIJHAoYgUTggRMWTQ2MixwIMI2JewoG5IQTsZtoi1Kp9x/wDKZK5RV8HwrDKf3J827tqXZE/x5HFXL0yinfh7s7Uc+lmzH10ohGXM1dsLRW5GVKQagqsVNyXcrcXNrX4m1pBDa2GQ0qLXql/3an3RSzUrDMv87n00Gvd0kWxRXtSi2I/lNMF84Xtgou1PEBbPmXeEa2YNu71t41lfUNGCpgai0xUZGVCcoZhlBO/u31PW26SRR3qgRGq13ZlH7vh6NMqoqN2tXB0s5sWHu08wOuhdZFg5CU6CkFa9UMCCpFBbhgbgj6bmBJpko7FbC9pUxT0FZkr4btaYVTmN8TQ7VcovYrUWoLDcAJWyXGheyFarhq1UFWR2pAEOpV1BYG+Vh0nN1T9C/c9Hwvpo5szjLhK/yjuFyTzPPjOCz6n9PGOybr4LEX1kFJOcfTVjBgtGLvUxwWatUw9PSDNYFewiIL3CCLcNRu2vDUyyRDmmtjoMtz4ektVHEvU9xsLwXcI8IQGmsFY7qjubMp5aQ5m5PmdPhaapUeF1cnLLXwaLSTnLVlipYsAkIJ4HaCRyLC3K6+KSnq7qo+0QD6SNSNceGc3UVZzK3tLQXcWY9F/EyHkSOvF4fmyK1t+5kq+1lP6tNz4lV/OVeVfB0LwifMpIpb2qI07EHxb0+rK+b9C2LwpSXuE3tW4/ql5+8ePlHmFsXhUZWnLj6Anta3GiPJ7fMR5hZ+DpcT/BoPtPSdSr03AYEEAq2hFjxBkrJucr8KySbSaOMuyNksACrgLfKGetZQTc2FyBebLqNznfhGZb6b+5qXYGym3hCQABmqvcKBYDVt1pPny+TL9Dkq9Jup7JwSpkD2SxGQYmqEyneMue1o85/Jn+ln8GansLZlNsyZEYfWWswbyKteR53yyy6TJV6SGK2Xsyoc1Sztuu1SrUa3AXJJtHno0j0Gaa2iYq2zNlj+pzAcAam/TmRyHpI/UGkfC8rdUkY6+FwH1MGvi7MPgG/GUfUzO3H4N/9JHNfZVEm/ZgdAWAHQayvnz+Tth4b00VWkuwmzkQkqoUkWvqTblKzySkqZrDpsOC5QVOjXltMzeMrimSAiiW0t2EmgnY5AsYEFZyaVrkkiFjYfoSaKKMV6pcnSoUgot69TLIxlu9hk285ZmC9LobGQWcvglh6JZgvM6+HGSjPJLysbbPQbtP1aangSbdsrvBBrSWKkwILICYBj2jtalQHeN24KNWPjyHUzOUqOvp+jyZvbt9TzWN9oaz+6ezXkvvkfemTmeph8PgnstTXd8HIY5je5J6m5PnKaj0ouUNpJV9BBuf+8WHjd3B19ABHAHzghwyS2k/4ETBtH0+ldiQBtqDb4wc0pRvVCVPvzQjbqfhBp/5ZbbUI8zpBEJ6Fphb+f8AWFoNFkT9y/sMHn+UaivktP0OheA/OTYjjb3nJsVobNOdmSB6X8ZBk8cdVXuOxP5QTHRjdP8AkFSC821wWZAOUGHmviSYxAqUqvZBaDZultwEsZRxqT1S3GIJnjilcdgtIZaMm4onRpFjYevKQjKfY6NCiFGm/iec1SM3O9iy0ggLQVaQWAihSOnsqhYFzvbd93f8ZdI8brOoc5afg2tLnEU6yrBuE0BISrIs4e39tdl9HTPf4nQ5By8ZSUz1Ok6CU4+ZLg8lUYkkkkniTvv4zBu2fRY602geCmBrTpfKCnv8N8EZpWq7siINeFb5JZYI8yD5Y8toKRayJp99gCwW0qqolYGDOTeOWrsGXmIIeaNVERAgvCNRVjC30grJyhPV2AIeXwgv5+NcNfyIiCi9ctXwMwMSW7fPH8bCvBq0nsyR3/rjBnhdxCDRqmNYIHAatUEsZQml6ZbfuSURRE53tE10MGTq2nTjJSKLIo+lGtaYGg0HLrJRzqblJkjLFrojqd3x0lSNUnwgBPH14SaIcmvcaMFh+0bX3Adep5S0Vuc3V9R5apHaEueK3asTQCqAb7SxFnM25tPsE0/nG0XoOLGZzlSPQ6HpPPnb4R4hiWNybknfxJO8mc/J9LcYRpDY3JkUMMaiIH9cJJMsdu+CWp09AIMnHRVABBtd7klMGcscX2C0EPJCNJfgLQWhkjIdoDdc8CtJoy1Sn7Ev3GRfdFFvMlH3L+BGVNlvEFB5yTN6IbsLdYKrKu6pAOv+8EaXL1Q7j0glxyS2fAoLxSiqQ4JGsEk0QncLySrlRfTwpvqbfEy1HPPNG6o1UqQXcL9eMkylKVukX5zy15mDL1XshgSUXiqQiLkDxklH6pUWESpdWuSeGwpqdE4nifCaRWxydR1KiqR10QAAAWA3CWo8mU3LdkrQUohmgFZaAa675QSdAAST0G+Q1RaMdVI8HtDGGs5c8fdHJeAmEpWfVdP088UEoyr7X/yZi0jsbLE5O8juvt/kN360kEXOe6dIlbpb4wWx81dklGognNSjXcDAgvSiVOmW3CCuR7Ui9cKTvI+cnSYRkoNQRcuFUcz52liZSt2P93XlBnPJO7/Adiv8P4SaHnTltFUL93Xl8ZFGqnKtxHCL1kUSp0qRFsHyPwkUFSdlZwZ5j4xRMuoXtfcDhG5iNIjPTfwC4U34fKNLKyzOVxRJcIeJHpGkpdK02TXDKN5MskR+o2LRh1GoA89ZNFHOdWi1W5L+UFVkkyQEExi+WSgtVsMwG+CspVsGcQV1obA6W38BzliuRpepG/C4G+tT/p4/4jLKJ5+fq9W0ToCWOBu+SV4IC8EFTwCr9cYBR7WYvLSCDe51+4NT66CUyyrY9PwrApZLfY8dMD6VBBElaaHbX4wUxSqCLBBTJit2nTHeCFhp3Ldl2Ho5teHzlkick9PtNii24SaOR5JyGBJGOFc8khINC+lgqj+6p8T3R6mSo2YT6rHje7Lxsaqd+UDx/ISVBnLPrsL5sZ2FU4FPU/lJ0FP1mH4aInZFUcAT0YfjaV0M2j18GqKWwFQb0by1Hwk6SY5sb3UihlI3gjxuPnFGjldS5oVxINPOgxgcYJjFt6nyBGsCe8qJCC2lNCEGUU9VEmg1ctPcaEQU1EyNLwJS2I0V6XPQXMskYucYq5GylgXbf3R11a3hJo5snWwXt3N2HwqpuGvM+96yyR5+TNKb5NF5JmREEMCYIEDABxAKSDAOB7UVy1crwRAPUZr/ABExycnveH4lDAprlv8ABxRKM9oJALEEGTUY7sZEsUWeHF/hr/glRp5jbhx8JFblpTUVb3OkosNN0vRz3e5KCG0t2OkCxAAJJNh1ijGWdR54+T0GC2aqat3m5/VHgJrGNHkdR1ksnt4Nt5ZnIO8ggLwBEwBAwCLqDw9QD84olNrgzVMFTP1B5d35SKNo9TljxJmd9lpwLDzv8xI0o3j1+VfUz1NlNwceYI/EyNBr+uUt2VHZ1X7Pr+caC8fEItbkRs+qPqi/iI0F11mNcP8AuNNmVL6gX6m/yjQVfVwW9WWjZhPvMPIG/qZNGOTrovhGpcEg33PibyaOeXWZGqL1UDcLDpoJNHO5OXJIGCBkwAgESYAjAHeAMtAKSYB5bbzk4ir94edlW0wye4+p6DF/4ItnPlD0B2/W6SjOeSKdFg3SaMnUsm/FJ/lgDBo4qS3NmBG8+AljlTtV8bF40JHSCi2nRKpu8/xgrlXp/wB+TrbEpaF+O4eA3n8PKaRVnmdfnVqCex1rzQ8xuwBgWMwLFAsCYFheKFiJggRgJbkbyKRcQMkgcALwCN4Jsi5gBBAQQwvAsTGBYZoFjJgWIwLFIFiYyBZTBKPM7e/pFT/D/kWYZPcfVeHt/p0YVmaOzJ7QfefGWQxRWmywbpJzy/rr/e4LBtk9rNuD3Hx/CWOWPtRaN5gyh/VY2gtLg72yf5pfP5mawPB6qCUzcN0ucgkgE4AQBGAIwBCAKCUIwSKAEAiIAhAE0AQgDghhBAjAIwAgEhAHAK3lQZzBZH//2Q=="/>
          <p:cNvSpPr>
            <a:spLocks noChangeAspect="1" noChangeArrowheads="1"/>
          </p:cNvSpPr>
          <p:nvPr/>
        </p:nvSpPr>
        <p:spPr bwMode="auto">
          <a:xfrm>
            <a:off x="155574" y="-144463"/>
            <a:ext cx="3493133" cy="34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6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JPEG - 35.4 k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70" y="-203566"/>
            <a:ext cx="7560860" cy="89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290412" y="4667534"/>
            <a:ext cx="1514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Alberto </a:t>
            </a:r>
            <a:r>
              <a:rPr lang="cs-CZ" dirty="0" err="1" smtClean="0"/>
              <a:t>Giacometti</a:t>
            </a:r>
            <a:r>
              <a:rPr lang="cs-CZ" dirty="0" smtClean="0"/>
              <a:t>: Palác o čtvrté, 1932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3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6517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Sadmomasochistický</a:t>
            </a:r>
            <a:r>
              <a:rPr lang="cs-CZ" dirty="0" smtClean="0"/>
              <a:t> </a:t>
            </a:r>
            <a:r>
              <a:rPr lang="cs-CZ" dirty="0"/>
              <a:t>vtip: </a:t>
            </a:r>
            <a:r>
              <a:rPr lang="cs-CZ" dirty="0" err="1"/>
              <a:t>Meret</a:t>
            </a:r>
            <a:r>
              <a:rPr lang="cs-CZ" dirty="0"/>
              <a:t> </a:t>
            </a:r>
            <a:r>
              <a:rPr lang="cs-CZ" dirty="0" err="1"/>
              <a:t>Oppenheimová</a:t>
            </a:r>
            <a:r>
              <a:rPr lang="cs-CZ" dirty="0"/>
              <a:t>: Guvernantka / Chůva (1936)</a:t>
            </a:r>
            <a:br>
              <a:rPr lang="cs-CZ" dirty="0"/>
            </a:br>
            <a:endParaRPr lang="cs-CZ" dirty="0"/>
          </a:p>
        </p:txBody>
      </p:sp>
      <p:pic>
        <p:nvPicPr>
          <p:cNvPr id="2050" name="Picture 2" descr="http://production.slashmedias.com/media_attachments/images/000/007/949/Meret-Oppenheim-Ma-Gouvernante-1936-Moderna-Museet-Stockholm-Adagp-Paris-2013-_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35" y="1608104"/>
            <a:ext cx="7846201" cy="56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7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ortolozzi.com/cms/wp-content/uploads/2012/04/MRY_PH_4.001.L-1024x74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3"/>
          <a:stretch/>
        </p:blipFill>
        <p:spPr bwMode="auto">
          <a:xfrm>
            <a:off x="0" y="-518615"/>
            <a:ext cx="12192000" cy="75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i="1" dirty="0" smtClean="0"/>
              <a:t>E</a:t>
            </a:r>
            <a:r>
              <a:rPr lang="fr-FR" i="1" dirty="0" smtClean="0"/>
              <a:t>xposition </a:t>
            </a:r>
            <a:r>
              <a:rPr lang="fr-FR" i="1" dirty="0"/>
              <a:t>surréaliste d'objets 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sz="3600" dirty="0" smtClean="0"/>
              <a:t>G</a:t>
            </a:r>
            <a:r>
              <a:rPr lang="fr-FR" sz="3600" dirty="0" smtClean="0"/>
              <a:t>alerie </a:t>
            </a:r>
            <a:r>
              <a:rPr lang="cs-CZ" sz="3600" dirty="0" smtClean="0"/>
              <a:t>C</a:t>
            </a:r>
            <a:r>
              <a:rPr lang="fr-FR" sz="3600" dirty="0" smtClean="0"/>
              <a:t>harles </a:t>
            </a:r>
            <a:r>
              <a:rPr lang="cs-CZ" sz="3600" dirty="0" smtClean="0"/>
              <a:t>R</a:t>
            </a:r>
            <a:r>
              <a:rPr lang="fr-FR" sz="3600" dirty="0" smtClean="0"/>
              <a:t>atton</a:t>
            </a:r>
            <a:r>
              <a:rPr lang="cs-CZ" sz="3600" dirty="0" smtClean="0"/>
              <a:t>,</a:t>
            </a:r>
            <a:r>
              <a:rPr lang="fr-FR" sz="3600" dirty="0" smtClean="0"/>
              <a:t> </a:t>
            </a:r>
            <a:r>
              <a:rPr lang="cs-CZ" sz="3600" dirty="0" smtClean="0"/>
              <a:t>P</a:t>
            </a:r>
            <a:r>
              <a:rPr lang="fr-FR" sz="3600" dirty="0" smtClean="0"/>
              <a:t>aris</a:t>
            </a:r>
            <a:r>
              <a:rPr lang="cs-CZ" sz="3600" dirty="0" smtClean="0"/>
              <a:t>,</a:t>
            </a:r>
            <a:r>
              <a:rPr lang="fr-FR" sz="3600" dirty="0" smtClean="0"/>
              <a:t> 1936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0422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9295" y="760910"/>
            <a:ext cx="6699913" cy="1325563"/>
          </a:xfrm>
        </p:spPr>
        <p:txBody>
          <a:bodyPr>
            <a:normAutofit fontScale="90000"/>
          </a:bodyPr>
          <a:lstStyle/>
          <a:p>
            <a:r>
              <a:rPr lang="cs-CZ" u="sng" dirty="0" smtClean="0"/>
              <a:t>USA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Joseph </a:t>
            </a:r>
            <a:r>
              <a:rPr lang="cs-CZ" dirty="0" err="1"/>
              <a:t>Cornell</a:t>
            </a:r>
            <a:r>
              <a:rPr lang="cs-CZ" dirty="0"/>
              <a:t>: Papouščí hudební skříňka (1937-8)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" y="-212030"/>
            <a:ext cx="4142610" cy="7199684"/>
          </a:xfrm>
        </p:spPr>
      </p:pic>
    </p:spTree>
    <p:extLst>
      <p:ext uri="{BB962C8B-B14F-4D97-AF65-F5344CB8AC3E}">
        <p14:creationId xmlns:p14="http://schemas.microsoft.com/office/powerpoint/2010/main" val="36698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pietmondriaan.com/pm/wp-content/uploads/2014/01/duchamp-val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394"/>
            <a:ext cx="12386718" cy="72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6728" y="150125"/>
            <a:ext cx="369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Marcel </a:t>
            </a:r>
            <a:r>
              <a:rPr lang="cs-CZ" dirty="0" err="1" smtClean="0"/>
              <a:t>Duchamp</a:t>
            </a:r>
            <a:r>
              <a:rPr lang="cs-CZ" dirty="0" smtClean="0"/>
              <a:t>: </a:t>
            </a:r>
            <a:r>
              <a:rPr lang="cs-CZ" b="1" i="1" dirty="0" smtClean="0"/>
              <a:t>Krabice v kufru </a:t>
            </a:r>
            <a:r>
              <a:rPr lang="cs-CZ" dirty="0" smtClean="0"/>
              <a:t>(1935-41), světlotisk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1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2" t="8359" r="22985" b="39700"/>
          <a:stretch/>
        </p:blipFill>
        <p:spPr>
          <a:xfrm>
            <a:off x="5104262" y="1082497"/>
            <a:ext cx="6963964" cy="588218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6" t="48374" r="50768" b="7088"/>
          <a:stretch/>
        </p:blipFill>
        <p:spPr>
          <a:xfrm>
            <a:off x="460564" y="1487607"/>
            <a:ext cx="4643698" cy="3507474"/>
          </a:xfrm>
        </p:spPr>
      </p:pic>
      <p:sp>
        <p:nvSpPr>
          <p:cNvPr id="5" name="TextovéPole 4"/>
          <p:cNvSpPr txBox="1"/>
          <p:nvPr/>
        </p:nvSpPr>
        <p:spPr>
          <a:xfrm>
            <a:off x="600502" y="4810415"/>
            <a:ext cx="11327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Španělsko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018" y="0"/>
            <a:ext cx="10515600" cy="1325563"/>
          </a:xfrm>
        </p:spPr>
        <p:txBody>
          <a:bodyPr/>
          <a:lstStyle/>
          <a:p>
            <a:r>
              <a:rPr lang="cs-CZ" b="1" i="1" dirty="0" smtClean="0"/>
              <a:t>Pryč! </a:t>
            </a:r>
            <a:r>
              <a:rPr lang="cs-CZ" dirty="0" smtClean="0"/>
              <a:t>Výstava v paláci Dunaj, prosinec 1934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37963" y="5708246"/>
            <a:ext cx="93259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Diabolo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3781" r="26562" b="29353"/>
          <a:stretch/>
        </p:blipFill>
        <p:spPr>
          <a:xfrm>
            <a:off x="2508912" y="744149"/>
            <a:ext cx="4258101" cy="62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8849" y="144398"/>
            <a:ext cx="4765202" cy="64887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0" y="0"/>
            <a:ext cx="5563518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36025" y="3920401"/>
            <a:ext cx="262037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 smtClean="0"/>
              <a:t>René </a:t>
            </a:r>
            <a:r>
              <a:rPr lang="cs-CZ" sz="2000" dirty="0" err="1" smtClean="0"/>
              <a:t>Magritte</a:t>
            </a:r>
            <a:r>
              <a:rPr lang="cs-CZ" sz="2000" dirty="0" smtClean="0"/>
              <a:t>: Lidské možnosti (1935)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124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4" t="7578" r="38475" b="34657"/>
          <a:stretch/>
        </p:blipFill>
        <p:spPr>
          <a:xfrm rot="5400000">
            <a:off x="6180334" y="984740"/>
            <a:ext cx="6814434" cy="4844953"/>
          </a:xfrm>
        </p:spPr>
      </p:pic>
      <p:sp>
        <p:nvSpPr>
          <p:cNvPr id="5" name="TextovéPole 4"/>
          <p:cNvSpPr txBox="1"/>
          <p:nvPr/>
        </p:nvSpPr>
        <p:spPr>
          <a:xfrm>
            <a:off x="7670042" y="5854890"/>
            <a:ext cx="9416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Sláva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51" t="9361" r="16816" b="60532"/>
          <a:stretch/>
        </p:blipFill>
        <p:spPr>
          <a:xfrm rot="5400000">
            <a:off x="-698540" y="1489321"/>
            <a:ext cx="6651466" cy="39987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080684" y="6039556"/>
            <a:ext cx="14739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Amor Psyché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19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t="13213" r="24680" b="12587"/>
          <a:stretch/>
        </p:blipFill>
        <p:spPr>
          <a:xfrm rot="5400000">
            <a:off x="-333809" y="914962"/>
            <a:ext cx="6740869" cy="514520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545" y="1422317"/>
            <a:ext cx="3571875" cy="34385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00545" y="5271703"/>
            <a:ext cx="340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Antonio </a:t>
            </a:r>
            <a:r>
              <a:rPr lang="it-IT" dirty="0" smtClean="0"/>
              <a:t>Canova</a:t>
            </a:r>
            <a:r>
              <a:rPr lang="cs-CZ" dirty="0" smtClean="0"/>
              <a:t>:</a:t>
            </a:r>
            <a:r>
              <a:rPr lang="it-IT" dirty="0" smtClean="0"/>
              <a:t> Amor</a:t>
            </a:r>
            <a:r>
              <a:rPr lang="cs-CZ" dirty="0" smtClean="0"/>
              <a:t> a</a:t>
            </a:r>
            <a:r>
              <a:rPr lang="it-IT" dirty="0" smtClean="0"/>
              <a:t> Ps</a:t>
            </a:r>
            <a:r>
              <a:rPr lang="cs-CZ" dirty="0" smtClean="0"/>
              <a:t>y</a:t>
            </a:r>
            <a:r>
              <a:rPr lang="it-IT" dirty="0" smtClean="0"/>
              <a:t>ch</a:t>
            </a:r>
            <a:r>
              <a:rPr lang="cs-CZ" dirty="0" smtClean="0"/>
              <a:t>é</a:t>
            </a:r>
            <a:r>
              <a:rPr lang="it-IT" dirty="0" smtClean="0"/>
              <a:t>, </a:t>
            </a:r>
            <a:r>
              <a:rPr lang="it-IT" dirty="0"/>
              <a:t>1787-93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11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7067" r="10368" b="10741"/>
          <a:stretch/>
        </p:blipFill>
        <p:spPr>
          <a:xfrm rot="5400000">
            <a:off x="-592629" y="1534324"/>
            <a:ext cx="5964447" cy="3878439"/>
          </a:xfrm>
        </p:spPr>
      </p:pic>
      <p:sp>
        <p:nvSpPr>
          <p:cNvPr id="5" name="TextovéPole 4"/>
          <p:cNvSpPr txBox="1"/>
          <p:nvPr/>
        </p:nvSpPr>
        <p:spPr>
          <a:xfrm>
            <a:off x="3848669" y="5554639"/>
            <a:ext cx="6141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Kufr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639" y="641445"/>
            <a:ext cx="1881527" cy="2502431"/>
          </a:xfrm>
          <a:prstGeom prst="rect">
            <a:avLst/>
          </a:prstGeom>
        </p:spPr>
      </p:pic>
      <p:pic>
        <p:nvPicPr>
          <p:cNvPr id="8194" name="Picture 2" descr="https://upload.wikimedia.org/wikipedia/commons/c/c4/Cornelis_Norbertus_Gysbrechts_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930" y="0"/>
            <a:ext cx="5477301" cy="67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451360" y="3346950"/>
            <a:ext cx="2756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„Kus prkýnka s pikantními výstřižky filmové krasavice, chomáče vyčesaných vlasů, ušpiněný kapesník, přes to mříže z plechových pruhů…“ (J. R. Marek)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3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Zdenek </a:t>
            </a:r>
            <a:r>
              <a:rPr lang="cs-CZ" b="1" dirty="0" err="1" smtClean="0"/>
              <a:t>Rykr</a:t>
            </a:r>
            <a:r>
              <a:rPr lang="cs-CZ" b="1" dirty="0" smtClean="0"/>
              <a:t> (1900-1940)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4"/>
            <a:ext cx="4289854" cy="4797597"/>
          </a:xfrm>
        </p:spPr>
        <p:txBody>
          <a:bodyPr>
            <a:normAutofit/>
          </a:bodyPr>
          <a:lstStyle/>
          <a:p>
            <a:r>
              <a:rPr lang="cs-CZ" sz="1800" u="sng" dirty="0">
                <a:hlinkClick r:id="rId2"/>
              </a:rPr>
              <a:t>https://www.youtube.com/watch?v=fF7dM70poGY</a:t>
            </a:r>
            <a:endParaRPr lang="cs-CZ" sz="1800" dirty="0"/>
          </a:p>
          <a:p>
            <a:r>
              <a:rPr lang="cs-CZ" dirty="0" smtClean="0"/>
              <a:t>Kolín, satira a železnice</a:t>
            </a:r>
          </a:p>
          <a:p>
            <a:r>
              <a:rPr lang="cs-CZ" dirty="0" smtClean="0"/>
              <a:t>Paříž aspoň jednou ročně</a:t>
            </a:r>
          </a:p>
          <a:p>
            <a:r>
              <a:rPr lang="cs-CZ" dirty="0" smtClean="0"/>
              <a:t>Praha a Orion</a:t>
            </a:r>
          </a:p>
          <a:p>
            <a:r>
              <a:rPr lang="cs-CZ" dirty="0" smtClean="0"/>
              <a:t>PIRAS a koupelny</a:t>
            </a:r>
            <a:endParaRPr lang="cs-CZ" dirty="0"/>
          </a:p>
        </p:txBody>
      </p:sp>
      <p:pic>
        <p:nvPicPr>
          <p:cNvPr id="2050" name="Picture 2" descr="http://www.gavu.cz/images/karta/velka/190_rykr_zden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495" y="249924"/>
            <a:ext cx="43053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ntikvariat11.cz/files/250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4606" r="7383" b="7965"/>
          <a:stretch/>
        </p:blipFill>
        <p:spPr bwMode="auto">
          <a:xfrm>
            <a:off x="4981362" y="1364091"/>
            <a:ext cx="2693773" cy="40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5" t="9619" r="21053" b="43318"/>
          <a:stretch/>
        </p:blipFill>
        <p:spPr>
          <a:xfrm rot="5400000">
            <a:off x="2153818" y="-947600"/>
            <a:ext cx="8370086" cy="9049518"/>
          </a:xfrm>
        </p:spPr>
      </p:pic>
      <p:sp>
        <p:nvSpPr>
          <p:cNvPr id="5" name="TextovéPole 4"/>
          <p:cNvSpPr txBox="1"/>
          <p:nvPr/>
        </p:nvSpPr>
        <p:spPr>
          <a:xfrm>
            <a:off x="464023" y="5390865"/>
            <a:ext cx="8857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„</a:t>
            </a:r>
            <a:r>
              <a:rPr lang="cs-CZ" sz="2000" i="1" dirty="0" smtClean="0"/>
              <a:t>Ještě nikdy jsem s takovou chutí neposlechl </a:t>
            </a:r>
            <a:r>
              <a:rPr lang="cs-CZ" sz="2000" i="1" dirty="0" err="1" smtClean="0"/>
              <a:t>perutné</a:t>
            </a:r>
            <a:r>
              <a:rPr lang="cs-CZ" sz="2000" i="1" dirty="0" smtClean="0"/>
              <a:t> výzvy katalogu, tentokráte počínající slovem: PRYČ! A jak si člověk na ulici zase připadal jako mezi lidmi!“ </a:t>
            </a:r>
            <a:r>
              <a:rPr lang="cs-CZ" sz="2000" dirty="0" smtClean="0"/>
              <a:t>(J. R. Marek)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4471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Schodiště paláce Dunaj a páternoster za ní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301"/>
            <a:ext cx="9294125" cy="67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lác Duna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44" y="209550"/>
            <a:ext cx="408622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6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20146" r="11320" b="11793"/>
          <a:stretch/>
        </p:blipFill>
        <p:spPr>
          <a:xfrm>
            <a:off x="7356143" y="-1"/>
            <a:ext cx="4708478" cy="681159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Výstava Z. </a:t>
            </a:r>
            <a:r>
              <a:rPr lang="cs-CZ" dirty="0" err="1" smtClean="0"/>
              <a:t>Rykra</a:t>
            </a:r>
            <a:r>
              <a:rPr lang="cs-CZ" dirty="0" smtClean="0"/>
              <a:t> v Topičově salonu, leden 1936:</a:t>
            </a:r>
            <a:br>
              <a:rPr lang="cs-CZ" dirty="0" smtClean="0"/>
            </a:br>
            <a:r>
              <a:rPr lang="cs-CZ" dirty="0" smtClean="0"/>
              <a:t>cykly Čechy, Venkov, Orient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37" y="2331962"/>
            <a:ext cx="6417566" cy="42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38200" y="586854"/>
            <a:ext cx="266131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…</a:t>
            </a:r>
            <a:r>
              <a:rPr lang="cs-CZ" sz="2400" i="1" dirty="0" smtClean="0"/>
              <a:t>vytváření věcí z neobvyklých materiálů tak, aby byly co nejvíce </a:t>
            </a:r>
            <a:r>
              <a:rPr lang="cs-CZ" sz="2400" i="1" u="sng" dirty="0" smtClean="0"/>
              <a:t>vzdáleny svému obvyklému významu</a:t>
            </a:r>
          </a:p>
          <a:p>
            <a:r>
              <a:rPr lang="cs-CZ" sz="2400" dirty="0" smtClean="0"/>
              <a:t>(Viktor Nikodém)</a:t>
            </a:r>
          </a:p>
          <a:p>
            <a:endParaRPr lang="cs-CZ" sz="2400" dirty="0"/>
          </a:p>
          <a:p>
            <a:r>
              <a:rPr lang="cs-CZ" sz="2400" dirty="0" smtClean="0"/>
              <a:t>…jako „</a:t>
            </a:r>
            <a:r>
              <a:rPr lang="cs-CZ" sz="2400" i="1" dirty="0" smtClean="0"/>
              <a:t>květy, které jsme </a:t>
            </a:r>
            <a:r>
              <a:rPr lang="cs-CZ" sz="2400" i="1" u="sng" dirty="0" smtClean="0"/>
              <a:t>nikdy neviděli </a:t>
            </a:r>
            <a:r>
              <a:rPr lang="cs-CZ" sz="2400" i="1" dirty="0" smtClean="0"/>
              <a:t>nebo zvířata, která jsme nikdy nepotkali a nebo jako obojí</a:t>
            </a:r>
            <a:r>
              <a:rPr lang="cs-CZ" sz="2400" dirty="0" smtClean="0"/>
              <a:t>“ (Zdeněk </a:t>
            </a:r>
            <a:r>
              <a:rPr lang="cs-CZ" sz="2400" dirty="0" err="1" smtClean="0"/>
              <a:t>Rykr</a:t>
            </a:r>
            <a:r>
              <a:rPr lang="cs-CZ" sz="2400" dirty="0"/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" t="8466" r="15024" b="2108"/>
          <a:stretch/>
        </p:blipFill>
        <p:spPr>
          <a:xfrm rot="5400000">
            <a:off x="5631565" y="1096782"/>
            <a:ext cx="6519903" cy="481765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77470" y="3425588"/>
            <a:ext cx="13920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Křížová cesta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54121" y="454945"/>
            <a:ext cx="147395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3200" dirty="0" smtClean="0">
                <a:latin typeface="Franklin Gothic Heavy" panose="020B0903020102020204" pitchFamily="34" charset="0"/>
              </a:rPr>
              <a:t>ČECHY</a:t>
            </a:r>
            <a:endParaRPr lang="cs-CZ" sz="32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4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t="9456" r="33145" b="25736"/>
          <a:stretch/>
        </p:blipFill>
        <p:spPr>
          <a:xfrm rot="5400000">
            <a:off x="-794145" y="753198"/>
            <a:ext cx="7511417" cy="551369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3300" r="4975" b="22179"/>
          <a:stretch/>
        </p:blipFill>
        <p:spPr>
          <a:xfrm rot="16200000">
            <a:off x="6096233" y="1334302"/>
            <a:ext cx="6226744" cy="428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4" t="3523" r="4701" b="40962"/>
          <a:stretch/>
        </p:blipFill>
        <p:spPr>
          <a:xfrm>
            <a:off x="0" y="-95534"/>
            <a:ext cx="7322951" cy="6858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599" y="1139753"/>
            <a:ext cx="6858000" cy="45784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50554" y="5742343"/>
            <a:ext cx="41625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Dvě ženy		Kostelní domy a figury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82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6686" y="1289641"/>
            <a:ext cx="7759897" cy="51806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5970" r="8467" b="35522"/>
          <a:stretch/>
        </p:blipFill>
        <p:spPr>
          <a:xfrm>
            <a:off x="6264322" y="122829"/>
            <a:ext cx="4503762" cy="636589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476466" y="6318913"/>
            <a:ext cx="36166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Ptáčci		Venkovská scéna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53887" y="2251881"/>
            <a:ext cx="2402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smtClean="0"/>
              <a:t>Exaltovaný škleb nad nedostatečností i marnivostí uměleckého pachtění </a:t>
            </a:r>
            <a:r>
              <a:rPr lang="cs-CZ" dirty="0" smtClean="0"/>
              <a:t>(J. Č.)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13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rtbook.cz/images/Foto/b/10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7105"/>
            <a:ext cx="11478216" cy="57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4.bp.blogspot.com/-1GRE55v2-1s/U9Rz5FdH2WI/AAAAAAAAJSU/HzMGfJTwRYo/s1600/Josef+Capek_umeni_prirodnich_narod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1116257"/>
            <a:ext cx="3316406" cy="481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5163" y="-103224"/>
            <a:ext cx="4121624" cy="1325563"/>
          </a:xfrm>
        </p:spPr>
        <p:txBody>
          <a:bodyPr/>
          <a:lstStyle/>
          <a:p>
            <a:r>
              <a:rPr lang="cs-CZ" dirty="0" smtClean="0"/>
              <a:t>Jen tvar ne zrak!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33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7745" y="1090010"/>
            <a:ext cx="7533100" cy="50292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8795" y="93276"/>
            <a:ext cx="2090352" cy="13255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 smtClean="0">
                <a:latin typeface="Algerian" panose="04020705040A02060702" pitchFamily="82" charset="0"/>
              </a:rPr>
              <a:t>ORIENT</a:t>
            </a:r>
            <a:endParaRPr lang="cs-CZ" dirty="0">
              <a:latin typeface="Algerian" panose="04020705040A02060702" pitchFamily="8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8223" y="1127109"/>
            <a:ext cx="7488606" cy="49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t="2582" r="10131" b="51626"/>
          <a:stretch/>
        </p:blipFill>
        <p:spPr>
          <a:xfrm>
            <a:off x="5213444" y="-174114"/>
            <a:ext cx="7383439" cy="723478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11" y="0"/>
            <a:ext cx="5019533" cy="68865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12986" y="4946993"/>
            <a:ext cx="5814559" cy="1325563"/>
          </a:xfrm>
        </p:spPr>
        <p:txBody>
          <a:bodyPr>
            <a:normAutofit/>
          </a:bodyPr>
          <a:lstStyle/>
          <a:p>
            <a:r>
              <a:rPr lang="cs-CZ" sz="2000" dirty="0">
                <a:hlinkClick r:id="rId4"/>
              </a:rPr>
              <a:t>https://</a:t>
            </a:r>
            <a:r>
              <a:rPr lang="cs-CZ" sz="2000" dirty="0" smtClean="0">
                <a:hlinkClick r:id="rId4"/>
              </a:rPr>
              <a:t>www.youtube.com/watch?v=qk8b1plDxz8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12986" y="2347414"/>
            <a:ext cx="6492327" cy="273921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tx1"/>
                </a:solidFill>
                <a:latin typeface="+mj-lt"/>
              </a:rPr>
              <a:t>Obrazy a převleky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sz="2000" b="1" i="1" dirty="0" smtClean="0">
                <a:solidFill>
                  <a:schemeClr val="tx1"/>
                </a:solidFill>
              </a:rPr>
              <a:t>Lidé chtějí zaplnit svou fantazii obrazy, silnými obrazy, v nichž se koncentruje esence života, které jakoby byly vytvořeny z nitra diváka a pronikají mu až do ledví. Takové obrazy jim totiž život zůstává dlužen</a:t>
            </a:r>
            <a:r>
              <a:rPr lang="cs-CZ" sz="2000" b="1" dirty="0" smtClean="0">
                <a:solidFill>
                  <a:schemeClr val="tx1"/>
                </a:solidFill>
              </a:rPr>
              <a:t>…. (Hugo von </a:t>
            </a:r>
            <a:r>
              <a:rPr lang="cs-CZ" sz="2000" b="1" dirty="0" err="1" smtClean="0">
                <a:solidFill>
                  <a:schemeClr val="tx1"/>
                </a:solidFill>
              </a:rPr>
              <a:t>Hofmannstahl</a:t>
            </a:r>
            <a:r>
              <a:rPr lang="cs-CZ" sz="2000" b="1" dirty="0" smtClean="0">
                <a:solidFill>
                  <a:schemeClr val="tx1"/>
                </a:solidFill>
              </a:rPr>
              <a:t>, </a:t>
            </a:r>
            <a:r>
              <a:rPr lang="cs-CZ" sz="2000" b="1" i="1" dirty="0" err="1" smtClean="0">
                <a:solidFill>
                  <a:schemeClr val="tx1"/>
                </a:solidFill>
              </a:rPr>
              <a:t>Neue</a:t>
            </a:r>
            <a:r>
              <a:rPr lang="cs-CZ" sz="2000" b="1" i="1" dirty="0" smtClean="0">
                <a:solidFill>
                  <a:schemeClr val="tx1"/>
                </a:solidFill>
              </a:rPr>
              <a:t> Freie </a:t>
            </a:r>
            <a:r>
              <a:rPr lang="cs-CZ" sz="2000" b="1" i="1" dirty="0" err="1" smtClean="0">
                <a:solidFill>
                  <a:schemeClr val="tx1"/>
                </a:solidFill>
              </a:rPr>
              <a:t>Presse</a:t>
            </a:r>
            <a:r>
              <a:rPr lang="cs-CZ" sz="2000" b="1" dirty="0" smtClean="0">
                <a:solidFill>
                  <a:schemeClr val="tx1"/>
                </a:solidFill>
              </a:rPr>
              <a:t>, 1921)</a:t>
            </a: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Šéf reklamního oddělení </a:t>
            </a:r>
            <a:r>
              <a:rPr lang="cs-CZ" sz="2700" i="1" dirty="0"/>
              <a:t>První </a:t>
            </a:r>
            <a:r>
              <a:rPr lang="cs-CZ" sz="2700" i="1" dirty="0" smtClean="0"/>
              <a:t>české akciové společnosti </a:t>
            </a:r>
            <a:r>
              <a:rPr lang="cs-CZ" sz="2700" i="1" dirty="0"/>
              <a:t>továren na </a:t>
            </a:r>
            <a:r>
              <a:rPr lang="cs-CZ" sz="2700" i="1" dirty="0" err="1"/>
              <a:t>orientálské</a:t>
            </a:r>
            <a:r>
              <a:rPr lang="cs-CZ" sz="2700" i="1" dirty="0"/>
              <a:t> cukrovinky a čokoládu na Královských Vinohradech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i="1" dirty="0"/>
              <a:t>Dříve malovali malíři fresky v kostelích a na </a:t>
            </a:r>
            <a:r>
              <a:rPr lang="cs-CZ" i="1" dirty="0" smtClean="0"/>
              <a:t>hradech. </a:t>
            </a:r>
            <a:r>
              <a:rPr lang="cs-CZ" i="1" dirty="0"/>
              <a:t>(…) V posledních letech se stává, že přijdou momenty, kdy si pan továrník vzpomene na umění, nejen jako ozdobu, ale jako potřebu</a:t>
            </a:r>
            <a:r>
              <a:rPr lang="cs-CZ" i="1" dirty="0" smtClean="0"/>
              <a:t>. (…) Je </a:t>
            </a:r>
            <a:r>
              <a:rPr lang="cs-CZ" i="1" dirty="0"/>
              <a:t>nutno se pozeptat po nějakém takovém bláznivém malíři. --- A tady jsme u toho okamžiku, kdy moderní umění vchází do moderního života, tj. do průmyslu. Který malíř chce začít dělat do průmyslu, musí se nejdřív naučit telefonovat, telegrafovat a jezdit rychlovlaky. Pak se </a:t>
            </a:r>
            <a:r>
              <a:rPr lang="cs-CZ" i="1" dirty="0" err="1"/>
              <a:t>vytrenovat</a:t>
            </a:r>
            <a:r>
              <a:rPr lang="cs-CZ" i="1" dirty="0"/>
              <a:t> v trpělivosti při čekání v různých chodbách, předpokojích a sekretariátech. Pak se musí naučit pár mastných anekdot, aby mohl pány přivést do dobré nálady. </a:t>
            </a:r>
          </a:p>
          <a:p>
            <a:pPr marL="0" indent="0">
              <a:buNone/>
            </a:pPr>
            <a:r>
              <a:rPr lang="cs-CZ" i="1" dirty="0" smtClean="0"/>
              <a:t>				</a:t>
            </a:r>
            <a:r>
              <a:rPr lang="cs-CZ" dirty="0" smtClean="0"/>
              <a:t>Z. </a:t>
            </a:r>
            <a:r>
              <a:rPr lang="cs-CZ" dirty="0" err="1" smtClean="0"/>
              <a:t>Rykr</a:t>
            </a:r>
            <a:r>
              <a:rPr lang="cs-CZ" dirty="0" smtClean="0"/>
              <a:t>: Malíř v průmyslu</a:t>
            </a:r>
            <a:r>
              <a:rPr lang="cs-CZ" i="1" dirty="0" smtClean="0"/>
              <a:t>. Tribuna </a:t>
            </a:r>
            <a:r>
              <a:rPr lang="cs-CZ" dirty="0" smtClean="0"/>
              <a:t>(1927)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0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6" t="19205" r="4491" b="9284"/>
          <a:stretch/>
        </p:blipFill>
        <p:spPr>
          <a:xfrm>
            <a:off x="0" y="220607"/>
            <a:ext cx="6237026" cy="4870008"/>
          </a:xfrm>
        </p:spPr>
      </p:pic>
      <p:sp>
        <p:nvSpPr>
          <p:cNvPr id="5" name="TextovéPole 4"/>
          <p:cNvSpPr txBox="1"/>
          <p:nvPr/>
        </p:nvSpPr>
        <p:spPr>
          <a:xfrm>
            <a:off x="3534770" y="573206"/>
            <a:ext cx="223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Rykr</a:t>
            </a:r>
            <a:r>
              <a:rPr lang="cs-CZ" dirty="0" smtClean="0"/>
              <a:t>: Smutný obraz, 1939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003" y="2775843"/>
            <a:ext cx="6145900" cy="387289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486400" y="3562066"/>
            <a:ext cx="245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Čapek: Krajina s křížkem a holuby, 1937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9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5942" r="12150" b="11768"/>
          <a:stretch/>
        </p:blipFill>
        <p:spPr>
          <a:xfrm>
            <a:off x="491319" y="-130619"/>
            <a:ext cx="4162568" cy="681825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60" y="-1"/>
            <a:ext cx="4017061" cy="597579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560860" y="6237027"/>
            <a:ext cx="399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Josef Čapek: Mr. </a:t>
            </a:r>
            <a:r>
              <a:rPr lang="cs-CZ" dirty="0" err="1" smtClean="0"/>
              <a:t>Myself</a:t>
            </a:r>
            <a:r>
              <a:rPr lang="cs-CZ" dirty="0" smtClean="0"/>
              <a:t> (1920)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000768" y="1323833"/>
            <a:ext cx="2142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„…jako nutný výraz ducha, jatého bludištními ohlasy, která v určitě uspořádaném nitru dovede halucinovat tento náš někdy strašidelný svět, …</a:t>
            </a:r>
          </a:p>
          <a:p>
            <a:endParaRPr lang="cs-CZ" dirty="0" smtClean="0"/>
          </a:p>
          <a:p>
            <a:r>
              <a:rPr lang="cs-CZ" dirty="0" smtClean="0"/>
              <a:t>…jako svědectví o podivínské bytosti, která tu někde bytovala a nikým neviděna a neznáma zase odešla.“</a:t>
            </a:r>
          </a:p>
          <a:p>
            <a:r>
              <a:rPr lang="cs-CZ" dirty="0" smtClean="0"/>
              <a:t>(Josef Čapek)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40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Orion</a:t>
            </a:r>
          </a:p>
          <a:p>
            <a:r>
              <a:rPr lang="cs-CZ" dirty="0" smtClean="0"/>
              <a:t>Kolben</a:t>
            </a:r>
          </a:p>
          <a:p>
            <a:r>
              <a:rPr lang="cs-CZ" dirty="0" err="1" smtClean="0"/>
              <a:t>Palaba</a:t>
            </a:r>
            <a:endParaRPr lang="cs-CZ" dirty="0" smtClean="0"/>
          </a:p>
          <a:p>
            <a:r>
              <a:rPr lang="cs-CZ" dirty="0" smtClean="0"/>
              <a:t>Autosalon</a:t>
            </a:r>
          </a:p>
          <a:p>
            <a:r>
              <a:rPr lang="cs-CZ" dirty="0" smtClean="0"/>
              <a:t>Propagace cestovního ruchu</a:t>
            </a:r>
            <a:endParaRPr lang="cs-CZ" dirty="0"/>
          </a:p>
        </p:txBody>
      </p:sp>
      <p:pic>
        <p:nvPicPr>
          <p:cNvPr id="3078" name="Picture 6" descr="http://www.divadelni-noviny.cz/wp-content/uploads/2014/04/plak%C3%A1t-dalcroze_fm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59" y="365125"/>
            <a:ext cx="30289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.mf.cz/598/455/1-36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242" y="191294"/>
            <a:ext cx="2552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gr.cz/fotky/lidovky/13/041/lnc460/BTT4a4234_Zdenek_Rykr_Praha_19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80" y="2185193"/>
            <a:ext cx="43815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.mf.cz/588/455/1-36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30" y="2898539"/>
            <a:ext cx="2762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Opravdu dobré plakáty</a:t>
            </a:r>
            <a:endParaRPr lang="cs-CZ" dirty="0"/>
          </a:p>
        </p:txBody>
      </p:sp>
      <p:pic>
        <p:nvPicPr>
          <p:cNvPr id="3084" name="Picture 12" descr="http://www.antikvariat-kokickovi.cz/components/com_virtuemart/shop_image/product/REKLAMN___PLAK___55b90e137aa3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5" y="319087"/>
            <a:ext cx="386715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mg.mf.cz/697/455/1-36_7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95" y="1483519"/>
            <a:ext cx="24860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2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Obaly, boxy </a:t>
            </a:r>
            <a:r>
              <a:rPr lang="cs-CZ" dirty="0" err="1" smtClean="0"/>
              <a:t>etc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098" name="Picture 2" descr="http://www.cokomuzeum.cz/image/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99" y="850428"/>
            <a:ext cx="6270187" cy="57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Zdenek Rykr plak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2218"/>
            <a:ext cx="4387507" cy="37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.mf.cz/077/298/1-1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90" y="3315608"/>
            <a:ext cx="4573888" cy="31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02" y="3523557"/>
            <a:ext cx="2524627" cy="29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Stylová pružnost, eklekticismus nebo bezkonkurenční nabídka řemeslníka?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4" y="1801534"/>
            <a:ext cx="3122270" cy="2596614"/>
          </a:xfrm>
        </p:spPr>
      </p:pic>
      <p:sp>
        <p:nvSpPr>
          <p:cNvPr id="5" name="TextovéPole 4"/>
          <p:cNvSpPr txBox="1"/>
          <p:nvPr/>
        </p:nvSpPr>
        <p:spPr>
          <a:xfrm>
            <a:off x="444843" y="4720281"/>
            <a:ext cx="311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Hřbitov 1933</a:t>
            </a:r>
            <a:endParaRPr lang="cs-CZ" dirty="0"/>
          </a:p>
        </p:txBody>
      </p:sp>
      <p:pic>
        <p:nvPicPr>
          <p:cNvPr id="5122" name="Picture 2" descr="http://www.kulturissimo.cz/useruploads/images/redakce/2012/07/v_rykr_k-62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743" y="2035947"/>
            <a:ext cx="333375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iim.cz/wiki/images/3/38/Sklo_(193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03" y="1690688"/>
            <a:ext cx="3246309" cy="476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41" t="19999" r="6255" b="19099"/>
          <a:stretch/>
        </p:blipFill>
        <p:spPr>
          <a:xfrm>
            <a:off x="1591231" y="2137719"/>
            <a:ext cx="5301050" cy="417658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34281" y="2570205"/>
            <a:ext cx="303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 venkova, 1936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169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Novinky z Paříže (1930-134)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/>
              <a:t>Georges </a:t>
            </a:r>
            <a:r>
              <a:rPr lang="cs-CZ" i="1" dirty="0" err="1" smtClean="0"/>
              <a:t>Bataille</a:t>
            </a:r>
            <a:r>
              <a:rPr lang="cs-CZ" i="1" dirty="0" smtClean="0"/>
              <a:t> </a:t>
            </a:r>
            <a:r>
              <a:rPr lang="cs-CZ" dirty="0" smtClean="0"/>
              <a:t>(1897-1962) </a:t>
            </a:r>
            <a:r>
              <a:rPr lang="cs-CZ" i="1" dirty="0" smtClean="0"/>
              <a:t>INFORME</a:t>
            </a:r>
            <a:r>
              <a:rPr lang="cs-CZ" dirty="0" smtClean="0"/>
              <a:t> („beztvaré“): Alberto </a:t>
            </a:r>
            <a:r>
              <a:rPr lang="cs-CZ" dirty="0" err="1" smtClean="0"/>
              <a:t>Giacometti</a:t>
            </a:r>
            <a:r>
              <a:rPr lang="cs-CZ" dirty="0" smtClean="0"/>
              <a:t>: </a:t>
            </a:r>
            <a:r>
              <a:rPr lang="cs-CZ" i="1" dirty="0" smtClean="0"/>
              <a:t>Zavěšený míč </a:t>
            </a:r>
            <a:r>
              <a:rPr lang="cs-CZ" dirty="0" smtClean="0"/>
              <a:t>(1930-31), sádra, kov</a:t>
            </a:r>
          </a:p>
          <a:p>
            <a:r>
              <a:rPr lang="cs-CZ" dirty="0" smtClean="0"/>
              <a:t>OBJEKT: fetiš pro „konfliktní touhy“ (Freud): Man </a:t>
            </a:r>
            <a:r>
              <a:rPr lang="cs-CZ" dirty="0" err="1" smtClean="0"/>
              <a:t>Ray</a:t>
            </a:r>
            <a:r>
              <a:rPr lang="cs-CZ" dirty="0" smtClean="0"/>
              <a:t>: Dar (1921)</a:t>
            </a:r>
          </a:p>
          <a:p>
            <a:pPr marL="1371600" lvl="3" indent="0">
              <a:buNone/>
            </a:pPr>
            <a:r>
              <a:rPr lang="cs-CZ" dirty="0" smtClean="0"/>
              <a:t>: </a:t>
            </a:r>
            <a:r>
              <a:rPr lang="cs-CZ" dirty="0" err="1" smtClean="0"/>
              <a:t>sadmomasochistický</a:t>
            </a:r>
            <a:r>
              <a:rPr lang="cs-CZ" dirty="0" smtClean="0"/>
              <a:t> vtip: </a:t>
            </a:r>
            <a:r>
              <a:rPr lang="cs-CZ" dirty="0" err="1" smtClean="0"/>
              <a:t>Meret</a:t>
            </a:r>
            <a:r>
              <a:rPr lang="cs-CZ" dirty="0" smtClean="0"/>
              <a:t> </a:t>
            </a:r>
            <a:r>
              <a:rPr lang="cs-CZ" dirty="0" err="1" smtClean="0"/>
              <a:t>Oppenheimová</a:t>
            </a:r>
            <a:r>
              <a:rPr lang="cs-CZ" dirty="0" smtClean="0"/>
              <a:t>: Guvernantka / Chůva (1936)</a:t>
            </a:r>
          </a:p>
          <a:p>
            <a:pPr marL="1371600" lvl="3" indent="0">
              <a:buNone/>
            </a:pPr>
            <a:r>
              <a:rPr lang="cs-CZ" dirty="0" smtClean="0"/>
              <a:t>: z vitríny k relikviáři, „v němž subjekt pronásleduje svou touhu jako duch“: Joseph </a:t>
            </a:r>
            <a:r>
              <a:rPr lang="cs-CZ" dirty="0" err="1" smtClean="0"/>
              <a:t>Cornell</a:t>
            </a:r>
            <a:r>
              <a:rPr lang="cs-CZ" dirty="0" smtClean="0"/>
              <a:t>: Papouščí hudební skříňka (1937-8)</a:t>
            </a:r>
          </a:p>
          <a:p>
            <a:r>
              <a:rPr lang="cs-CZ" dirty="0"/>
              <a:t>Nalezený Marcel </a:t>
            </a:r>
            <a:r>
              <a:rPr lang="cs-CZ" dirty="0" err="1"/>
              <a:t>Duchamp</a:t>
            </a:r>
            <a:r>
              <a:rPr lang="cs-CZ" dirty="0"/>
              <a:t>: </a:t>
            </a:r>
            <a:r>
              <a:rPr lang="cs-CZ" i="1" dirty="0"/>
              <a:t>Krabice v kufru </a:t>
            </a:r>
            <a:r>
              <a:rPr lang="cs-CZ" dirty="0"/>
              <a:t>(1935-1941</a:t>
            </a:r>
            <a:r>
              <a:rPr lang="cs-CZ" dirty="0" smtClean="0"/>
              <a:t>), světlotisk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6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0780" y="365125"/>
            <a:ext cx="5931090" cy="208983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Fetiš </a:t>
            </a:r>
            <a:r>
              <a:rPr lang="cs-CZ" dirty="0"/>
              <a:t>pro „konfliktní touhy“ (Freud): Man </a:t>
            </a:r>
            <a:r>
              <a:rPr lang="cs-CZ" dirty="0" err="1"/>
              <a:t>Ray</a:t>
            </a:r>
            <a:r>
              <a:rPr lang="cs-CZ" dirty="0"/>
              <a:t>: Dar (1921)</a:t>
            </a:r>
            <a:br>
              <a:rPr lang="cs-CZ" dirty="0"/>
            </a:br>
            <a:endParaRPr lang="cs-CZ" dirty="0"/>
          </a:p>
        </p:txBody>
      </p:sp>
      <p:pic>
        <p:nvPicPr>
          <p:cNvPr id="5122" name="Picture 2" descr="https://classconnection.s3.amazonaws.com/312/flashcards/4734312/png/gift-1441FCD49440563A70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90" y="365125"/>
            <a:ext cx="8889112" cy="62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vous.fr/local/cache-vignettes/L280xH400/280surrea-265e6.gif?138371649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12" y="0"/>
            <a:ext cx="5309548" cy="758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468" y="-1250340"/>
            <a:ext cx="7397087" cy="88354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517" y="4363919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2012" y="382137"/>
            <a:ext cx="443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Alberto </a:t>
            </a:r>
            <a:r>
              <a:rPr lang="cs-CZ" dirty="0" err="1"/>
              <a:t>Giacometti</a:t>
            </a:r>
            <a:r>
              <a:rPr lang="cs-CZ" dirty="0"/>
              <a:t>: </a:t>
            </a:r>
            <a:r>
              <a:rPr lang="cs-CZ" i="1" dirty="0"/>
              <a:t>Zavěšený míč </a:t>
            </a:r>
            <a:r>
              <a:rPr lang="cs-CZ" dirty="0"/>
              <a:t>(1930-31), sádra, </a:t>
            </a:r>
            <a:r>
              <a:rPr lang="cs-CZ" dirty="0" smtClean="0"/>
              <a:t>kov – „beztvaré“ bez slizu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14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658</Words>
  <Application>Microsoft Office PowerPoint</Application>
  <PresentationFormat>Širokoúhlá obrazovka</PresentationFormat>
  <Paragraphs>67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9" baseType="lpstr">
      <vt:lpstr>Dotum</vt:lpstr>
      <vt:lpstr>Algerian</vt:lpstr>
      <vt:lpstr>Arial</vt:lpstr>
      <vt:lpstr>Calibri</vt:lpstr>
      <vt:lpstr>Calibri Light</vt:lpstr>
      <vt:lpstr>Franklin Gothic Heavy</vt:lpstr>
      <vt:lpstr>Miriam</vt:lpstr>
      <vt:lpstr>Office Theme</vt:lpstr>
      <vt:lpstr>Umění potřebuje cestovat.  Zdenek Rykr: Pryč! (1934) </vt:lpstr>
      <vt:lpstr>Zdenek Rykr (1900-1940)</vt:lpstr>
      <vt:lpstr>Šéf reklamního oddělení První české akciové společnosti továren na orientálské cukrovinky a čokoládu na Královských Vinohradech</vt:lpstr>
      <vt:lpstr>Opravdu dobré plakáty</vt:lpstr>
      <vt:lpstr>Obaly, boxy etc.</vt:lpstr>
      <vt:lpstr>Stylová pružnost, eklekticismus nebo bezkonkurenční nabídka řemeslníka?</vt:lpstr>
      <vt:lpstr>Novinky z Paříže (1930-134)</vt:lpstr>
      <vt:lpstr>Fetiš pro „konfliktní touhy“ (Freud): Man Ray: Dar (1921) </vt:lpstr>
      <vt:lpstr>Prezentace aplikace PowerPoint</vt:lpstr>
      <vt:lpstr>Prezentace aplikace PowerPoint</vt:lpstr>
      <vt:lpstr>Sadmomasochistický vtip: Meret Oppenheimová: Guvernantka / Chůva (1936) </vt:lpstr>
      <vt:lpstr>Exposition surréaliste d'objets  Galerie Charles Ratton, Paris, 1936</vt:lpstr>
      <vt:lpstr>USA Joseph Cornell: Papouščí hudební skříňka (1937-8)</vt:lpstr>
      <vt:lpstr>Prezentace aplikace PowerPoint</vt:lpstr>
      <vt:lpstr>Pryč! Výstava v paláci Dunaj, prosinec 1934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Výstava Z. Rykra v Topičově salonu, leden 1936: cykly Čechy, Venkov, Orient</vt:lpstr>
      <vt:lpstr>Prezentace aplikace PowerPoint</vt:lpstr>
      <vt:lpstr>Prezentace aplikace PowerPoint</vt:lpstr>
      <vt:lpstr>Prezentace aplikace PowerPoint</vt:lpstr>
      <vt:lpstr>Prezentace aplikace PowerPoint</vt:lpstr>
      <vt:lpstr>Jen tvar ne zrak!</vt:lpstr>
      <vt:lpstr>ORIENT</vt:lpstr>
      <vt:lpstr>https://www.youtube.com/watch?v=qk8b1plDxz8 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Helena Maňasová Hradská</dc:creator>
  <cp:lastModifiedBy>Účet Microsoft</cp:lastModifiedBy>
  <cp:revision>37</cp:revision>
  <dcterms:created xsi:type="dcterms:W3CDTF">2016-04-19T14:10:59Z</dcterms:created>
  <dcterms:modified xsi:type="dcterms:W3CDTF">2016-04-26T01:03:42Z</dcterms:modified>
</cp:coreProperties>
</file>