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65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8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4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4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369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9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2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3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7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8788"/>
            <a:ext cx="12843467" cy="94900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1008" y="3016235"/>
            <a:ext cx="11601450" cy="24431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Umění potřebuje reklamu: závěr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Práce s odbornou literaturou, nastudování problematiky</a:t>
            </a:r>
          </a:p>
          <a:p>
            <a:r>
              <a:rPr lang="cs-CZ" sz="2800" dirty="0" smtClean="0"/>
              <a:t>Vidění (pozornost k významotvorným detailům)</a:t>
            </a:r>
          </a:p>
          <a:p>
            <a:r>
              <a:rPr lang="cs-CZ" sz="2800" dirty="0" smtClean="0"/>
              <a:t>Uvedení díla a námětu do kontextů</a:t>
            </a:r>
          </a:p>
          <a:p>
            <a:r>
              <a:rPr lang="cs-CZ" sz="2800" dirty="0" smtClean="0"/>
              <a:t>Porozumění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321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Jak se formovalo umění v rámci „sebekritiky“ v blízkosti </a:t>
            </a:r>
            <a:r>
              <a:rPr lang="cs-CZ" sz="2800" dirty="0" smtClean="0"/>
              <a:t>reklamy?</a:t>
            </a:r>
            <a:endParaRPr lang="cs-CZ" sz="2800" dirty="0" smtClean="0"/>
          </a:p>
          <a:p>
            <a:r>
              <a:rPr lang="cs-CZ" sz="2800" dirty="0" smtClean="0"/>
              <a:t>Jak umělci (diskurs) s reklamou </a:t>
            </a:r>
            <a:r>
              <a:rPr lang="cs-CZ" sz="2800" dirty="0" smtClean="0"/>
              <a:t>zacházeli?</a:t>
            </a:r>
          </a:p>
          <a:p>
            <a:endParaRPr lang="cs-CZ" sz="2800" dirty="0" smtClean="0"/>
          </a:p>
          <a:p>
            <a:r>
              <a:rPr lang="cs-CZ" sz="2800" dirty="0" smtClean="0"/>
              <a:t>Témata k seminární práci</a:t>
            </a:r>
          </a:p>
          <a:p>
            <a:r>
              <a:rPr lang="cs-CZ" sz="2800" dirty="0" smtClean="0"/>
              <a:t>Univerzální osnova interpretace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237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A: reklama jako součást </a:t>
            </a:r>
            <a:r>
              <a:rPr lang="cs-CZ" i="1" dirty="0" smtClean="0"/>
              <a:t>nového</a:t>
            </a:r>
            <a:r>
              <a:rPr lang="cs-CZ" dirty="0" smtClean="0"/>
              <a:t>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3361643" cy="4351337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Pokrok, civilizace, humanismus, těšitelé (Umberto </a:t>
            </a:r>
            <a:r>
              <a:rPr lang="cs-CZ" sz="2000" dirty="0" err="1" smtClean="0"/>
              <a:t>Eco</a:t>
            </a:r>
            <a:r>
              <a:rPr lang="cs-CZ" sz="2000" dirty="0" smtClean="0"/>
              <a:t>), iluze a utopie, hledání čisté informace</a:t>
            </a:r>
          </a:p>
          <a:p>
            <a:r>
              <a:rPr lang="cs-CZ" sz="2000" dirty="0" smtClean="0"/>
              <a:t>Konstrukce, technicismus, propojení umění a vědy, nová média</a:t>
            </a:r>
          </a:p>
          <a:p>
            <a:r>
              <a:rPr lang="cs-CZ" sz="2000" i="1" dirty="0" smtClean="0"/>
              <a:t>Umění</a:t>
            </a:r>
            <a:r>
              <a:rPr lang="cs-CZ" sz="2000" dirty="0" smtClean="0"/>
              <a:t> stejně jako </a:t>
            </a:r>
            <a:r>
              <a:rPr lang="cs-CZ" sz="2000" i="1" dirty="0" smtClean="0"/>
              <a:t>reklama</a:t>
            </a:r>
            <a:r>
              <a:rPr lang="cs-CZ" sz="2000" dirty="0" smtClean="0"/>
              <a:t> jsou „součástky“ posouvající společnost „vpřed“, akcentace „nového“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Picture 4" descr="https://s-media-cache-ak0.pinimg.com/736x/cb/53/b3/cb53b30d87ec824f82ef386d964612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75" y="1828800"/>
            <a:ext cx="4115737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1444" r="12556"/>
          <a:stretch/>
        </p:blipFill>
        <p:spPr>
          <a:xfrm>
            <a:off x="4772026" y="1828800"/>
            <a:ext cx="32575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-559682"/>
            <a:ext cx="5849314" cy="76650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B: Reklama jako součást </a:t>
            </a:r>
            <a:r>
              <a:rPr lang="cs-CZ" i="1" dirty="0" smtClean="0"/>
              <a:t>zdání</a:t>
            </a:r>
            <a:r>
              <a:rPr lang="cs-CZ" dirty="0" smtClean="0"/>
              <a:t> a nástroj </a:t>
            </a:r>
            <a:r>
              <a:rPr lang="cs-CZ" i="1" dirty="0" err="1" smtClean="0"/>
              <a:t>komodifikace</a:t>
            </a:r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85" y="3939392"/>
            <a:ext cx="4213628" cy="301862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5438966" cy="4351337"/>
          </a:xfrm>
        </p:spPr>
        <p:txBody>
          <a:bodyPr/>
          <a:lstStyle/>
          <a:p>
            <a:r>
              <a:rPr lang="cs-CZ" dirty="0" smtClean="0"/>
              <a:t>„maskování“, skepse a deziluze, odstup, obezřetnost a nedůvěra k pojmům/obrazům, kritika </a:t>
            </a:r>
            <a:r>
              <a:rPr lang="cs-CZ" dirty="0" err="1" smtClean="0"/>
              <a:t>komodifikace</a:t>
            </a:r>
            <a:r>
              <a:rPr lang="cs-CZ" dirty="0" smtClean="0"/>
              <a:t> (co má jméno lze prodávat)</a:t>
            </a:r>
          </a:p>
          <a:p>
            <a:r>
              <a:rPr lang="cs-CZ" dirty="0" smtClean="0"/>
              <a:t>Neorganičnost díla, </a:t>
            </a:r>
            <a:r>
              <a:rPr lang="cs-CZ" dirty="0" err="1" smtClean="0"/>
              <a:t>Zerfall</a:t>
            </a:r>
            <a:r>
              <a:rPr lang="cs-CZ" dirty="0" smtClean="0"/>
              <a:t> (rozpad) a </a:t>
            </a:r>
            <a:r>
              <a:rPr lang="cs-CZ" dirty="0" err="1" smtClean="0"/>
              <a:t>Zersetzung</a:t>
            </a:r>
            <a:r>
              <a:rPr lang="cs-CZ" dirty="0" smtClean="0"/>
              <a:t> (rozklad), fragmentárnost, parafráze, parodie, citace, koláž, montáž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0946" y="365759"/>
            <a:ext cx="5313566" cy="177213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 Pouliční reklama jako metonymie a symbol</a:t>
            </a:r>
            <a:endParaRPr lang="cs-CZ" dirty="0"/>
          </a:p>
        </p:txBody>
      </p:sp>
      <p:pic>
        <p:nvPicPr>
          <p:cNvPr id="1026" name="Picture 2" descr="https://s-media-cache-ak0.pinimg.com/736x/3e/43/c7/3e43c737469df09dd30ec6e7e6c6c0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285" cy="68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56" y="2279561"/>
            <a:ext cx="3643675" cy="45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7610" y="365760"/>
            <a:ext cx="5596901" cy="29441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2. Obchodní dům Baťa v Brně a „chrámy“ kapitalismu. Úloha, styl a </a:t>
            </a:r>
            <a:r>
              <a:rPr lang="cs-CZ" dirty="0" err="1" smtClean="0"/>
              <a:t>corporate</a:t>
            </a:r>
            <a:r>
              <a:rPr lang="cs-CZ" dirty="0"/>
              <a:t> </a:t>
            </a:r>
            <a:r>
              <a:rPr lang="cs-CZ" dirty="0" smtClean="0"/>
              <a:t>identity.</a:t>
            </a:r>
            <a:endParaRPr lang="cs-CZ" dirty="0"/>
          </a:p>
        </p:txBody>
      </p:sp>
      <p:pic>
        <p:nvPicPr>
          <p:cNvPr id="2050" name="Picture 2" descr="http://www.bam.brno.cz/data/photo/thumb/971_4e79db9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5" y="-519950"/>
            <a:ext cx="4623515" cy="7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84123" y="4623515"/>
            <a:ext cx="3876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Jindřich </a:t>
            </a:r>
            <a:r>
              <a:rPr lang="cs-CZ" dirty="0" err="1" smtClean="0"/>
              <a:t>Kumpošt</a:t>
            </a:r>
            <a:r>
              <a:rPr lang="cs-CZ" dirty="0" smtClean="0"/>
              <a:t>: Soutěžní </a:t>
            </a:r>
            <a:r>
              <a:rPr lang="cs-CZ" dirty="0"/>
              <a:t>návrh na obchodní a administrativní budovu firmy </a:t>
            </a:r>
            <a:r>
              <a:rPr lang="cs-CZ" dirty="0" smtClean="0"/>
              <a:t>Baťa, 1925-26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66727" y="2426486"/>
            <a:ext cx="3125273" cy="439405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36417" y="6323527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Vladimír </a:t>
            </a:r>
            <a:r>
              <a:rPr lang="cs-CZ" dirty="0" err="1" smtClean="0"/>
              <a:t>Karfík</a:t>
            </a:r>
            <a:r>
              <a:rPr lang="cs-CZ" dirty="0" smtClean="0"/>
              <a:t>: realizace 1931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6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399" y="301366"/>
            <a:ext cx="5815842" cy="137288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3. Fragmenty „mrtvých komodit“. Citace (koláž, montáž) jako prostředek odkrývání </a:t>
            </a:r>
            <a:r>
              <a:rPr lang="cs-CZ" sz="3200" i="1" dirty="0" smtClean="0"/>
              <a:t>lži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3074" name="Picture 2" descr="http://media.tumblr.com/tumblr_m138logXdw1qfm9r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3" y="168422"/>
            <a:ext cx="4672537" cy="64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86399" y="2279560"/>
            <a:ext cx="3554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Toyen</a:t>
            </a:r>
            <a:r>
              <a:rPr lang="cs-CZ" dirty="0" smtClean="0"/>
              <a:t>: </a:t>
            </a:r>
            <a:r>
              <a:rPr lang="cs-CZ" i="1" dirty="0" smtClean="0"/>
              <a:t>Ani labuť ani lůna</a:t>
            </a:r>
            <a:r>
              <a:rPr lang="cs-CZ" dirty="0" smtClean="0"/>
              <a:t> (koláž), 1936, reprodukováno in: Vítězslav Nezval (</a:t>
            </a:r>
            <a:r>
              <a:rPr lang="cs-CZ" dirty="0" err="1" smtClean="0"/>
              <a:t>red</a:t>
            </a:r>
            <a:r>
              <a:rPr lang="cs-CZ" dirty="0" smtClean="0"/>
              <a:t>.): </a:t>
            </a:r>
            <a:r>
              <a:rPr lang="cs-CZ" i="1" dirty="0" smtClean="0"/>
              <a:t>Ani labuť ani </a:t>
            </a:r>
            <a:r>
              <a:rPr lang="cs-CZ" i="1" dirty="0" err="1" smtClean="0"/>
              <a:t>lúna</a:t>
            </a:r>
            <a:r>
              <a:rPr lang="cs-CZ" i="1" dirty="0"/>
              <a:t>.</a:t>
            </a:r>
            <a:r>
              <a:rPr lang="cs-CZ" i="1" dirty="0" smtClean="0"/>
              <a:t> </a:t>
            </a:r>
            <a:r>
              <a:rPr lang="cs-CZ" i="1" dirty="0"/>
              <a:t>Sborník k stému výročí smrti K. H. Máchy</a:t>
            </a:r>
            <a:r>
              <a:rPr lang="cs-CZ" dirty="0"/>
              <a:t>.</a:t>
            </a:r>
            <a:r>
              <a:rPr lang="cs-CZ" dirty="0" smtClean="0"/>
              <a:t>1936.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4293" y="494548"/>
            <a:ext cx="10161689" cy="6903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Osnova práce při interpretaci</a:t>
            </a:r>
            <a:r>
              <a:rPr lang="cs-CZ" sz="2000" dirty="0" smtClean="0"/>
              <a:t>         (</a:t>
            </a:r>
            <a:r>
              <a:rPr lang="cs-CZ" sz="2200" dirty="0" smtClean="0"/>
              <a:t>4 – 8 normostran)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2934" y="1584102"/>
            <a:ext cx="8595360" cy="486821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 </a:t>
            </a:r>
            <a:r>
              <a:rPr lang="cs-CZ" u="sng" dirty="0" smtClean="0"/>
              <a:t>Základní fakta</a:t>
            </a:r>
            <a:r>
              <a:rPr lang="cs-CZ" dirty="0" smtClean="0"/>
              <a:t>: autor, název, datum, technika, rozměry, současné uložení, původní umístění (záměr, zadání).</a:t>
            </a:r>
          </a:p>
          <a:p>
            <a:r>
              <a:rPr lang="cs-CZ" dirty="0" smtClean="0"/>
              <a:t>2. </a:t>
            </a:r>
            <a:r>
              <a:rPr lang="cs-CZ" u="sng" dirty="0" smtClean="0"/>
              <a:t>Jednoduchý (ale podrobný) popis („slepý k metafoře“): </a:t>
            </a:r>
            <a:r>
              <a:rPr lang="cs-CZ" dirty="0" smtClean="0"/>
              <a:t>od hlavního motivu (v centru?) postupujeme k vedlejším / dalším plánům a detailům.</a:t>
            </a:r>
          </a:p>
          <a:p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u="sng" dirty="0"/>
              <a:t>I</a:t>
            </a:r>
            <a:r>
              <a:rPr lang="cs-CZ" u="sng" dirty="0" smtClean="0"/>
              <a:t>konografie</a:t>
            </a:r>
            <a:r>
              <a:rPr lang="cs-CZ" dirty="0" smtClean="0"/>
              <a:t> (sdílené, konvencí vázané symboly, atributy, řadící komunikační prostředky ke konkrétnímu konceptu, např. k psychoanalytické metaforice)</a:t>
            </a:r>
          </a:p>
          <a:p>
            <a:r>
              <a:rPr lang="cs-CZ" dirty="0" smtClean="0"/>
              <a:t>4. </a:t>
            </a:r>
            <a:r>
              <a:rPr lang="cs-CZ" u="sng" dirty="0"/>
              <a:t>Kontexty</a:t>
            </a:r>
          </a:p>
          <a:p>
            <a:pPr lvl="1"/>
            <a:r>
              <a:rPr lang="cs-CZ" dirty="0"/>
              <a:t>3.1. </a:t>
            </a:r>
            <a:r>
              <a:rPr lang="cs-CZ" dirty="0" smtClean="0"/>
              <a:t>autorský (případné autorské texty k dílu, autorská ikonografie)</a:t>
            </a:r>
            <a:endParaRPr lang="cs-CZ" dirty="0"/>
          </a:p>
          <a:p>
            <a:pPr lvl="1"/>
            <a:r>
              <a:rPr lang="cs-CZ" dirty="0"/>
              <a:t>3.2. umělecký (příbuzné téma, motiv, zpracování, aluze, parodie, apod.)</a:t>
            </a:r>
          </a:p>
          <a:p>
            <a:pPr lvl="1"/>
            <a:r>
              <a:rPr lang="cs-CZ" dirty="0"/>
              <a:t>3.3. instituční (podrobněji záměr / úloha, okolnosti zadání,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smtClean="0"/>
              <a:t>5. </a:t>
            </a:r>
            <a:r>
              <a:rPr lang="cs-CZ" u="sng" dirty="0" smtClean="0"/>
              <a:t>Recepce</a:t>
            </a:r>
            <a:r>
              <a:rPr lang="cs-CZ" dirty="0" smtClean="0"/>
              <a:t> (dobová kritika, dosavadní interpretace v odborné literatuře)</a:t>
            </a:r>
          </a:p>
          <a:p>
            <a:r>
              <a:rPr lang="cs-CZ" dirty="0" smtClean="0"/>
              <a:t>6. Shrnutí předchozích bodů a </a:t>
            </a:r>
            <a:r>
              <a:rPr lang="cs-CZ" u="sng" dirty="0" smtClean="0"/>
              <a:t>interpretace</a:t>
            </a:r>
            <a:r>
              <a:rPr lang="cs-CZ" dirty="0" smtClean="0"/>
              <a:t> sledující zadané téma (různé významy pouliční reklamy, styl a oslava obchodu/firmy, kontrast komodity a poezie, ….). </a:t>
            </a:r>
          </a:p>
        </p:txBody>
      </p:sp>
    </p:spTree>
    <p:extLst>
      <p:ext uri="{BB962C8B-B14F-4D97-AF65-F5344CB8AC3E}">
        <p14:creationId xmlns:p14="http://schemas.microsoft.com/office/powerpoint/2010/main" val="21967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189" y="592428"/>
            <a:ext cx="8814043" cy="558770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 </a:t>
            </a:r>
            <a:r>
              <a:rPr lang="cs-CZ" sz="2400" dirty="0"/>
              <a:t>klíčových nebo mnohoznačných </a:t>
            </a:r>
            <a:r>
              <a:rPr lang="cs-CZ" sz="2400" u="sng" dirty="0"/>
              <a:t>pojmů</a:t>
            </a:r>
            <a:r>
              <a:rPr lang="cs-CZ" sz="2400" dirty="0"/>
              <a:t> (lež, umělecká úloha, primitivismus, naivní umění, kýč, </a:t>
            </a:r>
            <a:r>
              <a:rPr lang="cs-CZ" sz="2400" dirty="0" err="1"/>
              <a:t>etc</a:t>
            </a:r>
            <a:r>
              <a:rPr lang="cs-CZ" sz="2400" dirty="0"/>
              <a:t>.) využívat poznámkový aparát k uvedení zdroje definice, koncepce, na jakého autora se odvoláváte, v jakém smyslu pojem užíváte.</a:t>
            </a:r>
          </a:p>
          <a:p>
            <a:r>
              <a:rPr lang="cs-CZ" sz="2400" dirty="0" smtClean="0"/>
              <a:t>Při věcném </a:t>
            </a:r>
            <a:r>
              <a:rPr lang="cs-CZ" sz="2400" u="sng" dirty="0" smtClean="0"/>
              <a:t>popisu</a:t>
            </a:r>
            <a:r>
              <a:rPr lang="cs-CZ" sz="2400" dirty="0" smtClean="0"/>
              <a:t> (bod 2) vytvořit pracovní (detailnější) verzi a v závěrečném textu nechat pouze ty části popisu, které jsou pro následující interpretaci relevantní.</a:t>
            </a:r>
          </a:p>
          <a:p>
            <a:r>
              <a:rPr lang="cs-CZ" sz="2400" dirty="0" smtClean="0"/>
              <a:t>Předpokládat </a:t>
            </a:r>
            <a:r>
              <a:rPr lang="cs-CZ" sz="2400" u="sng" dirty="0" smtClean="0"/>
              <a:t>čtenáře</a:t>
            </a:r>
            <a:r>
              <a:rPr lang="cs-CZ" sz="2400" dirty="0" smtClean="0"/>
              <a:t> z odborné veřejnosti (vynechat jemu známá fakta např., kdo byla </a:t>
            </a:r>
            <a:r>
              <a:rPr lang="cs-CZ" sz="2400" dirty="0" err="1" smtClean="0"/>
              <a:t>Toyen</a:t>
            </a:r>
            <a:r>
              <a:rPr lang="cs-CZ" sz="2400" dirty="0" smtClean="0"/>
              <a:t>, co je surrealismus). V rámci pracovního procesu si ovšem všechna tato fakta ověřit, dostudovat.</a:t>
            </a:r>
          </a:p>
          <a:p>
            <a:r>
              <a:rPr lang="cs-CZ" sz="2400" dirty="0" smtClean="0"/>
              <a:t>Nepřevypravovat již napsané texty, využít krátké </a:t>
            </a:r>
            <a:r>
              <a:rPr lang="cs-CZ" sz="2400" u="sng" dirty="0" smtClean="0"/>
              <a:t>parafráze</a:t>
            </a:r>
            <a:r>
              <a:rPr lang="cs-CZ" sz="2400" dirty="0" smtClean="0"/>
              <a:t> a stručná </a:t>
            </a:r>
            <a:r>
              <a:rPr lang="cs-CZ" sz="2400" u="sng" dirty="0" smtClean="0"/>
              <a:t>shrnutí</a:t>
            </a:r>
            <a:r>
              <a:rPr lang="cs-CZ" sz="2400" dirty="0" smtClean="0"/>
              <a:t> s odkazem na zdroj.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7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Pohled</Template>
  <TotalTime>885</TotalTime>
  <Words>562</Words>
  <Application>Microsoft Office PowerPoint</Application>
  <PresentationFormat>Širokoúhlá obrazovka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View</vt:lpstr>
      <vt:lpstr>Umění potřebuje reklamu: závěr</vt:lpstr>
      <vt:lpstr>Prezentace aplikace PowerPoint</vt:lpstr>
      <vt:lpstr>A: reklama jako součást nového světa</vt:lpstr>
      <vt:lpstr>B: Reklama jako součást zdání a nástroj komodifikace</vt:lpstr>
      <vt:lpstr>1. Pouliční reklama jako metonymie a symbol</vt:lpstr>
      <vt:lpstr>2. Obchodní dům Baťa v Brně a „chrámy“ kapitalismu. Úloha, styl a corporate identity.</vt:lpstr>
      <vt:lpstr>3. Fragmenty „mrtvých komodit“. Citace (koláž, montáž) jako prostředek odkrývání lži.</vt:lpstr>
      <vt:lpstr>Osnova práce při interpretaci         (4 – 8 normostran)</vt:lpstr>
      <vt:lpstr>Prezentace aplikace PowerPoint</vt:lpstr>
      <vt:lpstr>Hodnocení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potřebuje reklamu: závěr</dc:title>
  <dc:creator>Účet Microsoft</dc:creator>
  <cp:lastModifiedBy>Účet Microsoft</cp:lastModifiedBy>
  <cp:revision>23</cp:revision>
  <dcterms:created xsi:type="dcterms:W3CDTF">2016-05-15T19:45:25Z</dcterms:created>
  <dcterms:modified xsi:type="dcterms:W3CDTF">2016-05-16T23:43:40Z</dcterms:modified>
</cp:coreProperties>
</file>