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A4008-A2DF-4295-BEB1-F6DDAB70E9B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E285C2F-899D-4676-A38C-A024685E191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A4008-A2DF-4295-BEB1-F6DDAB70E9B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5C2F-899D-4676-A38C-A024685E19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A4008-A2DF-4295-BEB1-F6DDAB70E9B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5C2F-899D-4676-A38C-A024685E19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A4008-A2DF-4295-BEB1-F6DDAB70E9B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5C2F-899D-4676-A38C-A024685E191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A4008-A2DF-4295-BEB1-F6DDAB70E9B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E285C2F-899D-4676-A38C-A024685E191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A4008-A2DF-4295-BEB1-F6DDAB70E9B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5C2F-899D-4676-A38C-A024685E191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A4008-A2DF-4295-BEB1-F6DDAB70E9B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5C2F-899D-4676-A38C-A024685E191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A4008-A2DF-4295-BEB1-F6DDAB70E9B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5C2F-899D-4676-A38C-A024685E19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A4008-A2DF-4295-BEB1-F6DDAB70E9B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5C2F-899D-4676-A38C-A024685E19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A4008-A2DF-4295-BEB1-F6DDAB70E9B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5C2F-899D-4676-A38C-A024685E191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A4008-A2DF-4295-BEB1-F6DDAB70E9B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E285C2F-899D-4676-A38C-A024685E191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F4A4008-A2DF-4295-BEB1-F6DDAB70E9B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E285C2F-899D-4676-A38C-A024685E191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Úvod * organizace * seznámení</a:t>
            </a:r>
            <a:endParaRPr lang="cs-CZ" sz="40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/>
              <a:t>Seminář k Obecné didaktice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115993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Organizace kurzu</a:t>
            </a:r>
            <a:endParaRPr lang="cs-CZ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914400" y="1844824"/>
            <a:ext cx="7772400" cy="4174976"/>
          </a:xfrm>
        </p:spPr>
        <p:txBody>
          <a:bodyPr>
            <a:normAutofit/>
          </a:bodyPr>
          <a:lstStyle/>
          <a:p>
            <a:r>
              <a:rPr lang="cs-CZ" sz="4800" dirty="0" smtClean="0">
                <a:latin typeface="Calibri" pitchFamily="34" charset="0"/>
                <a:cs typeface="Calibri" pitchFamily="34" charset="0"/>
              </a:rPr>
              <a:t>Informační systém </a:t>
            </a:r>
          </a:p>
          <a:p>
            <a:r>
              <a:rPr lang="cs-CZ" sz="4800" dirty="0" smtClean="0">
                <a:latin typeface="Calibri" pitchFamily="34" charset="0"/>
                <a:cs typeface="Calibri" pitchFamily="34" charset="0"/>
              </a:rPr>
              <a:t>Přednášky </a:t>
            </a:r>
          </a:p>
          <a:p>
            <a:r>
              <a:rPr lang="cs-CZ" sz="4800" dirty="0" smtClean="0">
                <a:latin typeface="Calibri" pitchFamily="34" charset="0"/>
                <a:cs typeface="Calibri" pitchFamily="34" charset="0"/>
              </a:rPr>
              <a:t>Cvičný výstup</a:t>
            </a:r>
          </a:p>
          <a:p>
            <a:r>
              <a:rPr lang="cs-CZ" sz="4800" dirty="0" smtClean="0">
                <a:latin typeface="Calibri" pitchFamily="34" charset="0"/>
                <a:cs typeface="Calibri" pitchFamily="34" charset="0"/>
              </a:rPr>
              <a:t>Písemná zkouška</a:t>
            </a:r>
            <a:endParaRPr lang="cs-CZ" sz="4800" dirty="0">
              <a:latin typeface="Calibri" pitchFamily="34" charset="0"/>
              <a:cs typeface="Calibri" pitchFamily="34" charset="0"/>
            </a:endParaRPr>
          </a:p>
          <a:p>
            <a:endParaRPr lang="cs-CZ" sz="48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03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dirty="0" smtClean="0"/>
              <a:t>Témata seminářů</a:t>
            </a:r>
            <a:endParaRPr lang="cs-CZ" sz="6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Calibri" pitchFamily="34" charset="0"/>
                <a:cs typeface="Calibri" pitchFamily="34" charset="0"/>
              </a:rPr>
              <a:t>Didaktické </a:t>
            </a:r>
            <a:r>
              <a:rPr lang="cs-CZ" sz="4000" dirty="0" smtClean="0">
                <a:latin typeface="Calibri" pitchFamily="34" charset="0"/>
                <a:cs typeface="Calibri" pitchFamily="34" charset="0"/>
              </a:rPr>
              <a:t>cíle a práce s nimi</a:t>
            </a:r>
          </a:p>
          <a:p>
            <a:r>
              <a:rPr lang="cs-CZ" sz="4000" dirty="0" smtClean="0">
                <a:latin typeface="Calibri" pitchFamily="34" charset="0"/>
                <a:cs typeface="Calibri" pitchFamily="34" charset="0"/>
              </a:rPr>
              <a:t>Příprava na vyučování</a:t>
            </a:r>
          </a:p>
          <a:p>
            <a:r>
              <a:rPr lang="cs-CZ" sz="4000" dirty="0" smtClean="0">
                <a:latin typeface="Calibri" pitchFamily="34" charset="0"/>
                <a:cs typeface="Calibri" pitchFamily="34" charset="0"/>
              </a:rPr>
              <a:t>Řízení </a:t>
            </a:r>
            <a:r>
              <a:rPr lang="cs-CZ" sz="4000" dirty="0" smtClean="0">
                <a:latin typeface="Calibri" pitchFamily="34" charset="0"/>
                <a:cs typeface="Calibri" pitchFamily="34" charset="0"/>
              </a:rPr>
              <a:t>výuky</a:t>
            </a:r>
          </a:p>
          <a:p>
            <a:r>
              <a:rPr lang="cs-CZ" sz="4000" dirty="0" smtClean="0">
                <a:latin typeface="Calibri" pitchFamily="34" charset="0"/>
                <a:cs typeface="Calibri" pitchFamily="34" charset="0"/>
              </a:rPr>
              <a:t>Hodnocení žáků</a:t>
            </a:r>
          </a:p>
          <a:p>
            <a:pPr marL="0" indent="0">
              <a:buNone/>
            </a:pPr>
            <a:r>
              <a:rPr lang="cs-CZ" sz="4000" b="1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Následují cvičné výstupy</a:t>
            </a:r>
            <a:endParaRPr lang="cs-CZ" sz="4000" b="1" i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30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Cvičný výstup </a:t>
            </a:r>
            <a:r>
              <a:rPr lang="cs-CZ" sz="1400" b="1" dirty="0" smtClean="0"/>
              <a:t>(práce ve dvojici)</a:t>
            </a:r>
            <a:endParaRPr lang="cs-CZ" sz="1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Písemná příprava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na jednu hodinu výuky (45 min)</a:t>
            </a:r>
          </a:p>
          <a:p>
            <a:pPr lvl="8"/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Téma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Ročník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SŠ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Cíl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výuky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Metody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Hodnocení (zpětná vazba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Motivace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Učební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pomůcky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Šipka dolů 3"/>
          <p:cNvSpPr/>
          <p:nvPr/>
        </p:nvSpPr>
        <p:spPr>
          <a:xfrm>
            <a:off x="4211960" y="2060848"/>
            <a:ext cx="43204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79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/>
              <a:t>Cvičný výstup - realizace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291264" cy="5112568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 celé přípravy vybrat úsek </a:t>
            </a: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15 minut výuky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a ten realizovat</a:t>
            </a:r>
          </a:p>
          <a:p>
            <a:pPr marL="0" indent="0">
              <a:buNone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Musí </a:t>
            </a: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obsahovat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55600" indent="-355600"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Přenesení vědeckého obsahu do zjednodušené podoby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s ohledem na kognitivní schopnosti žáků </a:t>
            </a:r>
          </a:p>
          <a:p>
            <a:pPr marL="355600" indent="-355600">
              <a:buNone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	= didaktická transformace učiva </a:t>
            </a:r>
          </a:p>
          <a:p>
            <a:pPr marL="0" indent="0" defTabSz="355600">
              <a:buNone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	= vysvětlení vybrané části učiva</a:t>
            </a:r>
          </a:p>
          <a:p>
            <a:pPr marL="0" indent="0">
              <a:buNone/>
            </a:pP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Metodické možnosti: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vysvětlující výklad, demonstrace, diskuse, řízené objevování, mentální mapy, problémové učení…</a:t>
            </a: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55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Cvičný výstup - realizace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Dialogická frekvence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– 5 minut</a:t>
            </a:r>
          </a:p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Otázka </a:t>
            </a: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vyšší kognitivní náročnosti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– na porozumění, aplikaci, analýzu, hodnocení (posouzení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), syntézu</a:t>
            </a: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= nesmí se ptát na pouhou faktickou znalost</a:t>
            </a:r>
          </a:p>
          <a:p>
            <a:pPr marL="0" indent="0">
              <a:buNone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= nesmí umožňovat otázku ano/ne</a:t>
            </a:r>
          </a:p>
          <a:p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Odpověď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studentů </a:t>
            </a: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provázená zdůvodněním </a:t>
            </a:r>
          </a:p>
          <a:p>
            <a:pPr marL="0" indent="0">
              <a:buNone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=nestačí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věcná odpověď</a:t>
            </a: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Zpětná vazba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učitele</a:t>
            </a:r>
          </a:p>
          <a:p>
            <a:pPr marL="0" indent="0">
              <a:buNone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= reakce na odpověď (správnost, úplnost, …) </a:t>
            </a:r>
          </a:p>
          <a:p>
            <a:pPr marL="0" indent="0">
              <a:buNone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Pokud se jednou frekvencí student nedostane k celé či správné odpovědi, dialog se rozvíjí dále – i s ostatními studenty.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37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Reflexe cvičného výstupu ve skupině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2420888"/>
            <a:ext cx="7402016" cy="3598912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Identifikace </a:t>
            </a:r>
          </a:p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zdařilých a nezdařilých částí výstupu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áročných a snadných prvků ve výstupu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iskuse o důvodech a možném řešení nedostatků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/>
              <a:t>Písemná </a:t>
            </a:r>
            <a:r>
              <a:rPr lang="cs-CZ" sz="3600" b="1" dirty="0" smtClean="0"/>
              <a:t>příprava - hodnocení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3 dny před výstupem v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Odevzdávárně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v is.muni.cz </a:t>
            </a:r>
          </a:p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Rozsah 2 – 8 stran, standardní úprava, včetně odkazů na použité zdroje</a:t>
            </a:r>
          </a:p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Provázanost cílů, metod a hodnocení</a:t>
            </a:r>
          </a:p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Formulace otázek pro dialogickou frekvenci, popř. scénáře reakcí, pokud by selhala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24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Písemná zkouška a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 sylabu:</a:t>
            </a:r>
          </a:p>
          <a:p>
            <a:r>
              <a:rPr lang="cs-CZ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Literatura (výčet kapitol)</a:t>
            </a:r>
          </a:p>
          <a:p>
            <a:r>
              <a:rPr lang="cs-CZ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Hodnocení – minimum 33 bodů z každé části</a:t>
            </a:r>
            <a:endParaRPr lang="cs-CZ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55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87</TotalTime>
  <Words>259</Words>
  <Application>Microsoft Office PowerPoint</Application>
  <PresentationFormat>Předvádění na obrazovce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Jmění</vt:lpstr>
      <vt:lpstr>Seminář k Obecné didaktice</vt:lpstr>
      <vt:lpstr>Organizace kurzu</vt:lpstr>
      <vt:lpstr>Témata seminářů</vt:lpstr>
      <vt:lpstr>Cvičný výstup (práce ve dvojici)</vt:lpstr>
      <vt:lpstr>Cvičný výstup - realizace</vt:lpstr>
      <vt:lpstr>Cvičný výstup - realizace</vt:lpstr>
      <vt:lpstr>Reflexe cvičného výstupu ve skupině</vt:lpstr>
      <vt:lpstr>Písemná příprava - hodnocení</vt:lpstr>
      <vt:lpstr>Písemná zkouška a hodnocení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k Obecné didaktice</dc:title>
  <dc:creator>Kateřina Trnková</dc:creator>
  <cp:lastModifiedBy>Kateřina Trnková</cp:lastModifiedBy>
  <cp:revision>12</cp:revision>
  <dcterms:created xsi:type="dcterms:W3CDTF">2013-02-20T11:29:47Z</dcterms:created>
  <dcterms:modified xsi:type="dcterms:W3CDTF">2016-02-25T10:36:20Z</dcterms:modified>
</cp:coreProperties>
</file>