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5" r:id="rId3"/>
    <p:sldId id="271" r:id="rId4"/>
    <p:sldId id="267" r:id="rId5"/>
    <p:sldId id="266" r:id="rId6"/>
    <p:sldId id="268" r:id="rId7"/>
    <p:sldId id="272" r:id="rId8"/>
    <p:sldId id="274" r:id="rId9"/>
    <p:sldId id="279" r:id="rId10"/>
    <p:sldId id="277" r:id="rId11"/>
    <p:sldId id="280" r:id="rId12"/>
    <p:sldId id="278" r:id="rId13"/>
    <p:sldId id="281" r:id="rId14"/>
    <p:sldId id="282" r:id="rId15"/>
    <p:sldId id="283" r:id="rId16"/>
    <p:sldId id="284" r:id="rId17"/>
    <p:sldId id="285" r:id="rId18"/>
    <p:sldId id="276" r:id="rId19"/>
    <p:sldId id="273" r:id="rId20"/>
    <p:sldId id="269" r:id="rId21"/>
    <p:sldId id="275" r:id="rId22"/>
    <p:sldId id="270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E5729-E158-4FA9-9A6C-BC6D614F134F}" type="datetimeFigureOut">
              <a:rPr lang="cs-CZ" smtClean="0"/>
              <a:pPr/>
              <a:t>1.4.2016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057B2-2F48-45F3-8579-4867BE3A9F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E5729-E158-4FA9-9A6C-BC6D614F134F}" type="datetimeFigureOut">
              <a:rPr lang="cs-CZ" smtClean="0"/>
              <a:pPr/>
              <a:t>1.4.2016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057B2-2F48-45F3-8579-4867BE3A9F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E5729-E158-4FA9-9A6C-BC6D614F134F}" type="datetimeFigureOut">
              <a:rPr lang="cs-CZ" smtClean="0"/>
              <a:pPr/>
              <a:t>1.4.2016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057B2-2F48-45F3-8579-4867BE3A9F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E5729-E158-4FA9-9A6C-BC6D614F134F}" type="datetimeFigureOut">
              <a:rPr lang="cs-CZ" smtClean="0"/>
              <a:pPr/>
              <a:t>1.4.2016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057B2-2F48-45F3-8579-4867BE3A9F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E5729-E158-4FA9-9A6C-BC6D614F134F}" type="datetimeFigureOut">
              <a:rPr lang="cs-CZ" smtClean="0"/>
              <a:pPr/>
              <a:t>1.4.2016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057B2-2F48-45F3-8579-4867BE3A9F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E5729-E158-4FA9-9A6C-BC6D614F134F}" type="datetimeFigureOut">
              <a:rPr lang="cs-CZ" smtClean="0"/>
              <a:pPr/>
              <a:t>1.4.2016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057B2-2F48-45F3-8579-4867BE3A9F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E5729-E158-4FA9-9A6C-BC6D614F134F}" type="datetimeFigureOut">
              <a:rPr lang="cs-CZ" smtClean="0"/>
              <a:pPr/>
              <a:t>1.4.2016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057B2-2F48-45F3-8579-4867BE3A9F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E5729-E158-4FA9-9A6C-BC6D614F134F}" type="datetimeFigureOut">
              <a:rPr lang="cs-CZ" smtClean="0"/>
              <a:pPr/>
              <a:t>1.4.2016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057B2-2F48-45F3-8579-4867BE3A9F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E5729-E158-4FA9-9A6C-BC6D614F134F}" type="datetimeFigureOut">
              <a:rPr lang="cs-CZ" smtClean="0"/>
              <a:pPr/>
              <a:t>1.4.2016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057B2-2F48-45F3-8579-4867BE3A9F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E5729-E158-4FA9-9A6C-BC6D614F134F}" type="datetimeFigureOut">
              <a:rPr lang="cs-CZ" smtClean="0"/>
              <a:pPr/>
              <a:t>1.4.2016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057B2-2F48-45F3-8579-4867BE3A9F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E5729-E158-4FA9-9A6C-BC6D614F134F}" type="datetimeFigureOut">
              <a:rPr lang="cs-CZ" smtClean="0"/>
              <a:pPr/>
              <a:t>1.4.2016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057B2-2F48-45F3-8579-4867BE3A9F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6E5729-E158-4FA9-9A6C-BC6D614F134F}" type="datetimeFigureOut">
              <a:rPr lang="cs-CZ" smtClean="0"/>
              <a:pPr/>
              <a:t>1.4.2016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4057B2-2F48-45F3-8579-4867BE3A9F8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vimeo.com/20345433?ab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Chování – humanitně:  měřitelná aktivita organismu, projevující se jako reakce na podněty (vnitřní, vnější). Zkoumá fyziologie, psychologie.</a:t>
            </a:r>
          </a:p>
          <a:p>
            <a:r>
              <a:rPr lang="cs-CZ" dirty="0" smtClean="0"/>
              <a:t>Nelze se nechovat – chování je fenomén</a:t>
            </a:r>
          </a:p>
          <a:p>
            <a:r>
              <a:rPr lang="cs-CZ" dirty="0" smtClean="0"/>
              <a:t>v psychologii zkoumáno v rámci behaviorismu, empirické studium vztahů mezi stimuly a reakcemi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Způsoby hledání informace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 smtClean="0"/>
              <a:t>prohlížení informace</a:t>
            </a:r>
            <a:r>
              <a:rPr lang="cs-CZ" dirty="0" smtClean="0"/>
              <a:t> (surfing) – prohlížení zdroje informace, zjišťování, co obsahuje, bez zaměření na konkrétní rozhodnutí. </a:t>
            </a:r>
          </a:p>
          <a:p>
            <a:r>
              <a:rPr lang="cs-CZ" dirty="0" smtClean="0"/>
              <a:t>př. prohlížení výloh obchodů, prohlížení ranních novin, přepínání TV kanálů. </a:t>
            </a:r>
          </a:p>
          <a:p>
            <a:r>
              <a:rPr lang="cs-CZ" dirty="0" smtClean="0"/>
              <a:t>motiv – zjistit co je ve zdroji, všeobecné informování bez očekávání, že nalezené informace pomohou při konkrétním rozhodnutí. </a:t>
            </a:r>
          </a:p>
          <a:p>
            <a:r>
              <a:rPr lang="cs-CZ" dirty="0" smtClean="0"/>
              <a:t>důsledky pro design informačních systémů – systém podporující široké zobrazení toho, co je dostupné</a:t>
            </a:r>
          </a:p>
          <a:p>
            <a:r>
              <a:rPr lang="cs-CZ" dirty="0" smtClean="0"/>
              <a:t>studováno zatím jen výzkumníky trhů a reklamními obchodníky – nedostupné, zaměřené na zisk a tedy vlastnicky chráněné</a:t>
            </a:r>
          </a:p>
        </p:txBody>
      </p:sp>
    </p:spTree>
    <p:extLst>
      <p:ext uri="{BB962C8B-B14F-4D97-AF65-F5344CB8AC3E}">
        <p14:creationId xmlns:p14="http://schemas.microsoft.com/office/powerpoint/2010/main" val="24501759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Způsoby hledání informace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/>
              <a:t>vybírání informací </a:t>
            </a:r>
            <a:r>
              <a:rPr lang="cs-CZ" dirty="0"/>
              <a:t>(</a:t>
            </a:r>
            <a:r>
              <a:rPr lang="cs-CZ" dirty="0" err="1"/>
              <a:t>browsing</a:t>
            </a:r>
            <a:r>
              <a:rPr lang="cs-CZ" dirty="0"/>
              <a:t>) – cílené prohlížení za účelem podpory rozhodování, strategie vyhledávání informací. </a:t>
            </a:r>
            <a:endParaRPr lang="cs-CZ" dirty="0" smtClean="0"/>
          </a:p>
          <a:p>
            <a:r>
              <a:rPr lang="cs-CZ" dirty="0" smtClean="0"/>
              <a:t>v </a:t>
            </a:r>
            <a:r>
              <a:rPr lang="cs-CZ" dirty="0"/>
              <a:t>empirických výzkumech složité odlišit od prohlížení informací – důvody pro vybírání informací schovány v mysli osoby. </a:t>
            </a:r>
            <a:endParaRPr lang="cs-CZ" dirty="0" smtClean="0"/>
          </a:p>
          <a:p>
            <a:r>
              <a:rPr lang="cs-CZ" dirty="0" smtClean="0"/>
              <a:t>př</a:t>
            </a:r>
            <a:r>
              <a:rPr lang="cs-CZ" dirty="0"/>
              <a:t>. prohlížení výloh obchodů kvůli nalezení nového druhu riflí, čtení ranních novin kvůli zjištění stavu ekonomiky </a:t>
            </a:r>
          </a:p>
          <a:p>
            <a:r>
              <a:rPr lang="cs-CZ" dirty="0" smtClean="0"/>
              <a:t>důsledky </a:t>
            </a:r>
            <a:r>
              <a:rPr lang="cs-CZ" dirty="0"/>
              <a:t>pro design informačních </a:t>
            </a:r>
            <a:r>
              <a:rPr lang="cs-CZ" dirty="0" smtClean="0"/>
              <a:t>systémů – systém </a:t>
            </a:r>
            <a:r>
              <a:rPr lang="cs-CZ" dirty="0"/>
              <a:t>pomáhající nalézt správný směr prohlížení</a:t>
            </a: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16343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Způsoby hledání informace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hledání orientačních informací </a:t>
            </a:r>
            <a:r>
              <a:rPr lang="cs-CZ" dirty="0" smtClean="0"/>
              <a:t>(</a:t>
            </a:r>
            <a:r>
              <a:rPr lang="cs-CZ" dirty="0" err="1" smtClean="0"/>
              <a:t>seeking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orienting</a:t>
            </a:r>
            <a:r>
              <a:rPr lang="cs-CZ" dirty="0" smtClean="0"/>
              <a:t>) - tvorba pasivního monitorovacího systému zaměřeného na každodenní události – jak se věci dnes mají? </a:t>
            </a:r>
          </a:p>
          <a:p>
            <a:r>
              <a:rPr lang="cs-CZ" dirty="0" smtClean="0"/>
              <a:t>orientační informace – informace týkající se současných událostí </a:t>
            </a:r>
          </a:p>
          <a:p>
            <a:r>
              <a:rPr lang="cs-CZ" dirty="0" smtClean="0"/>
              <a:t>praktická informace – slouží k řešení konkrétních úkolů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56447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Způsoby hledání informace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85000" lnSpcReduction="10000"/>
          </a:bodyPr>
          <a:lstStyle/>
          <a:p>
            <a:r>
              <a:rPr lang="cs-CZ" b="1" dirty="0" smtClean="0"/>
              <a:t>setkání s informací </a:t>
            </a:r>
            <a:r>
              <a:rPr lang="cs-CZ" dirty="0" smtClean="0"/>
              <a:t>(</a:t>
            </a:r>
            <a:r>
              <a:rPr lang="cs-CZ" dirty="0" err="1" smtClean="0"/>
              <a:t>encountering</a:t>
            </a:r>
            <a:r>
              <a:rPr lang="cs-CZ" dirty="0" smtClean="0"/>
              <a:t>) – naražení do informace, když ji nehledáme, která může řešit konkrétní problém</a:t>
            </a:r>
          </a:p>
          <a:p>
            <a:r>
              <a:rPr lang="cs-CZ" dirty="0" smtClean="0"/>
              <a:t>př. nalezení telefonního čísla, které budeme zítra potřebovat, nalezení obchodu se zdravou výživou, když jdeme do divadla, objevení informace, když si čteme pro zábavu</a:t>
            </a:r>
          </a:p>
          <a:p>
            <a:r>
              <a:rPr lang="cs-CZ" dirty="0" smtClean="0"/>
              <a:t>alternativní názvy: </a:t>
            </a:r>
            <a:r>
              <a:rPr lang="cs-CZ" dirty="0"/>
              <a:t>šťastná náhoda (</a:t>
            </a:r>
            <a:r>
              <a:rPr lang="cs-CZ" dirty="0" err="1" smtClean="0"/>
              <a:t>serendipity</a:t>
            </a:r>
            <a:r>
              <a:rPr lang="cs-CZ" dirty="0"/>
              <a:t>), náhodné </a:t>
            </a:r>
            <a:r>
              <a:rPr lang="cs-CZ" dirty="0" smtClean="0"/>
              <a:t>sbírání informací (</a:t>
            </a:r>
            <a:r>
              <a:rPr lang="cs-CZ" dirty="0" err="1" smtClean="0"/>
              <a:t>casual</a:t>
            </a:r>
            <a:r>
              <a:rPr lang="cs-CZ" dirty="0" smtClean="0"/>
              <a:t> </a:t>
            </a:r>
            <a:r>
              <a:rPr lang="cs-CZ" dirty="0" err="1" smtClean="0"/>
              <a:t>information-gathering</a:t>
            </a:r>
            <a:r>
              <a:rPr lang="cs-CZ" dirty="0" smtClean="0"/>
              <a:t>), pasivní informační vyhledávání (</a:t>
            </a:r>
            <a:r>
              <a:rPr lang="cs-CZ" dirty="0" err="1" smtClean="0"/>
              <a:t>passive</a:t>
            </a:r>
            <a:r>
              <a:rPr lang="cs-CZ" dirty="0" smtClean="0"/>
              <a:t> </a:t>
            </a:r>
            <a:r>
              <a:rPr lang="cs-CZ" dirty="0" err="1" smtClean="0"/>
              <a:t>information-seeking</a:t>
            </a:r>
            <a:r>
              <a:rPr lang="cs-CZ" dirty="0" smtClean="0"/>
              <a:t>)</a:t>
            </a:r>
          </a:p>
          <a:p>
            <a:r>
              <a:rPr lang="cs-CZ" dirty="0" smtClean="0"/>
              <a:t>problém zkoumání – setkání se objevuje nečekaně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19251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Způsoby hledání informace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hodnocení informace</a:t>
            </a:r>
            <a:r>
              <a:rPr lang="cs-CZ" dirty="0" smtClean="0"/>
              <a:t> (</a:t>
            </a:r>
            <a:r>
              <a:rPr lang="cs-CZ" dirty="0" err="1" smtClean="0"/>
              <a:t>evaluating</a:t>
            </a:r>
            <a:r>
              <a:rPr lang="cs-CZ" dirty="0" smtClean="0"/>
              <a:t>) – posuzování, zda je či není dokument relevantní problému, který tazatel chce řešit</a:t>
            </a:r>
          </a:p>
          <a:p>
            <a:r>
              <a:rPr lang="cs-CZ" dirty="0" smtClean="0"/>
              <a:t>výběr informace, která je důležitá z velkého množství vyhledaných informací (knihovní katalogy, bibliografické databáze, web) – specifické požadavky na informaci nejsou vyjádřeny dotazem</a:t>
            </a:r>
          </a:p>
          <a:p>
            <a:r>
              <a:rPr lang="cs-CZ" dirty="0" smtClean="0"/>
              <a:t>teorie relevance – hlavní koncept informačního vyhledávání (IR)</a:t>
            </a:r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1315476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Způsoby hledání informace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77500" lnSpcReduction="20000"/>
          </a:bodyPr>
          <a:lstStyle/>
          <a:p>
            <a:r>
              <a:rPr lang="cs-CZ" b="1" dirty="0" smtClean="0"/>
              <a:t>používání informace</a:t>
            </a:r>
            <a:r>
              <a:rPr lang="cs-CZ" dirty="0" smtClean="0"/>
              <a:t> (</a:t>
            </a:r>
            <a:r>
              <a:rPr lang="cs-CZ" dirty="0" err="1" smtClean="0"/>
              <a:t>using</a:t>
            </a:r>
            <a:r>
              <a:rPr lang="cs-CZ" dirty="0" smtClean="0"/>
              <a:t>) – interakce s informací za účelem rozhodnutí, řešení problému</a:t>
            </a:r>
          </a:p>
          <a:p>
            <a:r>
              <a:rPr lang="cs-CZ" dirty="0" smtClean="0"/>
              <a:t>zdůvodnění existence knihoven a informačních systémů</a:t>
            </a:r>
          </a:p>
          <a:p>
            <a:r>
              <a:rPr lang="cs-CZ" b="1" dirty="0" smtClean="0"/>
              <a:t>sdílení informace</a:t>
            </a:r>
            <a:r>
              <a:rPr lang="cs-CZ" dirty="0" smtClean="0"/>
              <a:t> (</a:t>
            </a:r>
            <a:r>
              <a:rPr lang="cs-CZ" dirty="0" err="1" smtClean="0"/>
              <a:t>sharing</a:t>
            </a:r>
            <a:r>
              <a:rPr lang="cs-CZ" dirty="0" smtClean="0"/>
              <a:t>) – získávání informací od dalších lidí</a:t>
            </a:r>
          </a:p>
          <a:p>
            <a:r>
              <a:rPr lang="cs-CZ" dirty="0" smtClean="0"/>
              <a:t>interakce mezi lidmi – lidé jsou bohatým zdrojem informace, často první zdroj, na který se lidé obracejí</a:t>
            </a:r>
          </a:p>
          <a:p>
            <a:r>
              <a:rPr lang="cs-CZ" b="1" dirty="0" smtClean="0"/>
              <a:t>poskytnutí informací </a:t>
            </a:r>
            <a:r>
              <a:rPr lang="cs-CZ" dirty="0" smtClean="0"/>
              <a:t>(</a:t>
            </a:r>
            <a:r>
              <a:rPr lang="cs-CZ" dirty="0" err="1" smtClean="0"/>
              <a:t>giving</a:t>
            </a:r>
            <a:r>
              <a:rPr lang="cs-CZ" dirty="0" smtClean="0"/>
              <a:t>) – akt </a:t>
            </a:r>
            <a:r>
              <a:rPr lang="cs-CZ" dirty="0" err="1" smtClean="0"/>
              <a:t>rozšiřívání</a:t>
            </a:r>
            <a:r>
              <a:rPr lang="cs-CZ" dirty="0" smtClean="0"/>
              <a:t> zpráv, pomoc dalším lidem</a:t>
            </a:r>
          </a:p>
          <a:p>
            <a:r>
              <a:rPr lang="cs-CZ" dirty="0" smtClean="0"/>
              <a:t>další motivy – získat výměnou jinou informaci, prosazení myšlenky či způsobu myšlení, uchování určité (etnické) kultury</a:t>
            </a:r>
          </a:p>
          <a:p>
            <a:r>
              <a:rPr lang="cs-CZ" b="1" dirty="0" smtClean="0"/>
              <a:t>strážení informace</a:t>
            </a:r>
            <a:r>
              <a:rPr lang="cs-CZ" dirty="0" smtClean="0"/>
              <a:t> (</a:t>
            </a:r>
            <a:r>
              <a:rPr lang="cs-CZ" dirty="0" err="1" smtClean="0"/>
              <a:t>gatekeeping</a:t>
            </a:r>
            <a:r>
              <a:rPr lang="cs-CZ" dirty="0" smtClean="0"/>
              <a:t>) – selekce, zprostředkování, kontrola informací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40758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Způsoby hledání informace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77500" lnSpcReduction="20000"/>
          </a:bodyPr>
          <a:lstStyle/>
          <a:p>
            <a:r>
              <a:rPr lang="cs-CZ" b="1" dirty="0" smtClean="0"/>
              <a:t>filtrování informace</a:t>
            </a:r>
            <a:r>
              <a:rPr lang="cs-CZ" dirty="0" smtClean="0"/>
              <a:t> (</a:t>
            </a:r>
            <a:r>
              <a:rPr lang="cs-CZ" dirty="0" err="1" smtClean="0"/>
              <a:t>filtering</a:t>
            </a:r>
            <a:r>
              <a:rPr lang="cs-CZ" dirty="0" smtClean="0"/>
              <a:t>) – </a:t>
            </a:r>
          </a:p>
          <a:p>
            <a:r>
              <a:rPr lang="cs-CZ" dirty="0" smtClean="0"/>
              <a:t>blízké vyhledávání (vytahování informace, praktická informace), filtrování – odsunutí, důležité pro orientační informace</a:t>
            </a:r>
          </a:p>
          <a:p>
            <a:r>
              <a:rPr lang="cs-CZ" dirty="0" smtClean="0"/>
              <a:t>ARI – v knihovnictví služba adresného rozšiřování informací</a:t>
            </a:r>
          </a:p>
          <a:p>
            <a:r>
              <a:rPr lang="cs-CZ" dirty="0" smtClean="0"/>
              <a:t>dnes zatím zkoumá především počítačová věda –algoritmizace filtrování</a:t>
            </a:r>
          </a:p>
          <a:p>
            <a:r>
              <a:rPr lang="cs-CZ" b="1" dirty="0" smtClean="0"/>
              <a:t>vyhýbání se informací </a:t>
            </a:r>
            <a:r>
              <a:rPr lang="cs-CZ" dirty="0" smtClean="0"/>
              <a:t>(</a:t>
            </a:r>
            <a:r>
              <a:rPr lang="cs-CZ" dirty="0" err="1" smtClean="0"/>
              <a:t>avoiding</a:t>
            </a:r>
            <a:r>
              <a:rPr lang="cs-CZ" dirty="0" smtClean="0"/>
              <a:t>) – odmítání informací, které jsou dostupné</a:t>
            </a:r>
          </a:p>
          <a:p>
            <a:r>
              <a:rPr lang="cs-CZ" dirty="0"/>
              <a:t>aspekty – sociální, kognitivní, </a:t>
            </a:r>
            <a:r>
              <a:rPr lang="cs-CZ" dirty="0" smtClean="0"/>
              <a:t>organizační</a:t>
            </a:r>
          </a:p>
          <a:p>
            <a:r>
              <a:rPr lang="cs-CZ" dirty="0" smtClean="0"/>
              <a:t>strategie překonávání informačního přetížení</a:t>
            </a:r>
          </a:p>
          <a:p>
            <a:r>
              <a:rPr lang="cs-CZ" dirty="0" smtClean="0"/>
              <a:t>organizační politika se může záměrně vyhýbat některým informacím</a:t>
            </a:r>
          </a:p>
        </p:txBody>
      </p:sp>
    </p:spTree>
    <p:extLst>
      <p:ext uri="{BB962C8B-B14F-4D97-AF65-F5344CB8AC3E}">
        <p14:creationId xmlns:p14="http://schemas.microsoft.com/office/powerpoint/2010/main" val="38343236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Způsoby hledání informace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069160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 smtClean="0"/>
              <a:t>organizace informací </a:t>
            </a:r>
            <a:r>
              <a:rPr lang="cs-CZ" dirty="0" smtClean="0"/>
              <a:t>(</a:t>
            </a:r>
            <a:r>
              <a:rPr lang="cs-CZ" dirty="0" err="1" smtClean="0"/>
              <a:t>organizing</a:t>
            </a:r>
            <a:r>
              <a:rPr lang="cs-CZ" dirty="0" smtClean="0"/>
              <a:t>) – tvorba kategorií, které dávají smysl našim zkušenostem, řízení osobních informací</a:t>
            </a:r>
          </a:p>
          <a:p>
            <a:r>
              <a:rPr lang="cs-CZ" dirty="0" smtClean="0"/>
              <a:t>lidé organizují informace, i když si toho mnohdy nejsou vědomi</a:t>
            </a:r>
          </a:p>
          <a:p>
            <a:r>
              <a:rPr lang="cs-CZ" dirty="0" smtClean="0"/>
              <a:t>PIM – </a:t>
            </a:r>
            <a:r>
              <a:rPr lang="cs-CZ" dirty="0" err="1" smtClean="0"/>
              <a:t>personal</a:t>
            </a:r>
            <a:r>
              <a:rPr lang="cs-CZ" dirty="0" smtClean="0"/>
              <a:t> </a:t>
            </a:r>
            <a:r>
              <a:rPr lang="cs-CZ" dirty="0" err="1" smtClean="0"/>
              <a:t>information</a:t>
            </a:r>
            <a:r>
              <a:rPr lang="cs-CZ" dirty="0" smtClean="0"/>
              <a:t> management – organizace osobních dokumentů a informací</a:t>
            </a:r>
          </a:p>
          <a:p>
            <a:r>
              <a:rPr lang="cs-CZ" dirty="0" smtClean="0"/>
              <a:t>klasifikace a taxonomie</a:t>
            </a:r>
          </a:p>
          <a:p>
            <a:r>
              <a:rPr lang="cs-CZ" b="1" dirty="0" smtClean="0"/>
              <a:t>reprezentace informací</a:t>
            </a:r>
            <a:r>
              <a:rPr lang="cs-CZ" dirty="0" smtClean="0"/>
              <a:t> (</a:t>
            </a:r>
            <a:r>
              <a:rPr lang="cs-CZ" dirty="0" err="1" smtClean="0"/>
              <a:t>representing</a:t>
            </a:r>
            <a:r>
              <a:rPr lang="cs-CZ" dirty="0" smtClean="0"/>
              <a:t>) – za účelem komunikace musíme vždy informaci reprezentovat v určité formě</a:t>
            </a:r>
          </a:p>
          <a:p>
            <a:r>
              <a:rPr lang="cs-CZ" dirty="0" smtClean="0"/>
              <a:t>vizualizace informací, tvorba surogátů – př. abstrakty, indexy, klasifikační schémata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53268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Informační chování v elektronickém prostředí</a:t>
            </a:r>
            <a:endParaRPr lang="cs-CZ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1064982" y="887345"/>
            <a:ext cx="3043054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bdélník 4"/>
          <p:cNvSpPr/>
          <p:nvPr/>
        </p:nvSpPr>
        <p:spPr>
          <a:xfrm>
            <a:off x="4860032" y="1700808"/>
            <a:ext cx="4032448" cy="44135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cs-CZ" dirty="0" smtClean="0"/>
              <a:t>  </a:t>
            </a:r>
            <a:r>
              <a:rPr lang="cs-CZ" sz="2400" dirty="0" err="1" smtClean="0"/>
              <a:t>Marcia</a:t>
            </a:r>
            <a:r>
              <a:rPr lang="cs-CZ" sz="2400" dirty="0" smtClean="0"/>
              <a:t> </a:t>
            </a:r>
            <a:r>
              <a:rPr lang="cs-CZ" sz="2400" dirty="0" err="1" smtClean="0"/>
              <a:t>Bates</a:t>
            </a:r>
            <a:r>
              <a:rPr lang="cs-CZ" sz="2400" dirty="0" smtClean="0"/>
              <a:t> – </a:t>
            </a:r>
            <a:r>
              <a:rPr lang="cs-CZ" sz="2400" b="1" dirty="0" smtClean="0"/>
              <a:t>metafora sbírání lesních plodů </a:t>
            </a:r>
            <a:r>
              <a:rPr lang="cs-CZ" sz="2400" dirty="0" smtClean="0"/>
              <a:t>(</a:t>
            </a:r>
            <a:r>
              <a:rPr lang="cs-CZ" sz="2400" dirty="0" err="1" smtClean="0"/>
              <a:t>berrypicking</a:t>
            </a:r>
            <a:r>
              <a:rPr lang="cs-CZ" sz="2400" dirty="0" smtClean="0"/>
              <a:t>) – informační chování při uspokojování informační potřeby</a:t>
            </a:r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cs-CZ" sz="2400" dirty="0" smtClean="0"/>
              <a:t>   podobné skládání mozaiky – uživatel získává potřebné informace po kouscích</a:t>
            </a:r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cs-CZ" sz="2400" dirty="0" smtClean="0"/>
              <a:t>  jednání nelineární – ovlivněné vývojem poznání, měnící informační potřebu</a:t>
            </a:r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cs-CZ" sz="2400" dirty="0" smtClean="0"/>
              <a:t>   rychlé přechody mezi zdroji a informacemi, jejich spojování </a:t>
            </a:r>
            <a:endParaRPr lang="cs-CZ" sz="2400" dirty="0"/>
          </a:p>
        </p:txBody>
      </p:sp>
      <p:sp>
        <p:nvSpPr>
          <p:cNvPr id="6" name="Obdélník 5"/>
          <p:cNvSpPr/>
          <p:nvPr/>
        </p:nvSpPr>
        <p:spPr>
          <a:xfrm>
            <a:off x="395536" y="4797152"/>
            <a:ext cx="4427984" cy="341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cs-CZ" dirty="0" err="1" smtClean="0"/>
              <a:t>Bates</a:t>
            </a:r>
            <a:r>
              <a:rPr lang="cs-CZ" dirty="0" smtClean="0"/>
              <a:t>, 1989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pro zjišťování informačních potřeb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dirty="0"/>
              <a:t>Rozhovor </a:t>
            </a:r>
            <a:r>
              <a:rPr lang="cs-CZ" sz="2400" dirty="0"/>
              <a:t>(individuální, skupinový, ...)</a:t>
            </a:r>
          </a:p>
          <a:p>
            <a:pPr>
              <a:lnSpc>
                <a:spcPct val="90000"/>
              </a:lnSpc>
            </a:pPr>
            <a:r>
              <a:rPr lang="cs-CZ" dirty="0"/>
              <a:t>Dotazník</a:t>
            </a:r>
          </a:p>
          <a:p>
            <a:pPr>
              <a:lnSpc>
                <a:spcPct val="90000"/>
              </a:lnSpc>
            </a:pPr>
            <a:r>
              <a:rPr lang="cs-CZ" dirty="0"/>
              <a:t>Pozorování</a:t>
            </a:r>
          </a:p>
          <a:p>
            <a:pPr>
              <a:lnSpc>
                <a:spcPct val="90000"/>
              </a:lnSpc>
            </a:pPr>
            <a:r>
              <a:rPr lang="cs-CZ" dirty="0"/>
              <a:t>Deník</a:t>
            </a:r>
          </a:p>
          <a:p>
            <a:pPr>
              <a:lnSpc>
                <a:spcPct val="90000"/>
              </a:lnSpc>
            </a:pPr>
            <a:r>
              <a:rPr lang="cs-CZ" dirty="0"/>
              <a:t>Analýza transakčních logů</a:t>
            </a:r>
          </a:p>
          <a:p>
            <a:pPr>
              <a:lnSpc>
                <a:spcPct val="90000"/>
              </a:lnSpc>
            </a:pPr>
            <a:r>
              <a:rPr lang="cs-CZ" dirty="0"/>
              <a:t>Analýza webových logů</a:t>
            </a:r>
          </a:p>
          <a:p>
            <a:pPr>
              <a:lnSpc>
                <a:spcPct val="90000"/>
              </a:lnSpc>
            </a:pPr>
            <a:r>
              <a:rPr lang="cs-CZ" dirty="0"/>
              <a:t>Citační analýza</a:t>
            </a:r>
          </a:p>
          <a:p>
            <a:pPr>
              <a:lnSpc>
                <a:spcPct val="90000"/>
              </a:lnSpc>
            </a:pPr>
            <a:r>
              <a:rPr lang="cs-CZ" dirty="0"/>
              <a:t>Knihovní </a:t>
            </a:r>
            <a:r>
              <a:rPr lang="cs-CZ" dirty="0" smtClean="0"/>
              <a:t>statistiky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24793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 sz="4000" dirty="0" smtClean="0"/>
              <a:t>Informační </a:t>
            </a:r>
            <a:r>
              <a:rPr lang="cs-CZ" sz="4000" dirty="0" smtClean="0"/>
              <a:t>chování - IB</a:t>
            </a:r>
            <a:endParaRPr lang="cs-CZ" sz="4000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075240" cy="4525963"/>
          </a:xfrm>
        </p:spPr>
        <p:txBody>
          <a:bodyPr>
            <a:normAutofit lnSpcReduction="10000"/>
          </a:bodyPr>
          <a:lstStyle/>
          <a:p>
            <a:r>
              <a:rPr lang="cs-CZ" sz="2400" dirty="0" smtClean="0"/>
              <a:t>Zpracování a využívání informací: projev života organizmů</a:t>
            </a:r>
          </a:p>
          <a:p>
            <a:r>
              <a:rPr lang="cs-CZ" sz="2400" dirty="0" smtClean="0"/>
              <a:t>Informační chování člověka – úroveň:</a:t>
            </a:r>
          </a:p>
          <a:p>
            <a:pPr lvl="1">
              <a:buFontTx/>
              <a:buChar char="-"/>
            </a:pPr>
            <a:r>
              <a:rPr lang="cs-CZ" dirty="0"/>
              <a:t>i</a:t>
            </a:r>
            <a:r>
              <a:rPr lang="cs-CZ" dirty="0" smtClean="0"/>
              <a:t>ndividuální</a:t>
            </a:r>
          </a:p>
          <a:p>
            <a:pPr lvl="1">
              <a:buFontTx/>
              <a:buChar char="-"/>
            </a:pPr>
            <a:r>
              <a:rPr lang="cs-CZ" dirty="0" smtClean="0"/>
              <a:t>skupinová (organizace, komunity)</a:t>
            </a:r>
          </a:p>
          <a:p>
            <a:pPr lvl="1">
              <a:buNone/>
            </a:pPr>
            <a:endParaRPr lang="cs-CZ" dirty="0" smtClean="0"/>
          </a:p>
          <a:p>
            <a:r>
              <a:rPr lang="cs-CZ" sz="2400" dirty="0" smtClean="0"/>
              <a:t>Kontexty:</a:t>
            </a:r>
          </a:p>
          <a:p>
            <a:pPr lvl="1"/>
            <a:r>
              <a:rPr lang="cs-CZ" dirty="0" smtClean="0"/>
              <a:t> informační zdroje (typy)</a:t>
            </a:r>
          </a:p>
          <a:p>
            <a:pPr lvl="1"/>
            <a:r>
              <a:rPr lang="cs-CZ" dirty="0" smtClean="0"/>
              <a:t> elektronické informační prostředí  </a:t>
            </a:r>
          </a:p>
          <a:p>
            <a:pPr lvl="1"/>
            <a:r>
              <a:rPr lang="cs-CZ" dirty="0" smtClean="0"/>
              <a:t>média</a:t>
            </a:r>
          </a:p>
          <a:p>
            <a:pPr lvl="1"/>
            <a:r>
              <a:rPr lang="cs-CZ" dirty="0" smtClean="0"/>
              <a:t>různé místa, prostory</a:t>
            </a:r>
          </a:p>
          <a:p>
            <a:pPr lvl="1"/>
            <a:r>
              <a:rPr lang="cs-CZ" dirty="0" smtClean="0"/>
              <a:t>pracovní skupiny</a:t>
            </a:r>
          </a:p>
          <a:p>
            <a:pPr lvl="1"/>
            <a:endParaRPr lang="en-US" sz="2000" i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Interdisciplinarita IB</a:t>
            </a:r>
            <a:endParaRPr lang="cs-CZ" dirty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Sociologie</a:t>
            </a:r>
          </a:p>
          <a:p>
            <a:r>
              <a:rPr lang="cs-CZ" dirty="0" smtClean="0"/>
              <a:t>Psychologie</a:t>
            </a:r>
          </a:p>
          <a:p>
            <a:r>
              <a:rPr lang="cs-CZ" dirty="0" smtClean="0"/>
              <a:t>Sociální psychologie</a:t>
            </a:r>
          </a:p>
          <a:p>
            <a:r>
              <a:rPr lang="cs-CZ" dirty="0" smtClean="0"/>
              <a:t>Filozofie</a:t>
            </a:r>
          </a:p>
          <a:p>
            <a:r>
              <a:rPr lang="cs-CZ" dirty="0" smtClean="0"/>
              <a:t>Kognitivní vědy</a:t>
            </a:r>
          </a:p>
          <a:p>
            <a:r>
              <a:rPr lang="cs-CZ" dirty="0" smtClean="0"/>
              <a:t>Informatika </a:t>
            </a:r>
          </a:p>
          <a:p>
            <a:r>
              <a:rPr lang="cs-CZ" dirty="0" smtClean="0"/>
              <a:t>Sémiotika</a:t>
            </a:r>
          </a:p>
          <a:p>
            <a:r>
              <a:rPr lang="en-US" dirty="0" smtClean="0"/>
              <a:t>Amanda Spink - Information Behavior: An Evolutionary Instinct</a:t>
            </a:r>
            <a:r>
              <a:rPr lang="cs-CZ" dirty="0" smtClean="0"/>
              <a:t>: </a:t>
            </a:r>
            <a:r>
              <a:rPr lang="cs-CZ" dirty="0" smtClean="0">
                <a:hlinkClick r:id="rId2"/>
              </a:rPr>
              <a:t>http://vimeo.com/20345433?ab</a:t>
            </a:r>
            <a:r>
              <a:rPr lang="cs-CZ" dirty="0" smtClean="0"/>
              <a:t>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Všeobecný model informačního chování</a:t>
            </a:r>
            <a:endParaRPr lang="cs-CZ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Wilsonův model informačního </a:t>
            </a:r>
            <a:r>
              <a:rPr lang="cs-CZ" sz="2400" dirty="0" smtClean="0"/>
              <a:t>chování</a:t>
            </a:r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pPr>
              <a:buFont typeface="Wingdings" pitchFamily="2" charset="2"/>
              <a:buNone/>
            </a:pPr>
            <a:endParaRPr lang="cs-CZ" sz="1000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2276872"/>
            <a:ext cx="5905500" cy="397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588679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BATES, </a:t>
            </a:r>
            <a:r>
              <a:rPr lang="cs-CZ" dirty="0" err="1" smtClean="0"/>
              <a:t>Marcia</a:t>
            </a:r>
            <a:r>
              <a:rPr lang="cs-CZ" dirty="0" smtClean="0"/>
              <a:t> J. </a:t>
            </a:r>
            <a:r>
              <a:rPr lang="en-US" dirty="0" smtClean="0"/>
              <a:t>The Design of Browsing and </a:t>
            </a:r>
            <a:r>
              <a:rPr lang="en-US" dirty="0" err="1" smtClean="0"/>
              <a:t>Berrypicking</a:t>
            </a:r>
            <a:r>
              <a:rPr lang="en-US" dirty="0" smtClean="0"/>
              <a:t> Techniques for the Online Search Interface</a:t>
            </a:r>
            <a:r>
              <a:rPr lang="cs-CZ" dirty="0" smtClean="0"/>
              <a:t>. </a:t>
            </a:r>
            <a:r>
              <a:rPr lang="en-US" dirty="0" smtClean="0"/>
              <a:t>Online Review</a:t>
            </a:r>
            <a:r>
              <a:rPr lang="cs-CZ" dirty="0" smtClean="0"/>
              <a:t>. 1989, Vol. </a:t>
            </a:r>
            <a:r>
              <a:rPr lang="en-US" dirty="0" smtClean="0"/>
              <a:t>13</a:t>
            </a:r>
            <a:r>
              <a:rPr lang="cs-CZ" dirty="0" smtClean="0"/>
              <a:t>,</a:t>
            </a:r>
            <a:r>
              <a:rPr lang="en-US" dirty="0" smtClean="0"/>
              <a:t> </a:t>
            </a:r>
            <a:r>
              <a:rPr lang="cs-CZ" dirty="0" smtClean="0"/>
              <a:t>No. </a:t>
            </a:r>
            <a:r>
              <a:rPr lang="en-US" dirty="0" smtClean="0"/>
              <a:t>5</a:t>
            </a:r>
            <a:r>
              <a:rPr lang="cs-CZ" dirty="0" smtClean="0"/>
              <a:t>,</a:t>
            </a:r>
            <a:r>
              <a:rPr lang="en-US" dirty="0" smtClean="0"/>
              <a:t> </a:t>
            </a:r>
            <a:r>
              <a:rPr lang="cs-CZ" dirty="0" smtClean="0"/>
              <a:t>s. </a:t>
            </a:r>
            <a:r>
              <a:rPr lang="en-US" dirty="0" smtClean="0"/>
              <a:t>407-</a:t>
            </a:r>
            <a:r>
              <a:rPr lang="cs-CZ" dirty="0" smtClean="0"/>
              <a:t>4</a:t>
            </a:r>
            <a:r>
              <a:rPr lang="en-US" dirty="0" smtClean="0"/>
              <a:t>24</a:t>
            </a:r>
            <a:r>
              <a:rPr lang="cs-CZ" dirty="0" smtClean="0"/>
              <a:t>.</a:t>
            </a:r>
          </a:p>
          <a:p>
            <a:r>
              <a:rPr lang="cs-CZ" dirty="0" smtClean="0"/>
              <a:t>WILSON, Tom D. </a:t>
            </a:r>
            <a:r>
              <a:rPr lang="en-US" dirty="0" smtClean="0"/>
              <a:t>Models in information behavior research</a:t>
            </a:r>
            <a:r>
              <a:rPr lang="cs-CZ" dirty="0" smtClean="0"/>
              <a:t>. </a:t>
            </a:r>
            <a:r>
              <a:rPr lang="cs-CZ" dirty="0" err="1" smtClean="0"/>
              <a:t>Journal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Documentation</a:t>
            </a:r>
            <a:r>
              <a:rPr lang="cs-CZ" dirty="0" smtClean="0"/>
              <a:t>. 1999, Vol. 55, No. 3, s. 249–270.</a:t>
            </a:r>
          </a:p>
          <a:p>
            <a:r>
              <a:rPr lang="cs-CZ" dirty="0" smtClean="0"/>
              <a:t> STEINEROVÁ, Jela. </a:t>
            </a:r>
            <a:r>
              <a:rPr lang="cs-CZ" dirty="0" err="1" smtClean="0"/>
              <a:t>Informačné</a:t>
            </a:r>
            <a:r>
              <a:rPr lang="cs-CZ" dirty="0" smtClean="0"/>
              <a:t> </a:t>
            </a:r>
            <a:r>
              <a:rPr lang="cs-CZ" dirty="0" err="1" smtClean="0"/>
              <a:t>správanie</a:t>
            </a:r>
            <a:r>
              <a:rPr lang="cs-CZ" dirty="0" smtClean="0"/>
              <a:t>: </a:t>
            </a:r>
            <a:r>
              <a:rPr lang="cs-CZ" dirty="0" err="1" smtClean="0"/>
              <a:t>Pohľady</a:t>
            </a:r>
            <a:r>
              <a:rPr lang="cs-CZ" dirty="0" smtClean="0"/>
              <a:t> </a:t>
            </a:r>
            <a:r>
              <a:rPr lang="cs-CZ" dirty="0" err="1" smtClean="0"/>
              <a:t>informačnej</a:t>
            </a:r>
            <a:r>
              <a:rPr lang="cs-CZ" dirty="0" smtClean="0"/>
              <a:t> </a:t>
            </a:r>
            <a:r>
              <a:rPr lang="cs-CZ" dirty="0" err="1" smtClean="0"/>
              <a:t>vedy</a:t>
            </a:r>
            <a:r>
              <a:rPr lang="cs-CZ" dirty="0" smtClean="0"/>
              <a:t>. 1. vyd. Bratislava : Centrum VTI SR, 2005. 189 s. ISBN 80-85165-90-2.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Informační </a:t>
            </a:r>
            <a:r>
              <a:rPr lang="cs-CZ" dirty="0"/>
              <a:t>chování - IB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1560" y="1600200"/>
            <a:ext cx="8075240" cy="4525963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Chování člověka, systému či organismu ve vztahu k informačním zdrojům a informacím (Steinerová, 2005)</a:t>
            </a:r>
          </a:p>
          <a:p>
            <a:r>
              <a:rPr lang="cs-CZ" dirty="0" smtClean="0"/>
              <a:t>Široký význam: interakce lidí s informačními systémy a zdroji v sociálních situacích</a:t>
            </a:r>
          </a:p>
          <a:p>
            <a:r>
              <a:rPr lang="cs-CZ" dirty="0" smtClean="0"/>
              <a:t>Užší význam: informační chování člověka při hledání informací (interakce člověk zdroj/systém)</a:t>
            </a:r>
          </a:p>
          <a:p>
            <a:pPr>
              <a:buFontTx/>
              <a:buChar char="-"/>
            </a:pPr>
            <a:r>
              <a:rPr lang="cs-CZ" dirty="0" smtClean="0"/>
              <a:t>sociálně podmíněné</a:t>
            </a:r>
          </a:p>
          <a:p>
            <a:pPr>
              <a:buFontTx/>
              <a:buChar char="-"/>
            </a:pPr>
            <a:r>
              <a:rPr lang="cs-CZ" dirty="0" smtClean="0"/>
              <a:t>situačně podmíněné</a:t>
            </a:r>
          </a:p>
          <a:p>
            <a:pPr>
              <a:buFontTx/>
              <a:buChar char="-"/>
            </a:pPr>
            <a:r>
              <a:rPr lang="cs-CZ" dirty="0" smtClean="0"/>
              <a:t>kulturně podmíněné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60503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Informační chování</a:t>
            </a:r>
            <a:endParaRPr lang="cs-CZ" dirty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92500" lnSpcReduction="20000"/>
          </a:bodyPr>
          <a:lstStyle/>
          <a:p>
            <a:r>
              <a:rPr lang="cs-CZ" sz="2800" dirty="0" smtClean="0"/>
              <a:t>Víceúrovňová integrovaná lidská aktivita vyplývající z adaptace člověka na informační prostředí</a:t>
            </a:r>
          </a:p>
          <a:p>
            <a:r>
              <a:rPr lang="cs-CZ" sz="2800" dirty="0" smtClean="0"/>
              <a:t>Obsahuje </a:t>
            </a:r>
            <a:r>
              <a:rPr lang="cs-CZ" sz="2800" dirty="0" err="1" smtClean="0"/>
              <a:t>senzomotorické</a:t>
            </a:r>
            <a:r>
              <a:rPr lang="cs-CZ" sz="2800" dirty="0" smtClean="0"/>
              <a:t>, neurofyziologické, kognitivní, afektivní a sociální složky</a:t>
            </a:r>
          </a:p>
          <a:p>
            <a:r>
              <a:rPr lang="cs-CZ" sz="2800" dirty="0" smtClean="0"/>
              <a:t>Integrující prvek: konstruktivní hledání významu informací</a:t>
            </a:r>
          </a:p>
          <a:p>
            <a:r>
              <a:rPr lang="cs-CZ" sz="2800" dirty="0" smtClean="0"/>
              <a:t>Včlenění do komunikačních aktů, řešení problémů, životních situací, institucí</a:t>
            </a:r>
          </a:p>
          <a:p>
            <a:r>
              <a:rPr lang="cs-CZ" sz="2800" dirty="0" smtClean="0"/>
              <a:t>Výzkum:</a:t>
            </a:r>
          </a:p>
          <a:p>
            <a:pPr>
              <a:buFontTx/>
              <a:buChar char="-"/>
            </a:pPr>
            <a:r>
              <a:rPr lang="cs-CZ" sz="2800" dirty="0" smtClean="0"/>
              <a:t>uživatelů</a:t>
            </a:r>
          </a:p>
          <a:p>
            <a:pPr>
              <a:buFontTx/>
              <a:buChar char="-"/>
            </a:pPr>
            <a:r>
              <a:rPr lang="cs-CZ" sz="2800" dirty="0" smtClean="0"/>
              <a:t>užívání informací</a:t>
            </a:r>
          </a:p>
          <a:p>
            <a:pPr>
              <a:buFontTx/>
              <a:buChar char="-"/>
            </a:pPr>
            <a:r>
              <a:rPr lang="cs-CZ" sz="2800" dirty="0" smtClean="0"/>
              <a:t>informačních potřeb</a:t>
            </a:r>
          </a:p>
          <a:p>
            <a:pPr>
              <a:buFontTx/>
              <a:buNone/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44624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Trojvrstevný model IB</a:t>
            </a:r>
            <a:endParaRPr lang="en-US" dirty="0"/>
          </a:p>
        </p:txBody>
      </p:sp>
      <p:sp>
        <p:nvSpPr>
          <p:cNvPr id="10258" name="Rectangle 18"/>
          <p:cNvSpPr>
            <a:spLocks noGrp="1" noChangeArrowheads="1"/>
          </p:cNvSpPr>
          <p:nvPr>
            <p:ph type="body" idx="1"/>
          </p:nvPr>
        </p:nvSpPr>
        <p:spPr>
          <a:xfrm>
            <a:off x="5687372" y="5962796"/>
            <a:ext cx="2746788" cy="344413"/>
          </a:xfrm>
        </p:spPr>
        <p:txBody>
          <a:bodyPr>
            <a:normAutofit fontScale="92500"/>
          </a:bodyPr>
          <a:lstStyle/>
          <a:p>
            <a:pPr>
              <a:buFontTx/>
              <a:buNone/>
            </a:pPr>
            <a:r>
              <a:rPr lang="sk-SK" sz="1600" dirty="0" smtClean="0"/>
              <a:t>Ložiskový </a:t>
            </a:r>
            <a:r>
              <a:rPr lang="sk-SK" sz="1600" dirty="0"/>
              <a:t>model (</a:t>
            </a:r>
            <a:r>
              <a:rPr lang="sk-SK" sz="1600" dirty="0" err="1"/>
              <a:t>Wilson</a:t>
            </a:r>
            <a:r>
              <a:rPr lang="sk-SK" sz="1600" dirty="0"/>
              <a:t>, 1999)</a:t>
            </a:r>
            <a:endParaRPr lang="en-US" sz="1600" dirty="0"/>
          </a:p>
        </p:txBody>
      </p:sp>
      <p:grpSp>
        <p:nvGrpSpPr>
          <p:cNvPr id="2" name="Group 19"/>
          <p:cNvGrpSpPr>
            <a:grpSpLocks noChangeAspect="1"/>
          </p:cNvGrpSpPr>
          <p:nvPr/>
        </p:nvGrpSpPr>
        <p:grpSpPr bwMode="auto">
          <a:xfrm>
            <a:off x="5004048" y="1628800"/>
            <a:ext cx="3969924" cy="4506203"/>
            <a:chOff x="2448" y="1680"/>
            <a:chExt cx="7200" cy="4320"/>
          </a:xfrm>
        </p:grpSpPr>
        <p:sp>
          <p:nvSpPr>
            <p:cNvPr id="10260" name="AutoShape 20"/>
            <p:cNvSpPr>
              <a:spLocks noChangeAspect="1" noChangeArrowheads="1"/>
            </p:cNvSpPr>
            <p:nvPr/>
          </p:nvSpPr>
          <p:spPr bwMode="auto">
            <a:xfrm>
              <a:off x="2448" y="1680"/>
              <a:ext cx="7200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261" name="Oval 21"/>
            <p:cNvSpPr>
              <a:spLocks noChangeArrowheads="1"/>
            </p:cNvSpPr>
            <p:nvPr/>
          </p:nvSpPr>
          <p:spPr bwMode="auto">
            <a:xfrm>
              <a:off x="3657" y="1989"/>
              <a:ext cx="3900" cy="354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262" name="Text Box 22"/>
            <p:cNvSpPr txBox="1">
              <a:spLocks noChangeArrowheads="1"/>
            </p:cNvSpPr>
            <p:nvPr/>
          </p:nvSpPr>
          <p:spPr bwMode="auto">
            <a:xfrm>
              <a:off x="4908" y="2143"/>
              <a:ext cx="1500" cy="46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900" dirty="0" smtClean="0">
                  <a:latin typeface="Times New Roman" pitchFamily="18" charset="0"/>
                </a:rPr>
                <a:t>Informační chování</a:t>
              </a:r>
              <a:endParaRPr lang="cs-CZ" dirty="0">
                <a:latin typeface="Verdana" pitchFamily="34" charset="0"/>
              </a:endParaRPr>
            </a:p>
          </p:txBody>
        </p:sp>
        <p:sp>
          <p:nvSpPr>
            <p:cNvPr id="10263" name="Oval 23"/>
            <p:cNvSpPr>
              <a:spLocks noChangeArrowheads="1"/>
            </p:cNvSpPr>
            <p:nvPr/>
          </p:nvSpPr>
          <p:spPr bwMode="auto">
            <a:xfrm>
              <a:off x="4308" y="2914"/>
              <a:ext cx="2700" cy="2623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264" name="Text Box 24"/>
            <p:cNvSpPr txBox="1">
              <a:spLocks noChangeArrowheads="1"/>
            </p:cNvSpPr>
            <p:nvPr/>
          </p:nvSpPr>
          <p:spPr bwMode="auto">
            <a:xfrm>
              <a:off x="5058" y="3223"/>
              <a:ext cx="1350" cy="61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900" dirty="0" smtClean="0">
                  <a:latin typeface="Times New Roman" pitchFamily="18" charset="0"/>
                </a:rPr>
                <a:t>Chování při </a:t>
              </a:r>
              <a:r>
                <a:rPr lang="cs-CZ" sz="900" dirty="0" smtClean="0">
                  <a:latin typeface="Times New Roman" pitchFamily="18" charset="0"/>
                </a:rPr>
                <a:t>hledání</a:t>
              </a:r>
              <a:r>
                <a:rPr lang="cs-CZ" sz="900" dirty="0" smtClean="0">
                  <a:latin typeface="Verdana" pitchFamily="34" charset="0"/>
                </a:rPr>
                <a:t> </a:t>
              </a:r>
              <a:r>
                <a:rPr lang="cs-CZ" sz="900" dirty="0" err="1" smtClean="0">
                  <a:latin typeface="Times New Roman" pitchFamily="18" charset="0"/>
                  <a:cs typeface="Times New Roman" pitchFamily="18" charset="0"/>
                </a:rPr>
                <a:t>inf</a:t>
              </a:r>
              <a:r>
                <a:rPr lang="cs-CZ" sz="900" dirty="0" smtClean="0">
                  <a:latin typeface="Times New Roman" pitchFamily="18" charset="0"/>
                  <a:cs typeface="Times New Roman" pitchFamily="18" charset="0"/>
                </a:rPr>
                <a:t>.</a:t>
              </a:r>
              <a:endParaRPr lang="cs-CZ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265" name="Oval 25"/>
            <p:cNvSpPr>
              <a:spLocks noChangeArrowheads="1"/>
            </p:cNvSpPr>
            <p:nvPr/>
          </p:nvSpPr>
          <p:spPr bwMode="auto">
            <a:xfrm>
              <a:off x="4908" y="3994"/>
              <a:ext cx="1650" cy="1543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266" name="Text Box 26"/>
            <p:cNvSpPr txBox="1">
              <a:spLocks noChangeArrowheads="1"/>
            </p:cNvSpPr>
            <p:nvPr/>
          </p:nvSpPr>
          <p:spPr bwMode="auto">
            <a:xfrm>
              <a:off x="5058" y="4387"/>
              <a:ext cx="1350" cy="6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900" dirty="0" smtClean="0">
                  <a:latin typeface="Times New Roman" pitchFamily="18" charset="0"/>
                  <a:cs typeface="Times New Roman" pitchFamily="18" charset="0"/>
                </a:rPr>
                <a:t>Chování při </a:t>
              </a:r>
              <a:r>
                <a:rPr lang="cs-CZ" sz="900" dirty="0" smtClean="0">
                  <a:latin typeface="Times New Roman" pitchFamily="18" charset="0"/>
                  <a:cs typeface="Times New Roman" pitchFamily="18" charset="0"/>
                </a:rPr>
                <a:t>vyhledávání</a:t>
              </a:r>
            </a:p>
            <a:p>
              <a:pPr algn="ctr"/>
              <a:r>
                <a:rPr lang="cs-CZ" sz="900" dirty="0" err="1"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cs-CZ" sz="900" dirty="0" err="1" smtClean="0">
                  <a:latin typeface="Times New Roman" pitchFamily="18" charset="0"/>
                  <a:cs typeface="Times New Roman" pitchFamily="18" charset="0"/>
                </a:rPr>
                <a:t>nf</a:t>
              </a:r>
              <a:r>
                <a:rPr lang="cs-CZ" sz="900" dirty="0" smtClean="0">
                  <a:latin typeface="Times New Roman" pitchFamily="18" charset="0"/>
                  <a:cs typeface="Times New Roman" pitchFamily="18" charset="0"/>
                </a:rPr>
                <a:t>. </a:t>
              </a:r>
              <a:endParaRPr lang="cs-CZ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" name="Obdélník 2"/>
          <p:cNvSpPr/>
          <p:nvPr/>
        </p:nvSpPr>
        <p:spPr>
          <a:xfrm>
            <a:off x="467544" y="874220"/>
            <a:ext cx="5203120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sz="2400" dirty="0"/>
              <a:t>i</a:t>
            </a:r>
            <a:r>
              <a:rPr lang="cs-CZ" sz="2400" dirty="0" smtClean="0"/>
              <a:t>nformační chování (</a:t>
            </a:r>
            <a:r>
              <a:rPr lang="en-US" sz="2400" dirty="0" smtClean="0"/>
              <a:t>information behavior</a:t>
            </a:r>
            <a:r>
              <a:rPr lang="cs-CZ" sz="2400" dirty="0" smtClean="0"/>
              <a:t>): využívání jakýchkoliv informací, komunikování a řešení běžných problémů</a:t>
            </a:r>
          </a:p>
          <a:p>
            <a:pPr marL="342900" indent="-342900">
              <a:buFontTx/>
              <a:buChar char="-"/>
            </a:pPr>
            <a:r>
              <a:rPr lang="cs-CZ" sz="2400" dirty="0" smtClean="0"/>
              <a:t>Záměrné</a:t>
            </a:r>
            <a:r>
              <a:rPr lang="cs-CZ" sz="2400" dirty="0"/>
              <a:t>, vědomé (komunikace s </a:t>
            </a:r>
            <a:r>
              <a:rPr lang="cs-CZ" sz="2400" dirty="0" smtClean="0"/>
              <a:t>okolím </a:t>
            </a:r>
            <a:r>
              <a:rPr lang="cs-CZ" sz="2400" dirty="0"/>
              <a:t>se záměrem získat informace; aktivní vyhýbání se informacím</a:t>
            </a:r>
            <a:r>
              <a:rPr lang="cs-CZ" sz="2400" dirty="0" smtClean="0"/>
              <a:t>)</a:t>
            </a:r>
          </a:p>
          <a:p>
            <a:pPr marL="342900" indent="-342900">
              <a:buFontTx/>
              <a:buChar char="-"/>
            </a:pPr>
            <a:r>
              <a:rPr lang="cs-CZ" sz="2400" dirty="0"/>
              <a:t>Nezáměrné, pasivní (sledování TV či poslouchání rádia bez konkrétního záměru získání informace</a:t>
            </a:r>
            <a:r>
              <a:rPr lang="cs-CZ" sz="2400" dirty="0" smtClean="0"/>
              <a:t>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2400" dirty="0" smtClean="0"/>
              <a:t>hledání </a:t>
            </a:r>
            <a:r>
              <a:rPr lang="cs-CZ" sz="2400" dirty="0" smtClean="0"/>
              <a:t>informací (</a:t>
            </a:r>
            <a:r>
              <a:rPr lang="en-US" sz="2400" dirty="0" smtClean="0"/>
              <a:t>information seeking</a:t>
            </a:r>
            <a:r>
              <a:rPr lang="cs-CZ" sz="2400" dirty="0" smtClean="0"/>
              <a:t>): cílevědomé a aktívní vyhledávání informací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2400" dirty="0" smtClean="0"/>
              <a:t>vyhledávání informací </a:t>
            </a:r>
            <a:r>
              <a:rPr lang="cs-CZ" sz="2400" dirty="0" smtClean="0"/>
              <a:t>(</a:t>
            </a:r>
            <a:r>
              <a:rPr lang="en-US" sz="2400" dirty="0" smtClean="0"/>
              <a:t>information search</a:t>
            </a:r>
            <a:r>
              <a:rPr lang="cs-CZ" sz="2400" dirty="0" smtClean="0"/>
              <a:t>): interakce uživatele a systému/služby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98004" y="44624"/>
            <a:ext cx="8229600" cy="1143000"/>
          </a:xfrm>
        </p:spPr>
        <p:txBody>
          <a:bodyPr/>
          <a:lstStyle/>
          <a:p>
            <a:r>
              <a:rPr lang="cs-CZ" dirty="0" smtClean="0"/>
              <a:t>Informační potřeba</a:t>
            </a:r>
            <a:endParaRPr lang="cs-CZ" dirty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8004" y="1196752"/>
            <a:ext cx="8229600" cy="4525963"/>
          </a:xfrm>
        </p:spPr>
        <p:txBody>
          <a:bodyPr>
            <a:normAutofit/>
          </a:bodyPr>
          <a:lstStyle/>
          <a:p>
            <a:r>
              <a:rPr lang="cs-CZ" sz="2400" dirty="0" smtClean="0"/>
              <a:t>Vznik informační potřeby: </a:t>
            </a:r>
          </a:p>
          <a:p>
            <a:pPr marL="514350" indent="-514350">
              <a:buAutoNum type="arabicPeriod"/>
            </a:pPr>
            <a:r>
              <a:rPr lang="cs-CZ" sz="2400" dirty="0" smtClean="0"/>
              <a:t>Nicholas </a:t>
            </a:r>
            <a:r>
              <a:rPr lang="cs-CZ" sz="2400" dirty="0" err="1" smtClean="0"/>
              <a:t>Belkin</a:t>
            </a:r>
            <a:r>
              <a:rPr lang="cs-CZ" sz="2400" dirty="0" smtClean="0"/>
              <a:t> - </a:t>
            </a:r>
            <a:r>
              <a:rPr lang="cs-CZ" sz="2400" b="1" dirty="0" smtClean="0"/>
              <a:t>anomální stav poznání </a:t>
            </a:r>
            <a:r>
              <a:rPr lang="cs-CZ" sz="2400" dirty="0" smtClean="0"/>
              <a:t>(</a:t>
            </a:r>
            <a:r>
              <a:rPr lang="en-US" sz="2400" dirty="0"/>
              <a:t>Anomalous States of Knowledge </a:t>
            </a:r>
            <a:r>
              <a:rPr lang="cs-CZ" sz="2400" dirty="0"/>
              <a:t>– </a:t>
            </a:r>
            <a:r>
              <a:rPr lang="en-US" sz="2400" dirty="0"/>
              <a:t>ASK</a:t>
            </a:r>
            <a:r>
              <a:rPr lang="en-US" sz="2400" dirty="0" smtClean="0"/>
              <a:t>)</a:t>
            </a:r>
            <a:r>
              <a:rPr lang="cs-CZ" sz="2400" dirty="0" smtClean="0"/>
              <a:t>: </a:t>
            </a:r>
            <a:r>
              <a:rPr lang="cs-CZ" sz="2400" dirty="0"/>
              <a:t>uživatel si uvědomuje anomálii ve úrovni </a:t>
            </a:r>
            <a:r>
              <a:rPr lang="cs-CZ" sz="2400" dirty="0" smtClean="0"/>
              <a:t>poznání. </a:t>
            </a:r>
            <a:r>
              <a:rPr lang="cs-CZ" sz="2400" dirty="0"/>
              <a:t>Motivuje ho k nalezení potřebné informace, následuje zhodnocení, zda anomálie stále </a:t>
            </a:r>
            <a:r>
              <a:rPr lang="cs-CZ" sz="2400" dirty="0" smtClean="0"/>
              <a:t>existuje.</a:t>
            </a:r>
          </a:p>
          <a:p>
            <a:pPr marL="514350" indent="-514350">
              <a:buAutoNum type="arabicPeriod"/>
            </a:pPr>
            <a:r>
              <a:rPr lang="cs-CZ" sz="2400" dirty="0" smtClean="0"/>
              <a:t>Brenda </a:t>
            </a:r>
            <a:r>
              <a:rPr lang="cs-CZ" sz="2400" dirty="0" err="1" smtClean="0"/>
              <a:t>Dervin</a:t>
            </a:r>
            <a:r>
              <a:rPr lang="cs-CZ" sz="2400" dirty="0" smtClean="0"/>
              <a:t> - diskontinuita, </a:t>
            </a:r>
            <a:r>
              <a:rPr lang="cs-CZ" sz="2400" b="1" dirty="0" smtClean="0"/>
              <a:t>mezera </a:t>
            </a:r>
            <a:r>
              <a:rPr lang="cs-CZ" sz="2400" b="1" dirty="0"/>
              <a:t>v poznatcích</a:t>
            </a:r>
            <a:r>
              <a:rPr lang="cs-CZ" sz="2400" dirty="0"/>
              <a:t>: člověk naráží na kognitivní mezeru v poznatcích (</a:t>
            </a:r>
            <a:r>
              <a:rPr lang="en-US" sz="2400" dirty="0"/>
              <a:t>cognitive gap</a:t>
            </a:r>
            <a:r>
              <a:rPr lang="cs-CZ" sz="2400" dirty="0"/>
              <a:t>)</a:t>
            </a:r>
            <a:r>
              <a:rPr lang="en-US" sz="2400" dirty="0"/>
              <a:t>, </a:t>
            </a:r>
            <a:r>
              <a:rPr lang="cs-CZ" sz="2400" dirty="0"/>
              <a:t>a začíná vnímat informační </a:t>
            </a:r>
            <a:r>
              <a:rPr lang="cs-CZ" sz="2400" dirty="0" smtClean="0"/>
              <a:t>potřebu</a:t>
            </a:r>
          </a:p>
          <a:p>
            <a:pPr marL="514350" indent="-514350">
              <a:buNone/>
            </a:pPr>
            <a:r>
              <a:rPr lang="cs-CZ" sz="2400" dirty="0" smtClean="0"/>
              <a:t>        </a:t>
            </a:r>
            <a:r>
              <a:rPr lang="en-US" sz="2400" dirty="0" err="1" smtClean="0"/>
              <a:t>Dervin</a:t>
            </a:r>
            <a:r>
              <a:rPr lang="cs-CZ" sz="2400" dirty="0" err="1" smtClean="0"/>
              <a:t>ová</a:t>
            </a:r>
            <a:r>
              <a:rPr lang="cs-CZ" sz="2400" dirty="0" smtClean="0"/>
              <a:t> klade důraz na kognitivní dimenzi informačního chování:</a:t>
            </a:r>
          </a:p>
          <a:p>
            <a:pPr marL="514350" indent="-514350">
              <a:buAutoNum type="arabicPeriod"/>
            </a:pPr>
            <a:endParaRPr lang="cs-CZ" sz="2400" dirty="0" smtClean="0"/>
          </a:p>
          <a:p>
            <a:pPr marL="514350" indent="-514350">
              <a:buAutoNum type="arabicPeriod"/>
            </a:pPr>
            <a:endParaRPr lang="cs-CZ" dirty="0" smtClean="0"/>
          </a:p>
        </p:txBody>
      </p:sp>
      <p:pic>
        <p:nvPicPr>
          <p:cNvPr id="5" name="Picture 8" descr="figure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4797152"/>
            <a:ext cx="5410200" cy="189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/>
          <a:lstStyle/>
          <a:p>
            <a:r>
              <a:rPr lang="cs-CZ" dirty="0"/>
              <a:t>Informační potřeba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355976" y="1268760"/>
            <a:ext cx="4330824" cy="3168352"/>
          </a:xfrm>
        </p:spPr>
        <p:txBody>
          <a:bodyPr>
            <a:noAutofit/>
          </a:bodyPr>
          <a:lstStyle/>
          <a:p>
            <a:r>
              <a:rPr lang="cs-CZ" sz="2200" b="1" dirty="0" smtClean="0"/>
              <a:t>metafora </a:t>
            </a:r>
            <a:r>
              <a:rPr lang="cs-CZ" sz="2200" b="1" dirty="0"/>
              <a:t>vytváření smyslu </a:t>
            </a:r>
            <a:r>
              <a:rPr lang="cs-CZ" sz="2200" dirty="0"/>
              <a:t>(</a:t>
            </a:r>
            <a:r>
              <a:rPr lang="en-US" sz="2200" dirty="0"/>
              <a:t>sense-making</a:t>
            </a:r>
            <a:r>
              <a:rPr lang="cs-CZ" sz="2200" dirty="0"/>
              <a:t>): </a:t>
            </a:r>
            <a:r>
              <a:rPr lang="cs-CZ" sz="2200" dirty="0" smtClean="0"/>
              <a:t>mezera musí být překonána zajištěním nové informace</a:t>
            </a:r>
            <a:r>
              <a:rPr lang="en-US" sz="2200" dirty="0" smtClean="0"/>
              <a:t>. </a:t>
            </a:r>
            <a:r>
              <a:rPr lang="cs-CZ" sz="2200" dirty="0" smtClean="0"/>
              <a:t>Cílem není zisk informace, ale pochopení smyslu situace – dynamický proces formulování problému a postupného učení. tvorba osobního úhlu pohledu</a:t>
            </a:r>
            <a:endParaRPr lang="cs-CZ" sz="2200" dirty="0"/>
          </a:p>
          <a:p>
            <a:endParaRPr lang="cs-CZ" sz="2400" dirty="0"/>
          </a:p>
        </p:txBody>
      </p:sp>
      <p:pic>
        <p:nvPicPr>
          <p:cNvPr id="4" name="Picture 6" descr="derv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268760"/>
            <a:ext cx="3652830" cy="3096344"/>
          </a:xfrm>
          <a:prstGeom prst="rect">
            <a:avLst/>
          </a:prstGeom>
          <a:noFill/>
        </p:spPr>
      </p:pic>
      <p:sp>
        <p:nvSpPr>
          <p:cNvPr id="5" name="Obdélník 4"/>
          <p:cNvSpPr/>
          <p:nvPr/>
        </p:nvSpPr>
        <p:spPr>
          <a:xfrm>
            <a:off x="611560" y="4395787"/>
            <a:ext cx="7920880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cs-CZ" sz="2200" b="1" dirty="0" smtClean="0"/>
              <a:t>pojmová nekonzistentnost </a:t>
            </a:r>
            <a:r>
              <a:rPr lang="cs-CZ" sz="2200" dirty="0"/>
              <a:t>– </a:t>
            </a:r>
            <a:r>
              <a:rPr lang="cs-CZ" sz="2200" dirty="0" smtClean="0"/>
              <a:t>kognitivní struktury nedostatečné </a:t>
            </a:r>
            <a:r>
              <a:rPr lang="cs-CZ" sz="2200" dirty="0"/>
              <a:t>k dosažení cíle, splnění úkolu</a:t>
            </a:r>
            <a:endParaRPr lang="cs-CZ" sz="22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cs-CZ" sz="2200" dirty="0" smtClean="0"/>
              <a:t>situace </a:t>
            </a:r>
            <a:r>
              <a:rPr lang="cs-CZ" sz="2200" dirty="0"/>
              <a:t>nedostatku poznatků pramenící z potřeb osobnosti (</a:t>
            </a:r>
            <a:r>
              <a:rPr lang="cs-CZ" sz="2200" dirty="0" smtClean="0"/>
              <a:t>kognitivní </a:t>
            </a:r>
            <a:r>
              <a:rPr lang="cs-CZ" sz="2200" dirty="0"/>
              <a:t>aj.) nebo </a:t>
            </a:r>
            <a:r>
              <a:rPr lang="cs-CZ" sz="2200" dirty="0" smtClean="0"/>
              <a:t>skupiny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2200" dirty="0" err="1" smtClean="0"/>
              <a:t>inf</a:t>
            </a:r>
            <a:r>
              <a:rPr lang="cs-CZ" sz="2200" dirty="0" smtClean="0"/>
              <a:t>. potřeba není primární potřebou, pramení z potřeb jiného druhu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2200" dirty="0" smtClean="0"/>
              <a:t>druh </a:t>
            </a:r>
            <a:r>
              <a:rPr lang="cs-CZ" sz="2200" dirty="0" err="1" smtClean="0"/>
              <a:t>sociogenních</a:t>
            </a:r>
            <a:r>
              <a:rPr lang="cs-CZ" sz="2200" dirty="0" smtClean="0"/>
              <a:t> a psychogenních potřeb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2983408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Stupně informačních potřeb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90000"/>
              </a:lnSpc>
            </a:pPr>
            <a:r>
              <a:rPr lang="en-US" b="1" dirty="0" smtClean="0"/>
              <a:t>Robert S. Taylor</a:t>
            </a:r>
            <a:r>
              <a:rPr lang="cs-CZ" b="1" dirty="0" smtClean="0"/>
              <a:t>: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„</a:t>
            </a:r>
            <a:r>
              <a:rPr lang="cs-CZ" dirty="0"/>
              <a:t>Fyzická“ </a:t>
            </a:r>
            <a:r>
              <a:rPr lang="cs-CZ" i="1" dirty="0"/>
              <a:t>(</a:t>
            </a:r>
            <a:r>
              <a:rPr lang="cs-CZ" i="1" dirty="0" err="1" smtClean="0"/>
              <a:t>visceral</a:t>
            </a:r>
            <a:r>
              <a:rPr lang="cs-CZ" i="1" dirty="0" smtClean="0"/>
              <a:t>) </a:t>
            </a:r>
            <a:r>
              <a:rPr lang="cs-CZ" dirty="0"/>
              <a:t>–</a:t>
            </a:r>
            <a:r>
              <a:rPr lang="cs-CZ" i="1" dirty="0" smtClean="0"/>
              <a:t> </a:t>
            </a:r>
            <a:r>
              <a:rPr lang="cs-CZ" dirty="0" err="1" smtClean="0"/>
              <a:t>vá</a:t>
            </a:r>
            <a:r>
              <a:rPr lang="en-US" dirty="0"/>
              <a:t>g</a:t>
            </a:r>
            <a:r>
              <a:rPr lang="cs-CZ" dirty="0"/>
              <a:t>ní</a:t>
            </a:r>
            <a:r>
              <a:rPr lang="en-US" dirty="0"/>
              <a:t> </a:t>
            </a:r>
            <a:r>
              <a:rPr lang="cs-CZ" dirty="0"/>
              <a:t>druh nespokojenosti, která je nevyjádřená </a:t>
            </a:r>
          </a:p>
          <a:p>
            <a:pPr>
              <a:lnSpc>
                <a:spcPct val="90000"/>
              </a:lnSpc>
            </a:pPr>
            <a:endParaRPr lang="cs-CZ" dirty="0"/>
          </a:p>
          <a:p>
            <a:pPr>
              <a:lnSpc>
                <a:spcPct val="90000"/>
              </a:lnSpc>
            </a:pPr>
            <a:r>
              <a:rPr lang="cs-CZ" dirty="0"/>
              <a:t>Vědomá </a:t>
            </a:r>
            <a:r>
              <a:rPr lang="cs-CZ" i="1" dirty="0"/>
              <a:t>(</a:t>
            </a:r>
            <a:r>
              <a:rPr lang="cs-CZ" i="1" dirty="0" err="1"/>
              <a:t>conscious</a:t>
            </a:r>
            <a:r>
              <a:rPr lang="cs-CZ" i="1" dirty="0" smtClean="0"/>
              <a:t>) </a:t>
            </a:r>
            <a:r>
              <a:rPr lang="cs-CZ" dirty="0" smtClean="0"/>
              <a:t>– formulace potřeby je vyjádřena jako nejednoznačná a neuspořádaná specifikace</a:t>
            </a:r>
            <a:endParaRPr lang="cs-CZ" i="1" dirty="0"/>
          </a:p>
          <a:p>
            <a:pPr>
              <a:lnSpc>
                <a:spcPct val="90000"/>
              </a:lnSpc>
            </a:pPr>
            <a:endParaRPr lang="cs-CZ" dirty="0"/>
          </a:p>
          <a:p>
            <a:pPr>
              <a:lnSpc>
                <a:spcPct val="90000"/>
              </a:lnSpc>
            </a:pPr>
            <a:r>
              <a:rPr lang="cs-CZ" dirty="0"/>
              <a:t>Formalizovaná </a:t>
            </a:r>
            <a:r>
              <a:rPr lang="cs-CZ" i="1" dirty="0"/>
              <a:t>(</a:t>
            </a:r>
            <a:r>
              <a:rPr lang="cs-CZ" i="1" dirty="0" err="1"/>
              <a:t>formalized</a:t>
            </a:r>
            <a:r>
              <a:rPr lang="cs-CZ" i="1" dirty="0" smtClean="0"/>
              <a:t>) – </a:t>
            </a:r>
            <a:r>
              <a:rPr lang="cs-CZ" dirty="0" smtClean="0"/>
              <a:t>konstrukce formalizované potřeby</a:t>
            </a:r>
            <a:r>
              <a:rPr lang="en-US" dirty="0" smtClean="0"/>
              <a:t>, </a:t>
            </a:r>
            <a:r>
              <a:rPr lang="cs-CZ" dirty="0" smtClean="0"/>
              <a:t>vyjádřená jako </a:t>
            </a:r>
            <a:r>
              <a:rPr lang="en-US" dirty="0" smtClean="0"/>
              <a:t>“</a:t>
            </a:r>
            <a:r>
              <a:rPr lang="cs-CZ" dirty="0" smtClean="0"/>
              <a:t>kvalifikovaný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cs-CZ" dirty="0" smtClean="0"/>
              <a:t>racionální</a:t>
            </a:r>
            <a:r>
              <a:rPr lang="en-US" dirty="0" smtClean="0"/>
              <a:t>” </a:t>
            </a:r>
            <a:r>
              <a:rPr lang="cs-CZ" dirty="0" smtClean="0"/>
              <a:t>specifikace potřeby</a:t>
            </a:r>
            <a:endParaRPr lang="cs-CZ" i="1" dirty="0"/>
          </a:p>
          <a:p>
            <a:pPr>
              <a:lnSpc>
                <a:spcPct val="90000"/>
              </a:lnSpc>
            </a:pPr>
            <a:endParaRPr lang="cs-CZ" dirty="0"/>
          </a:p>
          <a:p>
            <a:pPr>
              <a:lnSpc>
                <a:spcPct val="90000"/>
              </a:lnSpc>
            </a:pPr>
            <a:r>
              <a:rPr lang="cs-CZ" dirty="0"/>
              <a:t>Kompromisní </a:t>
            </a:r>
            <a:r>
              <a:rPr lang="cs-CZ" i="1" dirty="0"/>
              <a:t>(</a:t>
            </a:r>
            <a:r>
              <a:rPr lang="cs-CZ" i="1" dirty="0" err="1"/>
              <a:t>compromised</a:t>
            </a:r>
            <a:r>
              <a:rPr lang="cs-CZ" i="1" dirty="0" smtClean="0"/>
              <a:t>) </a:t>
            </a:r>
            <a:r>
              <a:rPr lang="cs-CZ" i="1" dirty="0"/>
              <a:t>–</a:t>
            </a:r>
            <a:r>
              <a:rPr lang="cs-CZ" i="1" dirty="0" smtClean="0"/>
              <a:t> </a:t>
            </a:r>
            <a:r>
              <a:rPr lang="cs-CZ" dirty="0" smtClean="0"/>
              <a:t>kompromisní potřeba</a:t>
            </a:r>
            <a:r>
              <a:rPr lang="en-US" dirty="0" smtClean="0"/>
              <a:t>,</a:t>
            </a:r>
            <a:r>
              <a:rPr lang="cs-CZ" dirty="0" smtClean="0"/>
              <a:t> která</a:t>
            </a:r>
            <a:r>
              <a:rPr lang="en-US" dirty="0" smtClean="0"/>
              <a:t> </a:t>
            </a:r>
            <a:r>
              <a:rPr lang="cs-CZ" dirty="0" smtClean="0"/>
              <a:t>je vyjádřena</a:t>
            </a:r>
            <a:r>
              <a:rPr lang="en-US" dirty="0" smtClean="0"/>
              <a:t> </a:t>
            </a:r>
            <a:r>
              <a:rPr lang="cs-CZ" dirty="0" smtClean="0"/>
              <a:t>dotazem v pojmech odpovídajících organizaci informačního systému </a:t>
            </a:r>
            <a:r>
              <a:rPr lang="en-US" dirty="0" smtClean="0"/>
              <a:t>(</a:t>
            </a:r>
            <a:r>
              <a:rPr lang="cs-CZ" dirty="0" smtClean="0"/>
              <a:t>tj.</a:t>
            </a:r>
            <a:r>
              <a:rPr lang="en-US" dirty="0" smtClean="0"/>
              <a:t> </a:t>
            </a:r>
            <a:r>
              <a:rPr lang="cs-CZ" dirty="0" smtClean="0"/>
              <a:t>knihovní sbírky</a:t>
            </a:r>
            <a:r>
              <a:rPr lang="en-US" dirty="0" smtClean="0"/>
              <a:t> </a:t>
            </a:r>
            <a:r>
              <a:rPr lang="cs-CZ" dirty="0" smtClean="0"/>
              <a:t>nebo</a:t>
            </a:r>
            <a:r>
              <a:rPr lang="en-US" dirty="0" smtClean="0"/>
              <a:t> </a:t>
            </a:r>
            <a:r>
              <a:rPr lang="cs-CZ" dirty="0" smtClean="0"/>
              <a:t>databáze</a:t>
            </a:r>
            <a:r>
              <a:rPr lang="en-US" dirty="0" smtClean="0"/>
              <a:t>).</a:t>
            </a:r>
            <a:endParaRPr lang="en-US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16882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Způsoby hledání informace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 smtClean="0"/>
              <a:t>Získávání informace </a:t>
            </a:r>
            <a:r>
              <a:rPr lang="cs-CZ" dirty="0" smtClean="0"/>
              <a:t>(</a:t>
            </a:r>
            <a:r>
              <a:rPr lang="cs-CZ" dirty="0" err="1" smtClean="0"/>
              <a:t>acquairing</a:t>
            </a:r>
            <a:r>
              <a:rPr lang="cs-CZ" dirty="0" smtClean="0"/>
              <a:t>) – málo používané. </a:t>
            </a:r>
            <a:r>
              <a:rPr lang="cs-CZ" dirty="0"/>
              <a:t>Jak se lidé snaží dostat k informaci, shánění </a:t>
            </a:r>
            <a:r>
              <a:rPr lang="cs-CZ" dirty="0" smtClean="0"/>
              <a:t>informací</a:t>
            </a:r>
          </a:p>
          <a:p>
            <a:r>
              <a:rPr lang="cs-CZ" dirty="0" smtClean="0"/>
              <a:t>ALE</a:t>
            </a:r>
            <a:r>
              <a:rPr lang="cs-CZ" dirty="0"/>
              <a:t>: nezahrnuje hledání informace bez snahy ji získat (surfing) či získání informace bez hledání (</a:t>
            </a:r>
            <a:r>
              <a:rPr lang="cs-CZ" dirty="0" err="1"/>
              <a:t>encountering</a:t>
            </a:r>
            <a:r>
              <a:rPr lang="cs-CZ" dirty="0"/>
              <a:t>) – různé motivy, interakce a </a:t>
            </a:r>
            <a:r>
              <a:rPr lang="cs-CZ" dirty="0" smtClean="0"/>
              <a:t>výsledky</a:t>
            </a:r>
          </a:p>
          <a:p>
            <a:r>
              <a:rPr lang="cs-CZ" b="1" dirty="0" smtClean="0"/>
              <a:t>hledání informace </a:t>
            </a:r>
            <a:r>
              <a:rPr lang="cs-CZ" dirty="0" smtClean="0"/>
              <a:t>(</a:t>
            </a:r>
            <a:r>
              <a:rPr lang="cs-CZ" dirty="0" err="1" smtClean="0"/>
              <a:t>seeking</a:t>
            </a:r>
            <a:r>
              <a:rPr lang="cs-CZ" dirty="0" smtClean="0"/>
              <a:t>) – cílené hledání za účelem podpory rozhodování, snaha objevit a získat přístup k informaci</a:t>
            </a:r>
          </a:p>
          <a:p>
            <a:r>
              <a:rPr lang="cs-CZ" b="1" dirty="0" smtClean="0"/>
              <a:t>průzkum informace </a:t>
            </a:r>
            <a:r>
              <a:rPr lang="cs-CZ" dirty="0" smtClean="0"/>
              <a:t>(</a:t>
            </a:r>
            <a:r>
              <a:rPr lang="cs-CZ" dirty="0" err="1" smtClean="0"/>
              <a:t>searching</a:t>
            </a:r>
            <a:r>
              <a:rPr lang="cs-CZ" dirty="0" smtClean="0"/>
              <a:t>) – interakce mezi uživatelem a počítačovým informačním systémem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812510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596</TotalTime>
  <Words>1418</Words>
  <Application>Microsoft Office PowerPoint</Application>
  <PresentationFormat>Předvádění na obrazovce (4:3)</PresentationFormat>
  <Paragraphs>151</Paragraphs>
  <Slides>22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Motiv sady Office</vt:lpstr>
      <vt:lpstr>Chování</vt:lpstr>
      <vt:lpstr>Informační chování - IB</vt:lpstr>
      <vt:lpstr>Informační chování - IB</vt:lpstr>
      <vt:lpstr>Informační chování</vt:lpstr>
      <vt:lpstr>Trojvrstevný model IB</vt:lpstr>
      <vt:lpstr>Informační potřeba</vt:lpstr>
      <vt:lpstr>Informační potřeba</vt:lpstr>
      <vt:lpstr>Stupně informačních potřeb</vt:lpstr>
      <vt:lpstr>Způsoby hledání informace</vt:lpstr>
      <vt:lpstr>Způsoby hledání informace</vt:lpstr>
      <vt:lpstr>Způsoby hledání informace</vt:lpstr>
      <vt:lpstr>Způsoby hledání informace</vt:lpstr>
      <vt:lpstr>Způsoby hledání informace</vt:lpstr>
      <vt:lpstr>Způsoby hledání informace</vt:lpstr>
      <vt:lpstr>Způsoby hledání informace</vt:lpstr>
      <vt:lpstr>Způsoby hledání informace</vt:lpstr>
      <vt:lpstr>Způsoby hledání informace</vt:lpstr>
      <vt:lpstr>Informační chování v elektronickém prostředí</vt:lpstr>
      <vt:lpstr>Metody pro zjišťování informačních potřeb</vt:lpstr>
      <vt:lpstr>Interdisciplinarita IB</vt:lpstr>
      <vt:lpstr>Všeobecný model informačního chování</vt:lpstr>
      <vt:lpstr>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Chování</dc:title>
  <dc:creator>Michal</dc:creator>
  <cp:lastModifiedBy>Michal Lorenz</cp:lastModifiedBy>
  <cp:revision>21</cp:revision>
  <dcterms:created xsi:type="dcterms:W3CDTF">2011-04-22T04:44:11Z</dcterms:created>
  <dcterms:modified xsi:type="dcterms:W3CDTF">2016-04-01T07:05:03Z</dcterms:modified>
</cp:coreProperties>
</file>