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402" r:id="rId2"/>
    <p:sldId id="353" r:id="rId3"/>
    <p:sldId id="354" r:id="rId4"/>
    <p:sldId id="356" r:id="rId5"/>
    <p:sldId id="359" r:id="rId6"/>
    <p:sldId id="358" r:id="rId7"/>
    <p:sldId id="357" r:id="rId8"/>
    <p:sldId id="388" r:id="rId9"/>
    <p:sldId id="355" r:id="rId10"/>
    <p:sldId id="360" r:id="rId11"/>
    <p:sldId id="361" r:id="rId12"/>
    <p:sldId id="362" r:id="rId13"/>
    <p:sldId id="365" r:id="rId14"/>
    <p:sldId id="366" r:id="rId15"/>
    <p:sldId id="404" r:id="rId16"/>
    <p:sldId id="403" r:id="rId17"/>
    <p:sldId id="405" r:id="rId18"/>
    <p:sldId id="409" r:id="rId19"/>
    <p:sldId id="406" r:id="rId20"/>
    <p:sldId id="408" r:id="rId21"/>
    <p:sldId id="407" r:id="rId22"/>
    <p:sldId id="410" r:id="rId23"/>
    <p:sldId id="411" r:id="rId24"/>
    <p:sldId id="412" r:id="rId25"/>
    <p:sldId id="414" r:id="rId26"/>
    <p:sldId id="413" r:id="rId27"/>
    <p:sldId id="415" r:id="rId28"/>
    <p:sldId id="417" r:id="rId29"/>
    <p:sldId id="416" r:id="rId30"/>
    <p:sldId id="418" r:id="rId31"/>
    <p:sldId id="419" r:id="rId32"/>
    <p:sldId id="420" r:id="rId33"/>
    <p:sldId id="421" r:id="rId34"/>
    <p:sldId id="424" r:id="rId35"/>
    <p:sldId id="426" r:id="rId36"/>
    <p:sldId id="423" r:id="rId37"/>
    <p:sldId id="422" r:id="rId38"/>
    <p:sldId id="425" r:id="rId39"/>
    <p:sldId id="427" r:id="rId40"/>
    <p:sldId id="428" r:id="rId41"/>
    <p:sldId id="429" r:id="rId42"/>
    <p:sldId id="430" r:id="rId43"/>
    <p:sldId id="431" r:id="rId44"/>
    <p:sldId id="432" r:id="rId45"/>
    <p:sldId id="433" r:id="rId46"/>
    <p:sldId id="367" r:id="rId47"/>
    <p:sldId id="379" r:id="rId48"/>
    <p:sldId id="385" r:id="rId49"/>
    <p:sldId id="376" r:id="rId50"/>
    <p:sldId id="377" r:id="rId51"/>
    <p:sldId id="378" r:id="rId52"/>
    <p:sldId id="381" r:id="rId53"/>
    <p:sldId id="386" r:id="rId54"/>
    <p:sldId id="390" r:id="rId55"/>
    <p:sldId id="391" r:id="rId56"/>
    <p:sldId id="380" r:id="rId57"/>
    <p:sldId id="392" r:id="rId58"/>
    <p:sldId id="398" r:id="rId59"/>
    <p:sldId id="258" r:id="rId60"/>
  </p:sldIdLst>
  <p:sldSz cx="9144000" cy="6858000" type="screen4x3"/>
  <p:notesSz cx="6858000" cy="9144000"/>
  <p:custDataLst>
    <p:tags r:id="rId63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CC66"/>
    <a:srgbClr val="FF9900"/>
    <a:srgbClr val="F3D001"/>
    <a:srgbClr val="F4EE00"/>
    <a:srgbClr val="FFFF00"/>
    <a:srgbClr val="008000"/>
    <a:srgbClr val="FF1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58" autoAdjust="0"/>
    <p:restoredTop sz="94660"/>
  </p:normalViewPr>
  <p:slideViewPr>
    <p:cSldViewPr>
      <p:cViewPr varScale="1">
        <p:scale>
          <a:sx n="92" d="100"/>
          <a:sy n="92" d="100"/>
        </p:scale>
        <p:origin x="144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53" d="100"/>
          <a:sy n="53" d="100"/>
        </p:scale>
        <p:origin x="-121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9365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5DE83D5-7E53-4BA9-8C93-B998020A53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3904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4898499-89F8-47C3-8A8C-97B97CD9761A}" type="slidenum">
              <a:rPr lang="ru-RU" sz="1200"/>
              <a:pPr algn="r" eaLnBrk="1" hangingPunct="1"/>
              <a:t>1</a:t>
            </a:fld>
            <a:endParaRPr lang="ru-RU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237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2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169755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15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256879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9A7CD6-4F21-4B70-BA47-04FE10DA705D}" type="slidenum">
              <a:rPr lang="ru-RU" altLang="cs-CZ"/>
              <a:pPr eaLnBrk="1" hangingPunct="1"/>
              <a:t>33</a:t>
            </a:fld>
            <a:endParaRPr lang="ru-RU" altLang="cs-CZ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387709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3E0C1B-7452-479B-9720-F9D6B7305701}" type="slidenum">
              <a:rPr lang="ru-RU" altLang="cs-CZ"/>
              <a:pPr eaLnBrk="1" hangingPunct="1"/>
              <a:t>48</a:t>
            </a:fld>
            <a:endParaRPr lang="ru-RU" altLang="cs-CZ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338576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33B389-2296-43A6-A3AE-5AAD294B513F}" type="slidenum">
              <a:rPr lang="ru-RU" altLang="cs-CZ"/>
              <a:pPr eaLnBrk="1" hangingPunct="1"/>
              <a:t>53</a:t>
            </a:fld>
            <a:endParaRPr lang="ru-RU" altLang="cs-CZ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83386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C6AE22-74BB-4D78-B277-8B80D2AA94AE}" type="slidenum">
              <a:rPr lang="ru-RU" altLang="cs-CZ"/>
              <a:pPr eaLnBrk="1" hangingPunct="1"/>
              <a:t>59</a:t>
            </a:fld>
            <a:endParaRPr lang="ru-RU" altLang="cs-CZ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704739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1777796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4929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1323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6175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16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96262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7761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183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1365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992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040778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893524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Klepnutím lze upravit styly předlohy textu.</a:t>
            </a:r>
          </a:p>
          <a:p>
            <a:pPr lvl="1"/>
            <a:r>
              <a:rPr lang="ru-RU" altLang="cs-CZ" smtClean="0"/>
              <a:t>Druhá úroveň</a:t>
            </a:r>
          </a:p>
          <a:p>
            <a:pPr lvl="2"/>
            <a:r>
              <a:rPr lang="ru-RU" altLang="cs-CZ" smtClean="0"/>
              <a:t>Třetí úroveň</a:t>
            </a:r>
          </a:p>
          <a:p>
            <a:pPr lvl="3"/>
            <a:r>
              <a:rPr lang="ru-RU" altLang="cs-CZ" smtClean="0"/>
              <a:t>Čtvrtá úroveň</a:t>
            </a:r>
          </a:p>
          <a:p>
            <a:pPr lvl="4"/>
            <a:r>
              <a:rPr lang="ru-RU" altLang="cs-CZ" smtClean="0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5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442913" algn="l"/>
        </a:tabLst>
        <a:defRPr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openlibrary.org/dev/docs/api/covers" TargetMode="External"/><Relationship Id="rId3" Type="http://schemas.openxmlformats.org/officeDocument/2006/relationships/hyperlink" Target="http://aleph.muni.cz/F/?func=find-b&amp;request=rss&amp;find_code=WRD&amp;adjacent=N&amp;local_base=FSS&amp;x=0&amp;y=0&amp;filter_code_1=WLN&amp;filter_request_1=&amp;filter_code_2=WYR&amp;filter_request_2=&amp;filter_code_3=WYR&amp;filter_request_3=&amp;filter_code_4=WFM&amp;filter_request_4=&amp;filter_code_4=GN" TargetMode="External"/><Relationship Id="rId7" Type="http://schemas.openxmlformats.org/officeDocument/2006/relationships/hyperlink" Target="http://www.obalkyknih.cz/" TargetMode="External"/><Relationship Id="rId2" Type="http://schemas.openxmlformats.org/officeDocument/2006/relationships/hyperlink" Target="http://aleph.vkol.cz/F/?func=full-set-set&amp;set_number=011253&amp;set_entry=000005&amp;format=99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yndetics.com/" TargetMode="External"/><Relationship Id="rId5" Type="http://schemas.openxmlformats.org/officeDocument/2006/relationships/hyperlink" Target="http://aws.amazon.com/documentation/" TargetMode="External"/><Relationship Id="rId4" Type="http://schemas.openxmlformats.org/officeDocument/2006/relationships/hyperlink" Target="http://knihovna.phil.muni.cz/katalog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erialssolutions.com/en/services/aquabrowser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gram.cz/article.do?articleId=1442" TargetMode="External"/><Relationship Id="rId2" Type="http://schemas.openxmlformats.org/officeDocument/2006/relationships/hyperlink" Target="http://cs.wikipedia.org/wiki/Vyhled%C3%A1vac%C3%AD_oper%C3%A1tory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loc.gov/standards/sru/sru1-1archive/cql.html" TargetMode="External"/><Relationship Id="rId4" Type="http://schemas.openxmlformats.org/officeDocument/2006/relationships/hyperlink" Target="http://www.indexdata.com/yaz/doc/tools.html#CCL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ltidata.cz/" TargetMode="External"/><Relationship Id="rId2" Type="http://schemas.openxmlformats.org/officeDocument/2006/relationships/hyperlink" Target="http://www.exlibrisgroup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vufind.mzk.cz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cosmotron.cz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katalog.cbvk.cz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katalog.mendelu.cz/" TargetMode="External"/><Relationship Id="rId2" Type="http://schemas.openxmlformats.org/officeDocument/2006/relationships/hyperlink" Target="http://www.kpsys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://katalog.kfbz.cz/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kta.cz/Clavius/" TargetMode="External"/><Relationship Id="rId2" Type="http://schemas.openxmlformats.org/officeDocument/2006/relationships/hyperlink" Target="http://lanius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hyperlink" Target="http://katalog.kjm.cz:8080/Carmen/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liblime.com/" TargetMode="External"/><Relationship Id="rId7" Type="http://schemas.openxmlformats.org/officeDocument/2006/relationships/image" Target="../media/image16.png"/><Relationship Id="rId2" Type="http://schemas.openxmlformats.org/officeDocument/2006/relationships/hyperlink" Target="http://www.liblime.com/liblimekoh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oha-community.org/demo/" TargetMode="External"/><Relationship Id="rId5" Type="http://schemas.openxmlformats.org/officeDocument/2006/relationships/hyperlink" Target="http://www.liblime.com/demos" TargetMode="External"/><Relationship Id="rId4" Type="http://schemas.openxmlformats.org/officeDocument/2006/relationships/hyperlink" Target="http://search.athenscounty.lib.oh.us/cgi-bin/koha/opac-main.pl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demo.evergreencatalog.com/eg/opac/home" TargetMode="External"/><Relationship Id="rId2" Type="http://schemas.openxmlformats.org/officeDocument/2006/relationships/hyperlink" Target="http://www.open-il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vufind.mzk.cz/" TargetMode="External"/><Relationship Id="rId2" Type="http://schemas.openxmlformats.org/officeDocument/2006/relationships/hyperlink" Target="http://www.vufind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endeca.com/byIndustry/media/libraries.html" TargetMode="External"/><Relationship Id="rId2" Type="http://schemas.openxmlformats.org/officeDocument/2006/relationships/hyperlink" Target="http://www.lib.ncsu.edu/catalog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raries.barnet.gov.uk/ABL/" TargetMode="External"/><Relationship Id="rId2" Type="http://schemas.openxmlformats.org/officeDocument/2006/relationships/hyperlink" Target="http://www.proquest.com/products-services/AquaBrowser.html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multidata.cz/produkty/prim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cat.org/" TargetMode="External"/><Relationship Id="rId2" Type="http://schemas.openxmlformats.org/officeDocument/2006/relationships/hyperlink" Target="http://www.oclc.org/worldcatlocal/default.htm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rarything.com/users.php" TargetMode="External"/><Relationship Id="rId2" Type="http://schemas.openxmlformats.org/officeDocument/2006/relationships/hyperlink" Target="http://www.librarything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openlibrary.org/b/OL6980091M/Tom_Sawyer_abroad." TargetMode="External"/><Relationship Id="rId2" Type="http://schemas.openxmlformats.org/officeDocument/2006/relationships/hyperlink" Target="http://www.openlibrary.org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thesocialopac.net/" TargetMode="External"/><Relationship Id="rId2" Type="http://schemas.openxmlformats.org/officeDocument/2006/relationships/hyperlink" Target="http://about.scriblio.net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karos.cz/opacy-nove-generace-ii-%E2%80%93-virgobeta-a-vufind" TargetMode="External"/><Relationship Id="rId2" Type="http://schemas.openxmlformats.org/officeDocument/2006/relationships/hyperlink" Target="http://www.ikaros.cz/opacy-nove-generace-i-%E2%80%93-aquabrowser-a-worldcat-loca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karos.cz/opacy-nove-generace-iv-%E2%80%93-scriblio-a-sopac" TargetMode="External"/><Relationship Id="rId4" Type="http://schemas.openxmlformats.org/officeDocument/2006/relationships/hyperlink" Target="http://www.ikaros.cz/opacy-nove-generace-iii-%E2%80%93-evergreen-a-koha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vkos.cz/data/xinha/sdruk/ks2012/KKS_2012_sbornik_final.pdf" TargetMode="External"/><Relationship Id="rId2" Type="http://schemas.openxmlformats.org/officeDocument/2006/relationships/hyperlink" Target="opensource.knihovna.cz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nihovny.net/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.uk/" TargetMode="External"/><Relationship Id="rId7" Type="http://schemas.openxmlformats.org/officeDocument/2006/relationships/hyperlink" Target="http://www.snk.sk/?on-line-katalog-snk" TargetMode="External"/><Relationship Id="rId2" Type="http://schemas.openxmlformats.org/officeDocument/2006/relationships/hyperlink" Target="http://www.libdex.com/country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lr.ru/eng/opac/" TargetMode="External"/><Relationship Id="rId5" Type="http://schemas.openxmlformats.org/officeDocument/2006/relationships/hyperlink" Target="https://portal.d-nb.de/" TargetMode="External"/><Relationship Id="rId4" Type="http://schemas.openxmlformats.org/officeDocument/2006/relationships/hyperlink" Target="http://catalog.loc.gov/" TargetMode="Externa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hyperlink" Target="http://aleph18.lib.cas.cz/F/?func=file&amp;file_name=find-b&amp;local_base=KNA" TargetMode="External"/><Relationship Id="rId3" Type="http://schemas.openxmlformats.org/officeDocument/2006/relationships/hyperlink" Target="http://www.caslin.cz/uvod/view?set_language=cs" TargetMode="External"/><Relationship Id="rId7" Type="http://schemas.openxmlformats.org/officeDocument/2006/relationships/hyperlink" Target="http://skuk.cuni.cz/" TargetMode="External"/><Relationship Id="rId2" Type="http://schemas.openxmlformats.org/officeDocument/2006/relationships/hyperlink" Target="http://skc.nkp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../../../Documents%20and%20Settings/krcal/Local%20Settings/Temp/aleph.muni.cz" TargetMode="External"/><Relationship Id="rId5" Type="http://schemas.openxmlformats.org/officeDocument/2006/relationships/hyperlink" Target="http://195.47.9.6/opac" TargetMode="External"/><Relationship Id="rId10" Type="http://schemas.openxmlformats.org/officeDocument/2006/relationships/hyperlink" Target="http://sc.vpk.cz/cgi-bin/vpk/cat/find" TargetMode="External"/><Relationship Id="rId4" Type="http://schemas.openxmlformats.org/officeDocument/2006/relationships/hyperlink" Target="http://www.skat.cz/" TargetMode="External"/><Relationship Id="rId9" Type="http://schemas.openxmlformats.org/officeDocument/2006/relationships/hyperlink" Target="http://www.medvik.cz/medvik/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cat.org/" TargetMode="External"/><Relationship Id="rId2" Type="http://schemas.openxmlformats.org/officeDocument/2006/relationships/hyperlink" Target="http://search.theeuropeanlibrary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karos.cz/rubrika/zahranicni-souborne-katalogy" TargetMode="External"/><Relationship Id="rId4" Type="http://schemas.openxmlformats.org/officeDocument/2006/relationships/hyperlink" Target="http://www.knihovny.net/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ebarchiv.cz/" TargetMode="External"/><Relationship Id="rId2" Type="http://schemas.openxmlformats.org/officeDocument/2006/relationships/hyperlink" Target="http://www.nkp.cz/o-knihovne/odborne-cinnosti/zpracovani-fondu/katalogizacni-politika/novcnb-uvod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slin.cz/" TargetMode="External"/><Relationship Id="rId2" Type="http://schemas.openxmlformats.org/officeDocument/2006/relationships/hyperlink" Target="http://www.jib.cz/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://kiv.jib.cz/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eobibline.cz/" TargetMode="External"/><Relationship Id="rId13" Type="http://schemas.openxmlformats.org/officeDocument/2006/relationships/hyperlink" Target="http://www.czso.cz/csu/nsp.nsf/i/home" TargetMode="External"/><Relationship Id="rId3" Type="http://schemas.openxmlformats.org/officeDocument/2006/relationships/hyperlink" Target="http://europa.eu/index_cs.htm" TargetMode="External"/><Relationship Id="rId7" Type="http://schemas.openxmlformats.org/officeDocument/2006/relationships/hyperlink" Target="http://tech.jib.cz/" TargetMode="External"/><Relationship Id="rId12" Type="http://schemas.openxmlformats.org/officeDocument/2006/relationships/hyperlink" Target="http://www.econlib.cz/" TargetMode="External"/><Relationship Id="rId2" Type="http://schemas.openxmlformats.org/officeDocument/2006/relationships/hyperlink" Target="http://www.edu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us.jib.cz/" TargetMode="External"/><Relationship Id="rId11" Type="http://schemas.openxmlformats.org/officeDocument/2006/relationships/hyperlink" Target="http://www.agronavigator.cz/" TargetMode="External"/><Relationship Id="rId5" Type="http://schemas.openxmlformats.org/officeDocument/2006/relationships/hyperlink" Target="http://art.jib.cz/" TargetMode="External"/><Relationship Id="rId10" Type="http://schemas.openxmlformats.org/officeDocument/2006/relationships/hyperlink" Target="http://www.medvik.cz/" TargetMode="External"/><Relationship Id="rId4" Type="http://schemas.openxmlformats.org/officeDocument/2006/relationships/hyperlink" Target="http://nno.ecn.cz/" TargetMode="External"/><Relationship Id="rId9" Type="http://schemas.openxmlformats.org/officeDocument/2006/relationships/hyperlink" Target="http://fyzport.fjfi.cvut.cz/index.php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11188" y="476250"/>
            <a:ext cx="8281987" cy="2881313"/>
          </a:xfrm>
          <a:noFill/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cs-CZ" sz="4800" dirty="0" smtClean="0">
                <a:solidFill>
                  <a:srgbClr val="FFFF00"/>
                </a:solidFill>
              </a:rPr>
              <a:t>Knihovnické systémy a standardy (VIKBA10)</a:t>
            </a:r>
            <a:endParaRPr lang="uk-UA" sz="4800" dirty="0" smtClean="0">
              <a:solidFill>
                <a:schemeClr val="bg1"/>
              </a:solidFill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148263" y="4365625"/>
            <a:ext cx="3671887" cy="433388"/>
          </a:xfrm>
        </p:spPr>
        <p:txBody>
          <a:bodyPr/>
          <a:lstStyle/>
          <a:p>
            <a:pPr marL="0" indent="0" algn="r" eaLnBrk="1" hangingPunct="1">
              <a:lnSpc>
                <a:spcPct val="100000"/>
              </a:lnSpc>
              <a:buFontTx/>
              <a:buNone/>
            </a:pPr>
            <a:r>
              <a:rPr lang="cs-CZ" sz="2400" b="1" smtClean="0">
                <a:solidFill>
                  <a:schemeClr val="bg1"/>
                </a:solidFill>
              </a:rPr>
              <a:t>Martin Krčál</a:t>
            </a:r>
            <a:endParaRPr lang="uk-UA" sz="2400" b="1" smtClean="0">
              <a:solidFill>
                <a:schemeClr val="bg1"/>
              </a:solidFill>
            </a:endParaRPr>
          </a:p>
        </p:txBody>
      </p:sp>
      <p:sp>
        <p:nvSpPr>
          <p:cNvPr id="90116" name="Text Box 5"/>
          <p:cNvSpPr txBox="1">
            <a:spLocks noChangeArrowheads="1"/>
          </p:cNvSpPr>
          <p:nvPr/>
        </p:nvSpPr>
        <p:spPr bwMode="auto">
          <a:xfrm>
            <a:off x="395288" y="6165850"/>
            <a:ext cx="52562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b="1">
                <a:latin typeface="Tahoma" panose="020B0604030504040204" pitchFamily="34" charset="0"/>
              </a:rPr>
              <a:t>EIZ - kurz pro studenty KISK FF MU</a:t>
            </a:r>
          </a:p>
        </p:txBody>
      </p:sp>
      <p:sp>
        <p:nvSpPr>
          <p:cNvPr id="90117" name="Text Box 6"/>
          <p:cNvSpPr txBox="1">
            <a:spLocks noChangeArrowheads="1"/>
          </p:cNvSpPr>
          <p:nvPr/>
        </p:nvSpPr>
        <p:spPr bwMode="auto">
          <a:xfrm>
            <a:off x="5292725" y="6165850"/>
            <a:ext cx="352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b="1" dirty="0">
                <a:latin typeface="Tahoma" panose="020B0604030504040204" pitchFamily="34" charset="0"/>
              </a:rPr>
              <a:t>Brno, </a:t>
            </a:r>
            <a:r>
              <a:rPr lang="cs-CZ" b="1" dirty="0" smtClean="0">
                <a:latin typeface="Tahoma" panose="020B0604030504040204" pitchFamily="34" charset="0"/>
              </a:rPr>
              <a:t>18. března 2016</a:t>
            </a:r>
            <a:endParaRPr lang="cs-CZ" dirty="0">
              <a:latin typeface="Tahoma" panose="020B0604030504040204" pitchFamily="34" charset="0"/>
            </a:endParaRPr>
          </a:p>
        </p:txBody>
      </p:sp>
      <p:sp>
        <p:nvSpPr>
          <p:cNvPr id="90118" name="Text Box 14"/>
          <p:cNvSpPr txBox="1">
            <a:spLocks noChangeArrowheads="1"/>
          </p:cNvSpPr>
          <p:nvPr/>
        </p:nvSpPr>
        <p:spPr bwMode="auto">
          <a:xfrm>
            <a:off x="684213" y="3068638"/>
            <a:ext cx="81359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4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4. </a:t>
            </a:r>
            <a:r>
              <a:rPr lang="cs-CZ" altLang="cs-CZ" sz="2400" b="1" dirty="0">
                <a:solidFill>
                  <a:schemeClr val="bg1"/>
                </a:solidFill>
                <a:latin typeface="Verdana" pitchFamily="34" charset="0"/>
              </a:rPr>
              <a:t>Katalogy knihoven</a:t>
            </a:r>
            <a:endParaRPr lang="cs-CZ" sz="2400" b="1" dirty="0">
              <a:solidFill>
                <a:schemeClr val="bg1"/>
              </a:solidFill>
            </a:endParaRPr>
          </a:p>
        </p:txBody>
      </p:sp>
      <p:pic>
        <p:nvPicPr>
          <p:cNvPr id="90119" name="Picture 7" descr="OPVK_MU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589588"/>
            <a:ext cx="5256212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58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Historie OPAC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993062" cy="5472113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USA 70. léta, GB 80. léta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3 generace katalogů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b="1" smtClean="0"/>
              <a:t>1. generace</a:t>
            </a:r>
            <a:r>
              <a:rPr lang="cs-CZ" altLang="cs-CZ" smtClean="0"/>
              <a:t> - nestandardiz. bibliografické záznamy, jednoduché vyhledávání (autor, název,…), dotazy přes příkazový řádek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b="1" smtClean="0"/>
              <a:t>2. generace</a:t>
            </a:r>
            <a:r>
              <a:rPr lang="cs-CZ" altLang="cs-CZ" smtClean="0"/>
              <a:t> - aplikace a databáze, větší možnosti vyhledávání, např. Aleph, TSeries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b="1" smtClean="0"/>
              <a:t>3. generace</a:t>
            </a:r>
            <a:r>
              <a:rPr lang="cs-CZ" altLang="cs-CZ" smtClean="0"/>
              <a:t> – databáze oddělená od  aplikace, důraz na výsledky vyhledávání (řazení, vážení podpojmů, relevance, důraz na hodnocení uživatelů,…), hyperkatalogy (souborné k., propojování), sdílená katalogizace, externí obsah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Aktuální trendy katalogů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Aktuální trendy katalogů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8101012" cy="5472113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souborné katalogy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propojování na e-zdroje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fulltext (např. SFX)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sdílená katalogizace, přebírání záznamů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obohacování obsahu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obálky, obsahy, audio, video, obrázky, hodnocení, statistiky, recenze, anotace, RSS (novinky), příklady: </a:t>
            </a:r>
            <a:r>
              <a:rPr lang="cs-CZ" altLang="cs-CZ" smtClean="0">
                <a:hlinkClick r:id="rId2"/>
              </a:rPr>
              <a:t>SVKOL</a:t>
            </a:r>
            <a:r>
              <a:rPr lang="cs-CZ" altLang="cs-CZ" smtClean="0"/>
              <a:t>, </a:t>
            </a:r>
            <a:r>
              <a:rPr lang="cs-CZ" altLang="cs-CZ" smtClean="0">
                <a:hlinkClick r:id="rId3"/>
              </a:rPr>
              <a:t>MU</a:t>
            </a:r>
            <a:r>
              <a:rPr lang="cs-CZ" altLang="cs-CZ" smtClean="0"/>
              <a:t>, </a:t>
            </a:r>
            <a:r>
              <a:rPr lang="cs-CZ" altLang="cs-CZ" smtClean="0">
                <a:hlinkClick r:id="rId4"/>
              </a:rPr>
              <a:t>Beth</a:t>
            </a:r>
            <a:endParaRPr lang="cs-CZ" altLang="cs-CZ" smtClean="0"/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řešení: </a:t>
            </a:r>
            <a:r>
              <a:rPr lang="cs-CZ" altLang="cs-CZ" smtClean="0">
                <a:hlinkClick r:id="rId5"/>
              </a:rPr>
              <a:t>Amazon</a:t>
            </a:r>
            <a:r>
              <a:rPr lang="cs-CZ" altLang="cs-CZ" smtClean="0"/>
              <a:t>, </a:t>
            </a:r>
            <a:r>
              <a:rPr lang="cs-CZ" altLang="cs-CZ" smtClean="0">
                <a:hlinkClick r:id="rId6"/>
              </a:rPr>
              <a:t>Syndetics</a:t>
            </a:r>
            <a:r>
              <a:rPr lang="cs-CZ" altLang="cs-CZ" smtClean="0"/>
              <a:t>, </a:t>
            </a:r>
            <a:r>
              <a:rPr lang="cs-CZ" altLang="cs-CZ" smtClean="0">
                <a:hlinkClick r:id="rId7"/>
              </a:rPr>
              <a:t>Obálkyknih.cz</a:t>
            </a:r>
            <a:r>
              <a:rPr lang="cs-CZ" altLang="cs-CZ" smtClean="0"/>
              <a:t> (nově i obsahy), OpenLibrary - </a:t>
            </a:r>
            <a:r>
              <a:rPr lang="cs-CZ" altLang="cs-CZ" smtClean="0">
                <a:hlinkClick r:id="rId8"/>
              </a:rPr>
              <a:t>covers</a:t>
            </a:r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Aktuální trendy katalogů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vylepšené vyhledávání</a:t>
            </a:r>
          </a:p>
          <a:p>
            <a:pPr lvl="1" eaLnBrk="1" hangingPunct="1"/>
            <a:r>
              <a:rPr lang="cs-CZ" altLang="cs-CZ" smtClean="0"/>
              <a:t>vyhledávání jako v Googlu</a:t>
            </a:r>
          </a:p>
          <a:p>
            <a:pPr lvl="1" eaLnBrk="1" hangingPunct="1"/>
            <a:r>
              <a:rPr lang="cs-CZ" altLang="cs-CZ" smtClean="0"/>
              <a:t>pokročilé formy vyhledávání</a:t>
            </a:r>
          </a:p>
          <a:p>
            <a:pPr lvl="1" eaLnBrk="1" hangingPunct="1"/>
            <a:r>
              <a:rPr lang="cs-CZ" altLang="cs-CZ" smtClean="0"/>
              <a:t>našeptávače, fasetové vyhledávání</a:t>
            </a:r>
          </a:p>
          <a:p>
            <a:pPr lvl="1" eaLnBrk="1" hangingPunct="1"/>
            <a:r>
              <a:rPr lang="cs-CZ" altLang="cs-CZ" smtClean="0"/>
              <a:t>kontrola pravopisu a lingvistická analýza</a:t>
            </a:r>
          </a:p>
          <a:p>
            <a:pPr lvl="1" eaLnBrk="1" hangingPunct="1"/>
            <a:r>
              <a:rPr lang="cs-CZ" altLang="cs-CZ" smtClean="0"/>
              <a:t>dotazy v přirozeném jazyce</a:t>
            </a:r>
          </a:p>
          <a:p>
            <a:pPr eaLnBrk="1" hangingPunct="1"/>
            <a:r>
              <a:rPr lang="cs-CZ" altLang="cs-CZ" smtClean="0"/>
              <a:t>přehledné výsledky vyhledávání</a:t>
            </a:r>
          </a:p>
          <a:p>
            <a:pPr lvl="1" eaLnBrk="1" hangingPunct="1"/>
            <a:r>
              <a:rPr lang="cs-CZ" altLang="cs-CZ" smtClean="0"/>
              <a:t>relevance, hodnocení uživatelů</a:t>
            </a:r>
          </a:p>
          <a:p>
            <a:pPr lvl="1" eaLnBrk="1" hangingPunct="1"/>
            <a:r>
              <a:rPr lang="cs-CZ" altLang="cs-CZ" smtClean="0"/>
              <a:t>vizualizace - </a:t>
            </a:r>
            <a:r>
              <a:rPr lang="cs-CZ" altLang="cs-CZ" smtClean="0">
                <a:hlinkClick r:id="rId2"/>
              </a:rPr>
              <a:t>Aquabrowser</a:t>
            </a:r>
            <a:endParaRPr lang="cs-CZ" altLang="cs-CZ" smtClean="0"/>
          </a:p>
          <a:p>
            <a:pPr eaLnBrk="1" hangingPunct="1"/>
            <a:r>
              <a:rPr lang="cs-CZ" altLang="cs-CZ" smtClean="0"/>
              <a:t>bezbariérový přístup</a:t>
            </a:r>
          </a:p>
          <a:p>
            <a:pPr lvl="1" eaLnBrk="1" hangingPunct="1"/>
            <a:r>
              <a:rPr lang="cs-CZ" altLang="cs-CZ" smtClean="0"/>
              <a:t>mluvící rozhraní pro nevidomé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Vyhledávání v katalogu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jednoduché, pokročilé</a:t>
            </a:r>
          </a:p>
          <a:p>
            <a:pPr eaLnBrk="1" hangingPunct="1"/>
            <a:r>
              <a:rPr lang="cs-CZ" altLang="cs-CZ" smtClean="0">
                <a:hlinkClick r:id="rId2"/>
              </a:rPr>
              <a:t>booleovské operátory</a:t>
            </a:r>
            <a:endParaRPr lang="cs-CZ" altLang="cs-CZ" smtClean="0"/>
          </a:p>
          <a:p>
            <a:pPr lvl="1" eaLnBrk="1" hangingPunct="1"/>
            <a:r>
              <a:rPr lang="cs-CZ" altLang="cs-CZ" smtClean="0"/>
              <a:t>AND, OR, NOT, XOR</a:t>
            </a:r>
          </a:p>
          <a:p>
            <a:pPr eaLnBrk="1" hangingPunct="1"/>
            <a:r>
              <a:rPr lang="cs-CZ" altLang="cs-CZ" smtClean="0">
                <a:hlinkClick r:id="rId3"/>
              </a:rPr>
              <a:t>proximitní operátory</a:t>
            </a:r>
            <a:endParaRPr lang="cs-CZ" altLang="cs-CZ" smtClean="0"/>
          </a:p>
          <a:p>
            <a:pPr lvl="1" eaLnBrk="1" hangingPunct="1"/>
            <a:r>
              <a:rPr lang="cs-CZ" altLang="cs-CZ" smtClean="0"/>
              <a:t>NEAR, WITHIN, PRE, SAME, fráze</a:t>
            </a:r>
          </a:p>
          <a:p>
            <a:pPr eaLnBrk="1" hangingPunct="1"/>
            <a:r>
              <a:rPr lang="cs-CZ" altLang="cs-CZ" smtClean="0"/>
              <a:t>dotazovací jazyky (</a:t>
            </a:r>
            <a:r>
              <a:rPr lang="cs-CZ" altLang="cs-CZ" smtClean="0">
                <a:hlinkClick r:id="rId4"/>
              </a:rPr>
              <a:t>CCL</a:t>
            </a:r>
            <a:r>
              <a:rPr lang="cs-CZ" altLang="cs-CZ" smtClean="0"/>
              <a:t>, </a:t>
            </a:r>
            <a:r>
              <a:rPr lang="cs-CZ" altLang="cs-CZ" smtClean="0">
                <a:hlinkClick r:id="rId5"/>
              </a:rPr>
              <a:t>CQL</a:t>
            </a:r>
            <a:r>
              <a:rPr lang="cs-CZ" altLang="cs-CZ" smtClean="0"/>
              <a:t>)</a:t>
            </a:r>
          </a:p>
          <a:p>
            <a:pPr eaLnBrk="1" hangingPunct="1"/>
            <a:r>
              <a:rPr lang="cs-CZ" altLang="cs-CZ" smtClean="0"/>
              <a:t>listování, rejstříky</a:t>
            </a:r>
          </a:p>
          <a:p>
            <a:pPr eaLnBrk="1" hangingPunct="1"/>
            <a:r>
              <a:rPr lang="cs-CZ" altLang="cs-CZ" smtClean="0"/>
              <a:t>vizualizace</a:t>
            </a:r>
          </a:p>
          <a:p>
            <a:pPr eaLnBrk="1" hangingPunct="1"/>
            <a:r>
              <a:rPr lang="cs-CZ" altLang="cs-CZ" smtClean="0"/>
              <a:t>našeptávače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 smtClean="0">
                <a:solidFill>
                  <a:srgbClr val="FFFF00"/>
                </a:solidFill>
              </a:rPr>
              <a:t>Ukázky katalogů</a:t>
            </a:r>
            <a:endParaRPr lang="uk-UA" altLang="cs-CZ" sz="7200" dirty="0" smtClean="0"/>
          </a:p>
        </p:txBody>
      </p:sp>
    </p:spTree>
    <p:extLst>
      <p:ext uri="{BB962C8B-B14F-4D97-AF65-F5344CB8AC3E}">
        <p14:creationId xmlns:p14="http://schemas.microsoft.com/office/powerpoint/2010/main" val="80786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Exlibris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608" y="20367"/>
            <a:ext cx="5856872" cy="6721001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212560" y="6597352"/>
            <a:ext cx="25922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800" dirty="0" smtClean="0"/>
              <a:t>Zdroj: http</a:t>
            </a:r>
            <a:r>
              <a:rPr lang="cs-CZ" sz="800" dirty="0"/>
              <a:t>://www.exlibrisgroup.com</a:t>
            </a:r>
          </a:p>
        </p:txBody>
      </p:sp>
    </p:spTree>
    <p:extLst>
      <p:ext uri="{BB962C8B-B14F-4D97-AF65-F5344CB8AC3E}">
        <p14:creationId xmlns:p14="http://schemas.microsoft.com/office/powerpoint/2010/main" val="20112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Aleph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knihovní systém od </a:t>
            </a:r>
            <a:r>
              <a:rPr lang="cs-CZ" dirty="0" smtClean="0">
                <a:hlinkClick r:id="rId2"/>
              </a:rPr>
              <a:t>Exlibris</a:t>
            </a:r>
            <a:r>
              <a:rPr lang="cs-CZ" dirty="0" smtClean="0"/>
              <a:t> (</a:t>
            </a:r>
            <a:r>
              <a:rPr lang="cs-CZ" dirty="0" err="1" smtClean="0">
                <a:hlinkClick r:id="rId3"/>
              </a:rPr>
              <a:t>Multidata</a:t>
            </a:r>
            <a:r>
              <a:rPr lang="cs-CZ" dirty="0" smtClean="0"/>
              <a:t>)</a:t>
            </a:r>
          </a:p>
          <a:p>
            <a:r>
              <a:rPr lang="cs-CZ" dirty="0" smtClean="0"/>
              <a:t>na trhu přes 20 let</a:t>
            </a:r>
          </a:p>
          <a:p>
            <a:r>
              <a:rPr lang="cs-CZ" dirty="0" smtClean="0"/>
              <a:t>instalace v instituci</a:t>
            </a:r>
          </a:p>
          <a:p>
            <a:r>
              <a:rPr lang="cs-CZ" dirty="0" smtClean="0"/>
              <a:t>modulární systém</a:t>
            </a:r>
          </a:p>
          <a:p>
            <a:pPr lvl="1"/>
            <a:r>
              <a:rPr lang="cs-CZ" dirty="0" smtClean="0"/>
              <a:t>modul OPAC</a:t>
            </a:r>
          </a:p>
          <a:p>
            <a:endParaRPr lang="cs-CZ" dirty="0"/>
          </a:p>
        </p:txBody>
      </p:sp>
      <p:pic>
        <p:nvPicPr>
          <p:cNvPr id="1026" name="Picture 2" descr="Logo Alep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44475"/>
            <a:ext cx="16668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4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Aleph</a:t>
            </a:r>
            <a:r>
              <a:rPr lang="cs-CZ" dirty="0" smtClean="0"/>
              <a:t> OPAC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124744"/>
            <a:ext cx="7796527" cy="567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43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Aleph</a:t>
            </a:r>
            <a:r>
              <a:rPr lang="cs-CZ" dirty="0" smtClean="0"/>
              <a:t> OPAC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5 forem vyhledávání</a:t>
            </a:r>
          </a:p>
          <a:p>
            <a:r>
              <a:rPr lang="cs-CZ" dirty="0" smtClean="0"/>
              <a:t>defaultní řazení dle roku</a:t>
            </a:r>
          </a:p>
          <a:p>
            <a:r>
              <a:rPr lang="cs-CZ" dirty="0" smtClean="0"/>
              <a:t>detail záznamu a jednotky</a:t>
            </a:r>
          </a:p>
          <a:p>
            <a:pPr lvl="1"/>
            <a:r>
              <a:rPr lang="cs-CZ" dirty="0" smtClean="0"/>
              <a:t>statusy výpůjčky</a:t>
            </a:r>
          </a:p>
          <a:p>
            <a:pPr lvl="1"/>
            <a:r>
              <a:rPr lang="cs-CZ" dirty="0" smtClean="0"/>
              <a:t>signatury a lokace</a:t>
            </a:r>
          </a:p>
          <a:p>
            <a:r>
              <a:rPr lang="cs-CZ" dirty="0" smtClean="0"/>
              <a:t>čtenářské konto</a:t>
            </a:r>
          </a:p>
          <a:p>
            <a:pPr lvl="1"/>
            <a:r>
              <a:rPr lang="cs-CZ" dirty="0" smtClean="0"/>
              <a:t>prodloužení knih</a:t>
            </a:r>
          </a:p>
          <a:p>
            <a:pPr lvl="1"/>
            <a:r>
              <a:rPr lang="cs-CZ" dirty="0" smtClean="0"/>
              <a:t>rezervace</a:t>
            </a:r>
          </a:p>
          <a:p>
            <a:pPr lvl="1"/>
            <a:r>
              <a:rPr lang="cs-CZ" dirty="0" smtClean="0"/>
              <a:t>objednávky ze skladu</a:t>
            </a:r>
          </a:p>
          <a:p>
            <a:r>
              <a:rPr lang="cs-CZ" dirty="0" smtClean="0"/>
              <a:t>doplňkové služby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489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smtClean="0">
                <a:solidFill>
                  <a:srgbClr val="FFFF00"/>
                </a:solidFill>
              </a:rPr>
              <a:t>Katalogy knihoven</a:t>
            </a:r>
            <a:endParaRPr lang="uk-UA" altLang="cs-CZ" sz="7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Instalace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zejména akademické a vědecké knihovny</a:t>
            </a:r>
          </a:p>
          <a:p>
            <a:r>
              <a:rPr lang="cs-CZ" dirty="0" smtClean="0"/>
              <a:t>Národní knihovna, MZK, NTK,…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050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Primo, Alma, </a:t>
            </a:r>
            <a:r>
              <a:rPr lang="cs-CZ" dirty="0" err="1" smtClean="0"/>
              <a:t>VuFind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Primo – </a:t>
            </a:r>
            <a:r>
              <a:rPr lang="cs-CZ" dirty="0" err="1" smtClean="0"/>
              <a:t>discovery</a:t>
            </a:r>
            <a:r>
              <a:rPr lang="cs-CZ" dirty="0" smtClean="0"/>
              <a:t> služba</a:t>
            </a:r>
          </a:p>
          <a:p>
            <a:r>
              <a:rPr lang="cs-CZ" dirty="0" smtClean="0"/>
              <a:t>Alma – </a:t>
            </a:r>
            <a:r>
              <a:rPr lang="cs-CZ" dirty="0" err="1" smtClean="0"/>
              <a:t>cloudová</a:t>
            </a:r>
            <a:r>
              <a:rPr lang="cs-CZ" dirty="0" smtClean="0"/>
              <a:t> služba</a:t>
            </a:r>
          </a:p>
          <a:p>
            <a:r>
              <a:rPr lang="cs-CZ" dirty="0" err="1" smtClean="0"/>
              <a:t>VuFind</a:t>
            </a:r>
            <a:r>
              <a:rPr lang="cs-CZ" dirty="0" smtClean="0"/>
              <a:t> – moderní rozhraní, </a:t>
            </a:r>
            <a:r>
              <a:rPr lang="cs-CZ" dirty="0" err="1" smtClean="0"/>
              <a:t>opensource</a:t>
            </a:r>
            <a:r>
              <a:rPr lang="cs-CZ" dirty="0" smtClean="0"/>
              <a:t>, např. </a:t>
            </a:r>
            <a:r>
              <a:rPr lang="cs-CZ" dirty="0" smtClean="0">
                <a:hlinkClick r:id="rId2"/>
              </a:rPr>
              <a:t>MZK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613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hlinkClick r:id="rId2"/>
              </a:rPr>
              <a:t>Cosmotron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Česko – slovenská firma</a:t>
            </a:r>
          </a:p>
          <a:p>
            <a:r>
              <a:rPr lang="cs-CZ" dirty="0" smtClean="0"/>
              <a:t>v ČR – veřejné a vědecké knihovny</a:t>
            </a:r>
          </a:p>
          <a:p>
            <a:r>
              <a:rPr lang="cs-CZ" dirty="0" smtClean="0"/>
              <a:t>v SK – i akademické</a:t>
            </a:r>
          </a:p>
          <a:p>
            <a:r>
              <a:rPr lang="cs-CZ" dirty="0" err="1" smtClean="0"/>
              <a:t>Advanced</a:t>
            </a:r>
            <a:r>
              <a:rPr lang="cs-CZ" dirty="0" smtClean="0"/>
              <a:t> Rapid </a:t>
            </a:r>
            <a:r>
              <a:rPr lang="cs-CZ" dirty="0" err="1" smtClean="0"/>
              <a:t>Library</a:t>
            </a:r>
            <a:r>
              <a:rPr lang="cs-CZ" dirty="0" smtClean="0"/>
              <a:t> – knihovní systém</a:t>
            </a:r>
          </a:p>
          <a:p>
            <a:pPr lvl="1"/>
            <a:r>
              <a:rPr lang="cs-CZ" dirty="0" smtClean="0"/>
              <a:t>modulární řešení</a:t>
            </a:r>
          </a:p>
          <a:p>
            <a:pPr lvl="1"/>
            <a:r>
              <a:rPr lang="cs-CZ" dirty="0" smtClean="0"/>
              <a:t>instalace u klienta</a:t>
            </a:r>
          </a:p>
          <a:p>
            <a:pPr lvl="1"/>
            <a:r>
              <a:rPr lang="cs-CZ" dirty="0" smtClean="0"/>
              <a:t>nabízejí i webovou aplikaci (jednodušší)</a:t>
            </a:r>
          </a:p>
          <a:p>
            <a:pPr lvl="1"/>
            <a:r>
              <a:rPr lang="cs-CZ" dirty="0" smtClean="0"/>
              <a:t>online katalog IPAC</a:t>
            </a:r>
            <a:endParaRPr lang="cs-CZ" dirty="0"/>
          </a:p>
        </p:txBody>
      </p:sp>
      <p:pic>
        <p:nvPicPr>
          <p:cNvPr id="3074" name="Picture 2" descr="Cosmotr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1572"/>
            <a:ext cx="2724150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04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ARL - IPAC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Úvodní strán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96975"/>
            <a:ext cx="7917654" cy="496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91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ARL - IPAC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ukázka: </a:t>
            </a:r>
            <a:r>
              <a:rPr lang="cs-CZ" dirty="0" smtClean="0">
                <a:hlinkClick r:id="rId2"/>
              </a:rPr>
              <a:t>http</a:t>
            </a:r>
            <a:r>
              <a:rPr lang="cs-CZ" dirty="0">
                <a:hlinkClick r:id="rId2"/>
              </a:rPr>
              <a:t>://katalog.cbvk.cz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r>
              <a:rPr lang="cs-CZ" dirty="0" smtClean="0"/>
              <a:t>4 druhy vyhledávání</a:t>
            </a:r>
          </a:p>
          <a:p>
            <a:pPr lvl="1"/>
            <a:r>
              <a:rPr lang="cs-CZ" dirty="0" smtClean="0"/>
              <a:t>předmětové vyhledávání</a:t>
            </a:r>
          </a:p>
          <a:p>
            <a:r>
              <a:rPr lang="cs-CZ" dirty="0" smtClean="0"/>
              <a:t>fasety</a:t>
            </a:r>
          </a:p>
          <a:p>
            <a:r>
              <a:rPr lang="cs-CZ" dirty="0" smtClean="0"/>
              <a:t>čtenářské konto</a:t>
            </a:r>
          </a:p>
          <a:p>
            <a:r>
              <a:rPr lang="cs-CZ" dirty="0" smtClean="0"/>
              <a:t>zasílání novinek</a:t>
            </a:r>
          </a:p>
          <a:p>
            <a:r>
              <a:rPr lang="cs-CZ" dirty="0" smtClean="0"/>
              <a:t>košík a </a:t>
            </a:r>
            <a:r>
              <a:rPr lang="cs-CZ" dirty="0" err="1" smtClean="0"/>
              <a:t>bookmark</a:t>
            </a:r>
            <a:r>
              <a:rPr lang="cs-CZ" dirty="0" smtClean="0"/>
              <a:t> (sdílení)</a:t>
            </a:r>
          </a:p>
          <a:p>
            <a:r>
              <a:rPr lang="cs-CZ" dirty="0" smtClean="0"/>
              <a:t>trvalý odkaz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934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Čtenářské konto - výpůjčky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6" descr="Konto &amp;ccaron;tená&amp;rcaron;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7" y="1232504"/>
            <a:ext cx="7872903" cy="306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2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Moje dokumenty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8" name="Picture 2" descr="Moje dokumen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184" y="1196975"/>
            <a:ext cx="7874852" cy="388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93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KP-</a:t>
            </a:r>
            <a:r>
              <a:rPr lang="cs-CZ" dirty="0" err="1" smtClean="0">
                <a:hlinkClick r:id="rId2"/>
              </a:rPr>
              <a:t>Sys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česká firma</a:t>
            </a:r>
          </a:p>
          <a:p>
            <a:r>
              <a:rPr lang="cs-CZ" dirty="0" smtClean="0"/>
              <a:t>knihovní systémy</a:t>
            </a:r>
          </a:p>
          <a:p>
            <a:pPr lvl="1"/>
            <a:r>
              <a:rPr lang="cs-CZ" dirty="0" smtClean="0"/>
              <a:t>KP-</a:t>
            </a:r>
            <a:r>
              <a:rPr lang="cs-CZ" dirty="0" err="1" smtClean="0"/>
              <a:t>Win</a:t>
            </a:r>
            <a:r>
              <a:rPr lang="cs-CZ" dirty="0" smtClean="0"/>
              <a:t> SQL</a:t>
            </a:r>
          </a:p>
          <a:p>
            <a:pPr lvl="1"/>
            <a:r>
              <a:rPr lang="cs-CZ" dirty="0" err="1" smtClean="0"/>
              <a:t>Verbis</a:t>
            </a:r>
            <a:endParaRPr lang="cs-CZ" dirty="0" smtClean="0"/>
          </a:p>
          <a:p>
            <a:r>
              <a:rPr lang="cs-CZ" dirty="0" smtClean="0"/>
              <a:t>knihovní katalog </a:t>
            </a:r>
            <a:r>
              <a:rPr lang="cs-CZ" dirty="0" err="1" smtClean="0"/>
              <a:t>Portaro</a:t>
            </a:r>
            <a:endParaRPr lang="cs-CZ" dirty="0" smtClean="0"/>
          </a:p>
          <a:p>
            <a:pPr lvl="1"/>
            <a:r>
              <a:rPr lang="cs-CZ" dirty="0" smtClean="0"/>
              <a:t>ukázka</a:t>
            </a:r>
            <a:r>
              <a:rPr lang="en-US" dirty="0" smtClean="0"/>
              <a:t> #1</a:t>
            </a:r>
            <a:r>
              <a:rPr lang="cs-CZ" dirty="0" smtClean="0"/>
              <a:t>: </a:t>
            </a:r>
            <a:r>
              <a:rPr lang="cs-CZ" dirty="0">
                <a:hlinkClick r:id="rId3"/>
              </a:rPr>
              <a:t>https://katalog.mendelu.cz</a:t>
            </a:r>
            <a:r>
              <a:rPr lang="cs-CZ" dirty="0" smtClean="0">
                <a:hlinkClick r:id="rId3"/>
              </a:rPr>
              <a:t>/</a:t>
            </a:r>
            <a:endParaRPr lang="cs-CZ" dirty="0" smtClean="0"/>
          </a:p>
          <a:p>
            <a:pPr lvl="1"/>
            <a:r>
              <a:rPr lang="cs-CZ" dirty="0" smtClean="0"/>
              <a:t>ukázka </a:t>
            </a:r>
            <a:r>
              <a:rPr lang="en-US" dirty="0" smtClean="0"/>
              <a:t>#2: </a:t>
            </a:r>
            <a:r>
              <a:rPr lang="cs-CZ" dirty="0" smtClean="0">
                <a:hlinkClick r:id="rId4"/>
              </a:rPr>
              <a:t>http</a:t>
            </a:r>
            <a:r>
              <a:rPr lang="cs-CZ" dirty="0">
                <a:hlinkClick r:id="rId4"/>
              </a:rPr>
              <a:t>://katalog.kfbz.cz</a:t>
            </a:r>
            <a:r>
              <a:rPr lang="cs-CZ" dirty="0" smtClean="0">
                <a:hlinkClick r:id="rId4"/>
              </a:rPr>
              <a:t>/</a:t>
            </a:r>
            <a:endParaRPr lang="en-US" dirty="0" smtClean="0"/>
          </a:p>
          <a:p>
            <a:pPr marL="709613" lvl="1" indent="0">
              <a:buNone/>
            </a:pPr>
            <a:endParaRPr lang="cs-CZ" dirty="0" smtClean="0"/>
          </a:p>
          <a:p>
            <a:pPr marL="709613" lvl="1" indent="0">
              <a:buNone/>
            </a:pPr>
            <a:endParaRPr lang="cs-CZ" dirty="0"/>
          </a:p>
        </p:txBody>
      </p:sp>
      <p:pic>
        <p:nvPicPr>
          <p:cNvPr id="5122" name="Picture 2" descr="http://www.kpsys.cz/images/logo/cut_logo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157" y="238124"/>
            <a:ext cx="2802791" cy="95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88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Portaro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155" y="1106129"/>
            <a:ext cx="7560828" cy="570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95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Portaro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2 druhy vyhledávání</a:t>
            </a:r>
          </a:p>
          <a:p>
            <a:r>
              <a:rPr lang="cs-CZ" dirty="0"/>
              <a:t>integrované vyhledávání v dalších </a:t>
            </a:r>
            <a:r>
              <a:rPr lang="cs-CZ" dirty="0" smtClean="0"/>
              <a:t>knihovnách</a:t>
            </a:r>
          </a:p>
          <a:p>
            <a:pPr lvl="1"/>
            <a:r>
              <a:rPr lang="cs-CZ" dirty="0" smtClean="0"/>
              <a:t>Z39.50</a:t>
            </a:r>
            <a:r>
              <a:rPr lang="cs-CZ" dirty="0"/>
              <a:t>, </a:t>
            </a:r>
            <a:r>
              <a:rPr lang="cs-CZ" dirty="0" smtClean="0"/>
              <a:t>webové služby</a:t>
            </a:r>
            <a:endParaRPr lang="cs-CZ" dirty="0"/>
          </a:p>
          <a:p>
            <a:r>
              <a:rPr lang="cs-CZ" dirty="0" err="1" smtClean="0"/>
              <a:t>customizace</a:t>
            </a:r>
            <a:endParaRPr lang="cs-CZ" dirty="0" smtClean="0"/>
          </a:p>
          <a:p>
            <a:r>
              <a:rPr lang="cs-CZ" dirty="0" smtClean="0"/>
              <a:t>statistiky</a:t>
            </a:r>
          </a:p>
          <a:p>
            <a:r>
              <a:rPr lang="cs-CZ" dirty="0" smtClean="0"/>
              <a:t>systém doporučování dokumentů</a:t>
            </a:r>
          </a:p>
          <a:p>
            <a:pPr lvl="1"/>
            <a:r>
              <a:rPr lang="cs-CZ" dirty="0" smtClean="0"/>
              <a:t>novinky, oblíbené, nejpůjčovanější,…</a:t>
            </a:r>
          </a:p>
          <a:p>
            <a:r>
              <a:rPr lang="cs-CZ" dirty="0" smtClean="0"/>
              <a:t>rejstříky a hesláře (např. </a:t>
            </a:r>
            <a:r>
              <a:rPr lang="cs-CZ" dirty="0" err="1" smtClean="0"/>
              <a:t>MeSH</a:t>
            </a:r>
            <a:r>
              <a:rPr lang="cs-CZ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5982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Co je katalog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sekundární zdroj informací</a:t>
            </a:r>
          </a:p>
          <a:p>
            <a:pPr eaLnBrk="1" hangingPunct="1"/>
            <a:r>
              <a:rPr lang="cs-CZ" altLang="cs-CZ" smtClean="0"/>
              <a:t>soubor katalogizačních záznamů dokumentů, které instituce</a:t>
            </a:r>
          </a:p>
          <a:p>
            <a:pPr lvl="1" eaLnBrk="1" hangingPunct="1"/>
            <a:r>
              <a:rPr lang="cs-CZ" altLang="cs-CZ" smtClean="0"/>
              <a:t>uchovává ve svých fondech</a:t>
            </a:r>
          </a:p>
          <a:p>
            <a:pPr lvl="1" eaLnBrk="1" hangingPunct="1"/>
            <a:r>
              <a:rPr lang="cs-CZ" altLang="cs-CZ" smtClean="0"/>
              <a:t>trvale nebo dočasně zpřístupňuje</a:t>
            </a:r>
          </a:p>
          <a:p>
            <a:pPr eaLnBrk="1" hangingPunct="1"/>
            <a:r>
              <a:rPr lang="cs-CZ" altLang="cs-CZ" smtClean="0"/>
              <a:t>pravidla tvorby (AACR2)</a:t>
            </a:r>
          </a:p>
          <a:p>
            <a:pPr eaLnBrk="1" hangingPunct="1"/>
            <a:r>
              <a:rPr lang="cs-CZ" altLang="cs-CZ" smtClean="0"/>
              <a:t>formát (MARC21, UniMarc,…)</a:t>
            </a:r>
          </a:p>
          <a:p>
            <a:pPr lvl="1" eaLnBrk="1" hangingPunct="1"/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Lanius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česká firma</a:t>
            </a:r>
          </a:p>
          <a:p>
            <a:r>
              <a:rPr lang="cs-CZ" dirty="0" smtClean="0"/>
              <a:t>řešení pro malé knihovny</a:t>
            </a:r>
          </a:p>
          <a:p>
            <a:r>
              <a:rPr lang="cs-CZ" dirty="0" smtClean="0"/>
              <a:t>knihovní systémy</a:t>
            </a:r>
          </a:p>
          <a:p>
            <a:pPr lvl="1"/>
            <a:r>
              <a:rPr lang="cs-CZ" dirty="0" smtClean="0"/>
              <a:t>Clavius</a:t>
            </a:r>
          </a:p>
          <a:p>
            <a:pPr lvl="1"/>
            <a:r>
              <a:rPr lang="cs-CZ" dirty="0" smtClean="0"/>
              <a:t>Clavius </a:t>
            </a:r>
            <a:r>
              <a:rPr lang="cs-CZ" dirty="0" err="1" smtClean="0"/>
              <a:t>Rex</a:t>
            </a:r>
            <a:r>
              <a:rPr lang="cs-CZ" sz="2000" dirty="0" smtClean="0"/>
              <a:t> - řešení pro regionální knihovny</a:t>
            </a:r>
          </a:p>
          <a:p>
            <a:r>
              <a:rPr lang="cs-CZ" sz="2800" dirty="0" smtClean="0"/>
              <a:t>katalog Clavius</a:t>
            </a:r>
          </a:p>
          <a:p>
            <a:pPr lvl="1"/>
            <a:r>
              <a:rPr lang="cs-CZ" dirty="0" smtClean="0"/>
              <a:t>ukázka: </a:t>
            </a:r>
            <a:r>
              <a:rPr lang="cs-CZ" dirty="0" err="1" smtClean="0">
                <a:hlinkClick r:id="rId3"/>
              </a:rPr>
              <a:t>MěK</a:t>
            </a:r>
            <a:r>
              <a:rPr lang="cs-CZ" dirty="0" smtClean="0">
                <a:hlinkClick r:id="rId3"/>
              </a:rPr>
              <a:t> Tábor</a:t>
            </a:r>
            <a:endParaRPr lang="cs-CZ" dirty="0" smtClean="0"/>
          </a:p>
          <a:p>
            <a:r>
              <a:rPr lang="cs-CZ" sz="2800" dirty="0" smtClean="0"/>
              <a:t>katalog Carmen</a:t>
            </a:r>
          </a:p>
          <a:p>
            <a:pPr lvl="1"/>
            <a:r>
              <a:rPr lang="cs-CZ" dirty="0" err="1" smtClean="0"/>
              <a:t>ukázk</a:t>
            </a:r>
            <a:r>
              <a:rPr lang="en-US" dirty="0" smtClean="0"/>
              <a:t>a</a:t>
            </a:r>
            <a:r>
              <a:rPr lang="cs-CZ" dirty="0" smtClean="0"/>
              <a:t> </a:t>
            </a:r>
            <a:r>
              <a:rPr lang="en-US" dirty="0" smtClean="0"/>
              <a:t>#1: </a:t>
            </a:r>
            <a:r>
              <a:rPr lang="cs-CZ" dirty="0" smtClean="0">
                <a:hlinkClick r:id="rId4"/>
              </a:rPr>
              <a:t>katalog KJM</a:t>
            </a:r>
            <a:endParaRPr lang="en-US" dirty="0" smtClean="0"/>
          </a:p>
          <a:p>
            <a:pPr lvl="1"/>
            <a:r>
              <a:rPr lang="en-US" dirty="0" err="1" smtClean="0"/>
              <a:t>uk</a:t>
            </a:r>
            <a:r>
              <a:rPr lang="cs-CZ" dirty="0" err="1" smtClean="0"/>
              <a:t>ázka</a:t>
            </a:r>
            <a:r>
              <a:rPr lang="cs-CZ" dirty="0" smtClean="0"/>
              <a:t> </a:t>
            </a:r>
            <a:r>
              <a:rPr lang="en-US" dirty="0" smtClean="0"/>
              <a:t>#</a:t>
            </a:r>
            <a:r>
              <a:rPr lang="cs-CZ" dirty="0" smtClean="0"/>
              <a:t>2: </a:t>
            </a:r>
            <a:r>
              <a:rPr lang="cs-CZ" dirty="0" err="1" smtClean="0">
                <a:hlinkClick r:id="rId4"/>
              </a:rPr>
              <a:t>MěK</a:t>
            </a:r>
            <a:r>
              <a:rPr lang="cs-CZ" dirty="0" smtClean="0">
                <a:hlinkClick r:id="rId4"/>
              </a:rPr>
              <a:t> Tábor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8194" name="Picture 2" descr="LANiu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005" y="325437"/>
            <a:ext cx="78105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40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Carmen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368" y="1124744"/>
            <a:ext cx="7243048" cy="583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72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Carmen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standardní funkce katalogu</a:t>
            </a:r>
          </a:p>
          <a:p>
            <a:r>
              <a:rPr lang="cs-CZ" dirty="0" smtClean="0"/>
              <a:t>integrované </a:t>
            </a:r>
            <a:r>
              <a:rPr lang="cs-CZ" dirty="0" smtClean="0"/>
              <a:t>hledání v jiných knihovnách regionu</a:t>
            </a:r>
          </a:p>
          <a:p>
            <a:r>
              <a:rPr lang="cs-CZ" dirty="0" smtClean="0"/>
              <a:t>regionální autority</a:t>
            </a:r>
          </a:p>
          <a:p>
            <a:r>
              <a:rPr lang="cs-CZ" dirty="0" smtClean="0"/>
              <a:t>reputační systém</a:t>
            </a:r>
          </a:p>
          <a:p>
            <a:r>
              <a:rPr lang="cs-CZ" dirty="0" smtClean="0"/>
              <a:t>kalendárium</a:t>
            </a:r>
          </a:p>
          <a:p>
            <a:r>
              <a:rPr lang="cs-CZ" dirty="0" smtClean="0"/>
              <a:t>viditelná podpora e-knih (</a:t>
            </a:r>
            <a:r>
              <a:rPr lang="cs-CZ" dirty="0" smtClean="0"/>
              <a:t>e-</a:t>
            </a:r>
            <a:r>
              <a:rPr lang="cs-CZ" dirty="0" err="1"/>
              <a:t>R</a:t>
            </a:r>
            <a:r>
              <a:rPr lang="cs-CZ" dirty="0" err="1" smtClean="0"/>
              <a:t>eading</a:t>
            </a:r>
            <a:r>
              <a:rPr lang="cs-CZ" dirty="0" smtClean="0"/>
              <a:t>)</a:t>
            </a:r>
          </a:p>
          <a:p>
            <a:r>
              <a:rPr lang="cs-CZ" dirty="0" smtClean="0"/>
              <a:t>propojení s externími službami</a:t>
            </a:r>
          </a:p>
          <a:p>
            <a:pPr lvl="1"/>
            <a:r>
              <a:rPr lang="cs-CZ" dirty="0" smtClean="0"/>
              <a:t>ostatní linky v detailu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823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smtClean="0">
                <a:solidFill>
                  <a:srgbClr val="FFFF00"/>
                </a:solidFill>
              </a:rPr>
              <a:t>Katalogy nové generace</a:t>
            </a:r>
            <a:endParaRPr lang="uk-UA" altLang="cs-CZ" sz="7200" smtClean="0"/>
          </a:p>
        </p:txBody>
      </p:sp>
    </p:spTree>
    <p:extLst>
      <p:ext uri="{BB962C8B-B14F-4D97-AF65-F5344CB8AC3E}">
        <p14:creationId xmlns:p14="http://schemas.microsoft.com/office/powerpoint/2010/main" val="269854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dirty="0" err="1" smtClean="0">
                <a:hlinkClick r:id="rId2" tooltip="http://liblime.com/products/koha"/>
              </a:rPr>
              <a:t>Koha</a:t>
            </a:r>
            <a:endParaRPr lang="cs-CZ" altLang="cs-CZ" sz="3200" dirty="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altLang="cs-CZ" dirty="0" smtClean="0"/>
              <a:t>open source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dirty="0" smtClean="0"/>
              <a:t>otevřený zdrojový kód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dirty="0" smtClean="0"/>
              <a:t>propojení na komerční produkty společnosti </a:t>
            </a:r>
            <a:r>
              <a:rPr lang="cs-CZ" altLang="cs-CZ" dirty="0" err="1" smtClean="0">
                <a:hlinkClick r:id="rId3" tooltip="http://liblime.com/"/>
              </a:rPr>
              <a:t>LibLime</a:t>
            </a:r>
            <a:r>
              <a:rPr lang="cs-CZ" altLang="cs-CZ" dirty="0" smtClean="0"/>
              <a:t> 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dirty="0" smtClean="0"/>
              <a:t>podobný NCSU (</a:t>
            </a:r>
            <a:r>
              <a:rPr lang="cs-CZ" altLang="cs-CZ" dirty="0" smtClean="0">
                <a:hlinkClick r:id="rId4"/>
              </a:rPr>
              <a:t>ukázka katalogu</a:t>
            </a:r>
            <a:r>
              <a:rPr lang="cs-CZ" altLang="cs-CZ" dirty="0" smtClean="0"/>
              <a:t>)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dirty="0" smtClean="0"/>
              <a:t>akvizice, katalogizace, cirkulace knih, správa seriálů, OPAC atp.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dirty="0" smtClean="0"/>
              <a:t>Z39.50, MARC21,…</a:t>
            </a:r>
            <a:endParaRPr lang="cs-CZ" altLang="cs-CZ" dirty="0" smtClean="0">
              <a:latin typeface="Arial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cs-CZ" altLang="cs-CZ" dirty="0" smtClean="0">
                <a:latin typeface="Arial" charset="0"/>
                <a:hlinkClick r:id="rId5"/>
              </a:rPr>
              <a:t>demo</a:t>
            </a:r>
            <a:r>
              <a:rPr lang="cs-CZ" altLang="cs-CZ" dirty="0" smtClean="0">
                <a:latin typeface="Arial" charset="0"/>
              </a:rPr>
              <a:t>, </a:t>
            </a:r>
            <a:r>
              <a:rPr lang="cs-CZ" altLang="cs-CZ" dirty="0" smtClean="0">
                <a:latin typeface="Arial" charset="0"/>
                <a:hlinkClick r:id="rId6"/>
              </a:rPr>
              <a:t>demo2</a:t>
            </a:r>
            <a:endParaRPr lang="cs-CZ" altLang="cs-CZ" dirty="0" smtClean="0">
              <a:latin typeface="Arial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2160" y="79375"/>
            <a:ext cx="302895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55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>
                <a:hlinkClick r:id="rId2"/>
              </a:rPr>
              <a:t>Evergreen</a:t>
            </a:r>
            <a:endParaRPr lang="cs-CZ" altLang="cs-CZ" sz="320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open-source knihovní systém</a:t>
            </a:r>
          </a:p>
          <a:p>
            <a:pPr eaLnBrk="1" hangingPunct="1"/>
            <a:r>
              <a:rPr lang="cs-CZ" altLang="cs-CZ" dirty="0" smtClean="0"/>
              <a:t>Georgia Public </a:t>
            </a:r>
            <a:r>
              <a:rPr lang="cs-CZ" altLang="cs-CZ" dirty="0" err="1" smtClean="0"/>
              <a:t>Library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Service</a:t>
            </a:r>
            <a:endParaRPr lang="cs-CZ" altLang="cs-CZ" dirty="0" smtClean="0"/>
          </a:p>
          <a:p>
            <a:pPr eaLnBrk="1" hangingPunct="1"/>
            <a:r>
              <a:rPr lang="cs-CZ" altLang="cs-CZ" dirty="0" smtClean="0"/>
              <a:t>Aktuální verze </a:t>
            </a:r>
            <a:r>
              <a:rPr lang="cs-CZ" altLang="cs-CZ" dirty="0" smtClean="0">
                <a:latin typeface="Arial" charset="0"/>
              </a:rPr>
              <a:t>2.3.0</a:t>
            </a:r>
          </a:p>
          <a:p>
            <a:pPr eaLnBrk="1" hangingPunct="1"/>
            <a:r>
              <a:rPr lang="cs-CZ" altLang="cs-CZ" dirty="0" smtClean="0"/>
              <a:t>moduly:</a:t>
            </a:r>
          </a:p>
          <a:p>
            <a:pPr lvl="1" eaLnBrk="1" hangingPunct="1"/>
            <a:r>
              <a:rPr lang="cs-CZ" altLang="cs-CZ" dirty="0" smtClean="0"/>
              <a:t>katalogizace, výpůjčky, OPAC</a:t>
            </a:r>
            <a:r>
              <a:rPr lang="cs-CZ" altLang="cs-CZ" dirty="0" smtClean="0">
                <a:latin typeface="Arial" charset="0"/>
              </a:rPr>
              <a:t>, </a:t>
            </a:r>
            <a:r>
              <a:rPr lang="cs-CZ" altLang="cs-CZ" dirty="0" smtClean="0"/>
              <a:t>akvizice, seriály a rezervace</a:t>
            </a:r>
          </a:p>
          <a:p>
            <a:pPr eaLnBrk="1" hangingPunct="1"/>
            <a:r>
              <a:rPr lang="cs-CZ" altLang="cs-CZ" dirty="0" smtClean="0"/>
              <a:t>podpora Z39.50, SRU</a:t>
            </a:r>
          </a:p>
          <a:p>
            <a:pPr eaLnBrk="1" hangingPunct="1"/>
            <a:r>
              <a:rPr lang="cs-CZ" altLang="cs-CZ" dirty="0" smtClean="0"/>
              <a:t>rozhraní i česky</a:t>
            </a:r>
            <a:r>
              <a:rPr lang="cs-CZ" altLang="cs-CZ" dirty="0" smtClean="0">
                <a:latin typeface="Arial" charset="0"/>
              </a:rPr>
              <a:t>, česká komunita</a:t>
            </a:r>
          </a:p>
          <a:p>
            <a:pPr eaLnBrk="1" hangingPunct="1"/>
            <a:r>
              <a:rPr lang="cs-CZ" altLang="cs-CZ" dirty="0" smtClean="0">
                <a:latin typeface="Arial" charset="0"/>
                <a:hlinkClick r:id="rId3"/>
              </a:rPr>
              <a:t>demo</a:t>
            </a:r>
            <a:endParaRPr lang="cs-CZ" altLang="cs-CZ" dirty="0" smtClean="0">
              <a:latin typeface="Arial" charset="0"/>
            </a:endParaRP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60350"/>
            <a:ext cx="31813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189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err="1" smtClean="0">
                <a:hlinkClick r:id="rId2"/>
              </a:rPr>
              <a:t>VuFind</a:t>
            </a:r>
            <a:endParaRPr lang="cs-CZ" altLang="cs-CZ" dirty="0" smtClean="0"/>
          </a:p>
        </p:txBody>
      </p:sp>
      <p:sp>
        <p:nvSpPr>
          <p:cNvPr id="2355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open-source</a:t>
            </a:r>
          </a:p>
          <a:p>
            <a:pPr eaLnBrk="1" hangingPunct="1"/>
            <a:r>
              <a:rPr lang="cs-CZ" altLang="cs-CZ" dirty="0" smtClean="0"/>
              <a:t>modul </a:t>
            </a:r>
            <a:r>
              <a:rPr lang="cs-CZ" altLang="cs-CZ" dirty="0" err="1" smtClean="0"/>
              <a:t>Catalog</a:t>
            </a:r>
            <a:r>
              <a:rPr lang="cs-CZ" altLang="cs-CZ" dirty="0" smtClean="0"/>
              <a:t> Driver</a:t>
            </a:r>
          </a:p>
          <a:p>
            <a:pPr lvl="1" eaLnBrk="1" hangingPunct="1"/>
            <a:r>
              <a:rPr lang="cs-CZ" altLang="cs-CZ" dirty="0" smtClean="0"/>
              <a:t>propojení na jakýkoliv knihovní systém</a:t>
            </a:r>
          </a:p>
          <a:p>
            <a:pPr eaLnBrk="1" hangingPunct="1"/>
            <a:r>
              <a:rPr lang="cs-CZ" altLang="cs-CZ" dirty="0" smtClean="0"/>
              <a:t>kompatibilní s citačním nástrojem </a:t>
            </a:r>
            <a:r>
              <a:rPr lang="cs-CZ" altLang="cs-CZ" dirty="0" err="1" smtClean="0"/>
              <a:t>Zotero</a:t>
            </a:r>
            <a:endParaRPr lang="cs-CZ" altLang="cs-CZ" dirty="0" smtClean="0"/>
          </a:p>
          <a:p>
            <a:pPr eaLnBrk="1" hangingPunct="1"/>
            <a:r>
              <a:rPr lang="cs-CZ" altLang="cs-CZ" dirty="0" smtClean="0">
                <a:latin typeface="Arial" charset="0"/>
              </a:rPr>
              <a:t>ukázka</a:t>
            </a:r>
            <a:r>
              <a:rPr lang="cs-CZ" altLang="cs-CZ" dirty="0" smtClean="0"/>
              <a:t> v </a:t>
            </a:r>
            <a:r>
              <a:rPr lang="cs-CZ" altLang="cs-CZ" dirty="0" smtClean="0">
                <a:hlinkClick r:id="rId3"/>
              </a:rPr>
              <a:t>MZK</a:t>
            </a:r>
            <a:endParaRPr lang="cs-CZ" altLang="cs-CZ" dirty="0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5762" y="260394"/>
            <a:ext cx="1954466" cy="57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77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dirty="0" smtClean="0">
                <a:hlinkClick r:id="rId2"/>
              </a:rPr>
              <a:t>NCSU </a:t>
            </a:r>
            <a:r>
              <a:rPr lang="cs-CZ" altLang="cs-CZ" sz="3200" dirty="0" err="1" smtClean="0">
                <a:hlinkClick r:id="rId2"/>
              </a:rPr>
              <a:t>Libraries</a:t>
            </a:r>
            <a:endParaRPr lang="cs-CZ" altLang="cs-CZ" sz="3200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altLang="cs-CZ" dirty="0" smtClean="0"/>
              <a:t>revoluční katalog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dirty="0" smtClean="0"/>
              <a:t>založen na komerčním vyhledávači od firmy </a:t>
            </a:r>
            <a:r>
              <a:rPr lang="cs-CZ" altLang="cs-CZ" dirty="0" err="1" smtClean="0">
                <a:hlinkClick r:id="rId3" tooltip="http://endeca.com/byIndustry/media/libraries.html#"/>
              </a:rPr>
              <a:t>Endeca</a:t>
            </a:r>
            <a:endParaRPr lang="cs-CZ" altLang="cs-CZ" dirty="0" smtClean="0"/>
          </a:p>
          <a:p>
            <a:pPr eaLnBrk="1" hangingPunct="1">
              <a:lnSpc>
                <a:spcPct val="110000"/>
              </a:lnSpc>
            </a:pPr>
            <a:r>
              <a:rPr lang="cs-CZ" altLang="cs-CZ" dirty="0" smtClean="0"/>
              <a:t>využívá výhody vyhledávání na internetu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dirty="0" smtClean="0"/>
              <a:t>funkce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 smtClean="0"/>
              <a:t>fasetové vyhledávání, řazení dle relevance, obohacené záznamy (obálky), externí odkazy (na FT), RSS, </a:t>
            </a:r>
            <a:r>
              <a:rPr lang="cs-CZ" altLang="cs-CZ" dirty="0" err="1" smtClean="0"/>
              <a:t>prolink</a:t>
            </a:r>
            <a:r>
              <a:rPr lang="cs-CZ" altLang="cs-CZ" dirty="0" smtClean="0"/>
              <a:t> na citační SW, 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dirty="0" smtClean="0"/>
              <a:t>přehledné a moderní rozhraní</a:t>
            </a:r>
          </a:p>
        </p:txBody>
      </p:sp>
    </p:spTree>
    <p:extLst>
      <p:ext uri="{BB962C8B-B14F-4D97-AF65-F5344CB8AC3E}">
        <p14:creationId xmlns:p14="http://schemas.microsoft.com/office/powerpoint/2010/main" val="394578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err="1" smtClean="0">
                <a:hlinkClick r:id="rId2"/>
              </a:rPr>
              <a:t>Aquabrowser</a:t>
            </a:r>
            <a:endParaRPr lang="cs-CZ" altLang="cs-CZ" dirty="0" smtClean="0"/>
          </a:p>
        </p:txBody>
      </p:sp>
      <p:sp>
        <p:nvSpPr>
          <p:cNvPr id="2150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>
                <a:latin typeface="Arial" charset="0"/>
              </a:rPr>
              <a:t>v</a:t>
            </a:r>
            <a:r>
              <a:rPr lang="cs-CZ" altLang="cs-CZ" dirty="0" smtClean="0"/>
              <a:t>yvíj</a:t>
            </a:r>
            <a:r>
              <a:rPr lang="cs-CZ" altLang="cs-CZ" dirty="0" smtClean="0">
                <a:latin typeface="Arial" charset="0"/>
              </a:rPr>
              <a:t>el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Medialab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Solutions</a:t>
            </a:r>
            <a:r>
              <a:rPr lang="cs-CZ" altLang="cs-CZ" dirty="0" smtClean="0">
                <a:latin typeface="Arial" charset="0"/>
              </a:rPr>
              <a:t>, dnes </a:t>
            </a:r>
            <a:r>
              <a:rPr lang="cs-CZ" altLang="cs-CZ" dirty="0" err="1" smtClean="0">
                <a:latin typeface="Arial" charset="0"/>
              </a:rPr>
              <a:t>ProQuest</a:t>
            </a:r>
            <a:endParaRPr lang="en-US" altLang="cs-CZ" dirty="0" smtClean="0">
              <a:latin typeface="Arial" charset="0"/>
            </a:endParaRPr>
          </a:p>
          <a:p>
            <a:pPr lvl="1" eaLnBrk="1" hangingPunct="1"/>
            <a:r>
              <a:rPr lang="cs-CZ" altLang="cs-CZ" dirty="0" smtClean="0">
                <a:latin typeface="Arial" charset="0"/>
              </a:rPr>
              <a:t>původně </a:t>
            </a:r>
            <a:r>
              <a:rPr lang="cs-CZ" altLang="cs-CZ" dirty="0" smtClean="0"/>
              <a:t>holandský systém (80</a:t>
            </a:r>
            <a:r>
              <a:rPr lang="en-US" altLang="cs-CZ" dirty="0" smtClean="0"/>
              <a:t>% </a:t>
            </a:r>
            <a:r>
              <a:rPr lang="en-US" altLang="cs-CZ" dirty="0" err="1" smtClean="0"/>
              <a:t>knihoven</a:t>
            </a:r>
            <a:r>
              <a:rPr lang="en-US" altLang="cs-CZ" dirty="0" smtClean="0"/>
              <a:t> v NED</a:t>
            </a:r>
            <a:r>
              <a:rPr lang="cs-CZ" altLang="cs-CZ" dirty="0" smtClean="0"/>
              <a:t>) </a:t>
            </a:r>
            <a:endParaRPr lang="en-US" altLang="cs-CZ" dirty="0" smtClean="0"/>
          </a:p>
          <a:p>
            <a:pPr eaLnBrk="1" hangingPunct="1"/>
            <a:r>
              <a:rPr lang="cs-CZ" altLang="cs-CZ" dirty="0" smtClean="0"/>
              <a:t>obsah zpřístupňovaný knihovnou na jedná stránce</a:t>
            </a:r>
          </a:p>
          <a:p>
            <a:pPr eaLnBrk="1" hangingPunct="1"/>
            <a:r>
              <a:rPr lang="cs-CZ" altLang="cs-CZ" dirty="0" smtClean="0"/>
              <a:t>přizpůsobení vzhledu, přidaný obsah, komentáře a hodnocení,…</a:t>
            </a:r>
          </a:p>
          <a:p>
            <a:pPr eaLnBrk="1" hangingPunct="1"/>
            <a:r>
              <a:rPr lang="cs-CZ" altLang="cs-CZ" dirty="0" smtClean="0"/>
              <a:t>grafický mód</a:t>
            </a:r>
          </a:p>
          <a:p>
            <a:pPr lvl="1" eaLnBrk="1" hangingPunct="1"/>
            <a:r>
              <a:rPr lang="cs-CZ" altLang="cs-CZ" dirty="0" smtClean="0">
                <a:hlinkClick r:id="rId3"/>
              </a:rPr>
              <a:t>ukázka</a:t>
            </a: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75530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dirty="0" smtClean="0">
                <a:hlinkClick r:id="rId2"/>
              </a:rPr>
              <a:t>Primo</a:t>
            </a:r>
            <a:endParaRPr lang="cs-CZ" altLang="cs-CZ" sz="3200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vyvíjí Ex Libris</a:t>
            </a:r>
          </a:p>
          <a:p>
            <a:pPr eaLnBrk="1" hangingPunct="1"/>
            <a:r>
              <a:rPr lang="cs-CZ" altLang="cs-CZ" smtClean="0"/>
              <a:t>rozšíření katalogu na knihovní portál</a:t>
            </a:r>
          </a:p>
          <a:p>
            <a:pPr eaLnBrk="1" hangingPunct="1">
              <a:buFontTx/>
              <a:buNone/>
            </a:pPr>
            <a:endParaRPr lang="cs-CZ" altLang="cs-CZ" smtClean="0"/>
          </a:p>
          <a:p>
            <a:pPr eaLnBrk="1" hangingPunct="1"/>
            <a:endParaRPr lang="cs-CZ" altLang="cs-CZ" smtClean="0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565400"/>
            <a:ext cx="7019925" cy="706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9" descr="Logo Prim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32656"/>
            <a:ext cx="17811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87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Funkce katalogu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lokační</a:t>
            </a:r>
          </a:p>
          <a:p>
            <a:pPr lvl="1" eaLnBrk="1" hangingPunct="1"/>
            <a:r>
              <a:rPr lang="cs-CZ" altLang="cs-CZ" smtClean="0"/>
              <a:t>umístění dokumentu a organizace fondu </a:t>
            </a:r>
          </a:p>
          <a:p>
            <a:pPr eaLnBrk="1" hangingPunct="1"/>
            <a:r>
              <a:rPr lang="cs-CZ" altLang="cs-CZ" smtClean="0"/>
              <a:t>bibliografická</a:t>
            </a:r>
          </a:p>
          <a:p>
            <a:pPr lvl="1" eaLnBrk="1" hangingPunct="1"/>
            <a:r>
              <a:rPr lang="cs-CZ" altLang="cs-CZ" smtClean="0"/>
              <a:t>info o existenci dokumentu</a:t>
            </a:r>
          </a:p>
          <a:p>
            <a:pPr eaLnBrk="1" hangingPunct="1"/>
            <a:r>
              <a:rPr lang="cs-CZ" altLang="cs-CZ" smtClean="0"/>
              <a:t>rešeršní</a:t>
            </a:r>
          </a:p>
          <a:p>
            <a:pPr lvl="1" eaLnBrk="1" hangingPunct="1"/>
            <a:r>
              <a:rPr lang="cs-CZ" altLang="cs-CZ" smtClean="0"/>
              <a:t>efektivní vyhledání dokumentů</a:t>
            </a:r>
          </a:p>
          <a:p>
            <a:pPr eaLnBrk="1" hangingPunct="1"/>
            <a:r>
              <a:rPr lang="cs-CZ" altLang="cs-CZ" smtClean="0"/>
              <a:t>propagační</a:t>
            </a:r>
          </a:p>
          <a:p>
            <a:pPr lvl="1" eaLnBrk="1" hangingPunct="1"/>
            <a:r>
              <a:rPr lang="cs-CZ" altLang="cs-CZ" smtClean="0"/>
              <a:t>info o nově vydaných dokumentech</a:t>
            </a:r>
          </a:p>
          <a:p>
            <a:pPr lvl="1" eaLnBrk="1" hangingPunct="1"/>
            <a:r>
              <a:rPr lang="cs-CZ" altLang="cs-CZ" smtClean="0"/>
              <a:t>info o dokumentech v instituci (profil, kvalita???, množství,…)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err="1" smtClean="0">
                <a:hlinkClick r:id="rId2"/>
              </a:rPr>
              <a:t>WorldCat</a:t>
            </a:r>
            <a:r>
              <a:rPr lang="cs-CZ" altLang="cs-CZ" dirty="0" smtClean="0">
                <a:hlinkClick r:id="rId2"/>
              </a:rPr>
              <a:t> </a:t>
            </a:r>
            <a:r>
              <a:rPr lang="cs-CZ" altLang="cs-CZ" dirty="0" err="1" smtClean="0">
                <a:hlinkClick r:id="rId2"/>
              </a:rPr>
              <a:t>Local</a:t>
            </a:r>
            <a:endParaRPr lang="cs-CZ" altLang="cs-CZ" dirty="0" smtClean="0"/>
          </a:p>
        </p:txBody>
      </p:sp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odvozený od </a:t>
            </a:r>
            <a:r>
              <a:rPr lang="cs-CZ" altLang="cs-CZ" dirty="0" err="1" smtClean="0">
                <a:hlinkClick r:id="rId3"/>
              </a:rPr>
              <a:t>WorldCatu</a:t>
            </a:r>
            <a:endParaRPr lang="cs-CZ" altLang="cs-CZ" dirty="0" smtClean="0"/>
          </a:p>
          <a:p>
            <a:pPr eaLnBrk="1" hangingPunct="1"/>
            <a:r>
              <a:rPr lang="cs-CZ" altLang="cs-CZ" dirty="0" smtClean="0"/>
              <a:t>převzal některé jeho funkce</a:t>
            </a:r>
          </a:p>
          <a:p>
            <a:pPr eaLnBrk="1" hangingPunct="1"/>
            <a:r>
              <a:rPr lang="cs-CZ" altLang="cs-CZ" dirty="0" smtClean="0"/>
              <a:t>pro jednu knihovnu + propojení</a:t>
            </a:r>
          </a:p>
          <a:p>
            <a:pPr eaLnBrk="1" hangingPunct="1"/>
            <a:r>
              <a:rPr lang="cs-CZ" altLang="cs-CZ" dirty="0" smtClean="0"/>
              <a:t>sdružování podobných položek</a:t>
            </a:r>
          </a:p>
          <a:p>
            <a:pPr eaLnBrk="1" hangingPunct="1"/>
            <a:r>
              <a:rPr lang="cs-CZ" altLang="cs-CZ" dirty="0" smtClean="0"/>
              <a:t>funkce půjčování nebo rezervace</a:t>
            </a:r>
          </a:p>
          <a:p>
            <a:pPr eaLnBrk="1" hangingPunct="1"/>
            <a:r>
              <a:rPr lang="cs-CZ" altLang="cs-CZ" dirty="0" smtClean="0"/>
              <a:t>recenze, sdílení, komentáře, zdroje z jiných knihoven,…</a:t>
            </a:r>
          </a:p>
          <a:p>
            <a:pPr eaLnBrk="1" hangingPunct="1"/>
            <a:r>
              <a:rPr lang="cs-CZ" altLang="cs-CZ" dirty="0" smtClean="0"/>
              <a:t>dnes více </a:t>
            </a:r>
            <a:r>
              <a:rPr lang="cs-CZ" altLang="cs-CZ" dirty="0" err="1" smtClean="0"/>
              <a:t>discovery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service</a:t>
            </a: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7779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>
                <a:hlinkClick r:id="rId2"/>
              </a:rPr>
              <a:t>LibraryThing</a:t>
            </a:r>
            <a:endParaRPr lang="cs-CZ" altLang="cs-CZ" sz="320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nejde o katalog instituce</a:t>
            </a:r>
          </a:p>
          <a:p>
            <a:pPr eaLnBrk="1" hangingPunct="1"/>
            <a:r>
              <a:rPr lang="cs-CZ" altLang="cs-CZ" dirty="0" smtClean="0"/>
              <a:t>knihovna uživatele</a:t>
            </a:r>
            <a:endParaRPr lang="cs-CZ" altLang="cs-CZ" dirty="0" smtClean="0">
              <a:latin typeface="Arial" charset="0"/>
            </a:endParaRPr>
          </a:p>
          <a:p>
            <a:pPr eaLnBrk="1" hangingPunct="1"/>
            <a:r>
              <a:rPr lang="cs-CZ" altLang="cs-CZ" dirty="0" smtClean="0">
                <a:latin typeface="Arial" charset="0"/>
              </a:rPr>
              <a:t>přes 1,5 mil. uživatelů</a:t>
            </a:r>
          </a:p>
          <a:p>
            <a:pPr eaLnBrk="1" hangingPunct="1"/>
            <a:r>
              <a:rPr lang="cs-CZ" altLang="cs-CZ" dirty="0" smtClean="0"/>
              <a:t>sociální síť</a:t>
            </a:r>
          </a:p>
          <a:p>
            <a:pPr eaLnBrk="1" hangingPunct="1"/>
            <a:r>
              <a:rPr lang="cs-CZ" altLang="cs-CZ" dirty="0" smtClean="0"/>
              <a:t>podpora češtiny</a:t>
            </a:r>
          </a:p>
          <a:p>
            <a:pPr eaLnBrk="1" hangingPunct="1"/>
            <a:r>
              <a:rPr lang="cs-CZ" altLang="cs-CZ" dirty="0" smtClean="0"/>
              <a:t>API</a:t>
            </a:r>
          </a:p>
          <a:p>
            <a:pPr eaLnBrk="1" hangingPunct="1"/>
            <a:r>
              <a:rPr lang="cs-CZ" altLang="cs-CZ" dirty="0" err="1" smtClean="0">
                <a:hlinkClick r:id="rId3"/>
              </a:rPr>
              <a:t>Zeitgeist</a:t>
            </a:r>
            <a:endParaRPr lang="cs-CZ" altLang="cs-CZ" dirty="0" smtClean="0"/>
          </a:p>
          <a:p>
            <a:pPr eaLnBrk="1" hangingPunct="1"/>
            <a:endParaRPr lang="cs-CZ" altLang="cs-CZ" dirty="0" smtClean="0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958975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424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>
                <a:hlinkClick r:id="rId2"/>
              </a:rPr>
              <a:t>OpenLibrary.org</a:t>
            </a:r>
            <a:endParaRPr lang="cs-CZ" altLang="cs-CZ" sz="320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993062" cy="5472113"/>
          </a:xfrm>
        </p:spPr>
        <p:txBody>
          <a:bodyPr/>
          <a:lstStyle/>
          <a:p>
            <a:pPr eaLnBrk="1" hangingPunct="1"/>
            <a:r>
              <a:rPr lang="cs-CZ" altLang="cs-CZ" smtClean="0"/>
              <a:t>pokus o vytvoření světového katalogu knih přes uživatele</a:t>
            </a:r>
          </a:p>
          <a:p>
            <a:pPr eaLnBrk="1" hangingPunct="1"/>
            <a:r>
              <a:rPr lang="cs-CZ" altLang="cs-CZ" smtClean="0"/>
              <a:t>otevřený projekt</a:t>
            </a:r>
          </a:p>
          <a:p>
            <a:pPr lvl="1" eaLnBrk="1" hangingPunct="1"/>
            <a:r>
              <a:rPr lang="cs-CZ" altLang="cs-CZ" smtClean="0"/>
              <a:t>kdokoliv může editovat údaje, přidávat obsahy, fotografie, obálky,…</a:t>
            </a:r>
          </a:p>
          <a:p>
            <a:pPr lvl="1" eaLnBrk="1" hangingPunct="1"/>
            <a:r>
              <a:rPr lang="cs-CZ" altLang="cs-CZ" smtClean="0"/>
              <a:t>komentáře, hodnocení, doporučení</a:t>
            </a:r>
          </a:p>
          <a:p>
            <a:pPr eaLnBrk="1" hangingPunct="1"/>
            <a:r>
              <a:rPr lang="cs-CZ" altLang="cs-CZ" smtClean="0"/>
              <a:t>možnost propojení na </a:t>
            </a:r>
            <a:r>
              <a:rPr lang="cs-CZ" altLang="cs-CZ" smtClean="0">
                <a:hlinkClick r:id="rId3"/>
              </a:rPr>
              <a:t>plný text</a:t>
            </a:r>
            <a:endParaRPr lang="cs-CZ" altLang="cs-CZ" smtClean="0"/>
          </a:p>
          <a:p>
            <a:pPr eaLnBrk="1" hangingPunct="1"/>
            <a:r>
              <a:rPr lang="cs-CZ" altLang="cs-CZ" smtClean="0"/>
              <a:t>Zeitgeist – statistiky</a:t>
            </a:r>
          </a:p>
          <a:p>
            <a:pPr eaLnBrk="1" hangingPunct="1"/>
            <a:r>
              <a:rPr lang="cs-CZ" altLang="cs-CZ" smtClean="0"/>
              <a:t>API – obálky, bibliografická data</a:t>
            </a:r>
          </a:p>
        </p:txBody>
      </p:sp>
    </p:spTree>
    <p:extLst>
      <p:ext uri="{BB962C8B-B14F-4D97-AF65-F5344CB8AC3E}">
        <p14:creationId xmlns:p14="http://schemas.microsoft.com/office/powerpoint/2010/main" val="396125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Další OPAC</a:t>
            </a:r>
          </a:p>
        </p:txBody>
      </p:sp>
      <p:sp>
        <p:nvSpPr>
          <p:cNvPr id="3072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hlinkClick r:id="rId2"/>
              </a:rPr>
              <a:t>Scriblio</a:t>
            </a:r>
            <a:endParaRPr lang="cs-CZ" altLang="cs-CZ" smtClean="0"/>
          </a:p>
          <a:p>
            <a:pPr eaLnBrk="1" hangingPunct="1"/>
            <a:r>
              <a:rPr lang="cs-CZ" altLang="cs-CZ" smtClean="0">
                <a:hlinkClick r:id="rId3"/>
              </a:rPr>
              <a:t>SOPA</a:t>
            </a:r>
            <a:r>
              <a:rPr lang="cs-CZ" altLang="cs-CZ" smtClean="0">
                <a:latin typeface="Arial" charset="0"/>
                <a:hlinkClick r:id="rId3"/>
              </a:rPr>
              <a:t>C2</a:t>
            </a:r>
            <a:r>
              <a:rPr lang="cs-CZ" altLang="cs-CZ" smtClean="0"/>
              <a:t> – social opac</a:t>
            </a:r>
          </a:p>
        </p:txBody>
      </p:sp>
    </p:spTree>
    <p:extLst>
      <p:ext uri="{BB962C8B-B14F-4D97-AF65-F5344CB8AC3E}">
        <p14:creationId xmlns:p14="http://schemas.microsoft.com/office/powerpoint/2010/main" val="154140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Více info</a:t>
            </a:r>
          </a:p>
        </p:txBody>
      </p:sp>
      <p:sp>
        <p:nvSpPr>
          <p:cNvPr id="3174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000" smtClean="0"/>
              <a:t>Opálková, M. </a:t>
            </a:r>
            <a:r>
              <a:rPr lang="en-US" altLang="cs-CZ" sz="2000" smtClean="0">
                <a:hlinkClick r:id="rId2"/>
              </a:rPr>
              <a:t>OPACy nové generace I – AquaBrowser a WorldCat Local</a:t>
            </a:r>
            <a:r>
              <a:rPr lang="cs-CZ" altLang="cs-CZ" sz="2000" smtClean="0"/>
              <a:t>. Ikaros. 2009, roč. 13, č. 10.</a:t>
            </a:r>
          </a:p>
          <a:p>
            <a:pPr eaLnBrk="1" hangingPunct="1"/>
            <a:r>
              <a:rPr lang="cs-CZ" altLang="cs-CZ" sz="2000" smtClean="0"/>
              <a:t>Opálková, M. </a:t>
            </a:r>
            <a:r>
              <a:rPr lang="en-US" altLang="cs-CZ" sz="2000" smtClean="0">
                <a:hlinkClick r:id="rId3"/>
              </a:rPr>
              <a:t>OPACy nové generace </a:t>
            </a:r>
            <a:r>
              <a:rPr lang="cs-CZ" altLang="cs-CZ" sz="2000" smtClean="0">
                <a:hlinkClick r:id="rId3"/>
              </a:rPr>
              <a:t>I</a:t>
            </a:r>
            <a:r>
              <a:rPr lang="en-US" altLang="cs-CZ" sz="2000" smtClean="0">
                <a:hlinkClick r:id="rId3"/>
              </a:rPr>
              <a:t>I – </a:t>
            </a:r>
            <a:r>
              <a:rPr lang="cs-CZ" altLang="cs-CZ" sz="2000" smtClean="0">
                <a:hlinkClick r:id="rId3"/>
              </a:rPr>
              <a:t>VIRGObeta a VuFind</a:t>
            </a:r>
            <a:r>
              <a:rPr lang="cs-CZ" altLang="cs-CZ" sz="2000" smtClean="0"/>
              <a:t>. Ikaros. 2009, roč. 13, č. 11.</a:t>
            </a:r>
          </a:p>
          <a:p>
            <a:pPr eaLnBrk="1" hangingPunct="1"/>
            <a:r>
              <a:rPr lang="cs-CZ" altLang="cs-CZ" sz="2000" smtClean="0"/>
              <a:t>Opálková, M. </a:t>
            </a:r>
            <a:r>
              <a:rPr lang="en-US" altLang="cs-CZ" sz="2000" smtClean="0">
                <a:hlinkClick r:id="rId4"/>
              </a:rPr>
              <a:t>OPACy nové generace I</a:t>
            </a:r>
            <a:r>
              <a:rPr lang="cs-CZ" altLang="cs-CZ" sz="2000" smtClean="0">
                <a:hlinkClick r:id="rId4"/>
              </a:rPr>
              <a:t>II</a:t>
            </a:r>
            <a:r>
              <a:rPr lang="en-US" altLang="cs-CZ" sz="2000" smtClean="0">
                <a:hlinkClick r:id="rId4"/>
              </a:rPr>
              <a:t> – </a:t>
            </a:r>
            <a:r>
              <a:rPr lang="cs-CZ" altLang="cs-CZ" sz="2000" smtClean="0">
                <a:hlinkClick r:id="rId4"/>
              </a:rPr>
              <a:t>Evergreen a Koha</a:t>
            </a:r>
            <a:r>
              <a:rPr lang="cs-CZ" altLang="cs-CZ" sz="2000" smtClean="0"/>
              <a:t>. Ikaros. 2009, roč. 13, č. 12.</a:t>
            </a:r>
          </a:p>
          <a:p>
            <a:pPr eaLnBrk="1" hangingPunct="1"/>
            <a:r>
              <a:rPr lang="cs-CZ" altLang="cs-CZ" sz="2000" smtClean="0"/>
              <a:t>Opálková, M. </a:t>
            </a:r>
            <a:r>
              <a:rPr lang="en-US" altLang="cs-CZ" sz="2000" smtClean="0">
                <a:hlinkClick r:id="rId5"/>
              </a:rPr>
              <a:t>OPACy nové generace I</a:t>
            </a:r>
            <a:r>
              <a:rPr lang="cs-CZ" altLang="cs-CZ" sz="2000" smtClean="0">
                <a:hlinkClick r:id="rId5"/>
              </a:rPr>
              <a:t>V</a:t>
            </a:r>
            <a:r>
              <a:rPr lang="en-US" altLang="cs-CZ" sz="2000" smtClean="0">
                <a:hlinkClick r:id="rId5"/>
              </a:rPr>
              <a:t> – </a:t>
            </a:r>
            <a:r>
              <a:rPr lang="cs-CZ" altLang="cs-CZ" sz="2000" smtClean="0">
                <a:hlinkClick r:id="rId5"/>
              </a:rPr>
              <a:t>Scriblio a SOPAC</a:t>
            </a:r>
            <a:r>
              <a:rPr lang="cs-CZ" altLang="cs-CZ" sz="2000" smtClean="0"/>
              <a:t>. Ikaros. 2010, roč. 14, č. 1.</a:t>
            </a:r>
          </a:p>
          <a:p>
            <a:pPr eaLnBrk="1" hangingPunct="1">
              <a:buFontTx/>
              <a:buNone/>
            </a:pPr>
            <a:endParaRPr lang="cs-CZ" altLang="cs-CZ" sz="2800" smtClean="0"/>
          </a:p>
          <a:p>
            <a:pPr eaLnBrk="1" hangingPunct="1"/>
            <a:endParaRPr lang="cs-CZ" altLang="cs-CZ" sz="2800" smtClean="0"/>
          </a:p>
          <a:p>
            <a:pPr eaLnBrk="1" hangingPunct="1"/>
            <a:endParaRPr lang="en-US" altLang="cs-CZ" sz="2800" smtClean="0"/>
          </a:p>
        </p:txBody>
      </p:sp>
    </p:spTree>
    <p:extLst>
      <p:ext uri="{BB962C8B-B14F-4D97-AF65-F5344CB8AC3E}">
        <p14:creationId xmlns:p14="http://schemas.microsoft.com/office/powerpoint/2010/main" val="30574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dirty="0" smtClean="0"/>
              <a:t>Portál </a:t>
            </a:r>
            <a:r>
              <a:rPr lang="cs-CZ" altLang="cs-CZ" sz="3200" dirty="0" smtClean="0">
                <a:hlinkClick r:id="rId2" action="ppaction://hlinkfile"/>
              </a:rPr>
              <a:t>opensource.knihovna.cz</a:t>
            </a:r>
            <a:endParaRPr lang="cs-CZ" altLang="cs-CZ" sz="3200" dirty="0" smtClean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 smtClean="0">
                <a:latin typeface="Arial" charset="0"/>
              </a:rPr>
              <a:t>otevřený software pro knihovny</a:t>
            </a:r>
          </a:p>
          <a:p>
            <a:r>
              <a:rPr lang="cs-CZ" altLang="cs-CZ" dirty="0" smtClean="0">
                <a:latin typeface="Arial" charset="0"/>
              </a:rPr>
              <a:t>překlad </a:t>
            </a:r>
            <a:r>
              <a:rPr lang="cs-CZ" altLang="cs-CZ" dirty="0" err="1" smtClean="0">
                <a:latin typeface="Arial" charset="0"/>
              </a:rPr>
              <a:t>WuFind</a:t>
            </a:r>
            <a:r>
              <a:rPr lang="cs-CZ" altLang="cs-CZ" dirty="0" smtClean="0">
                <a:latin typeface="Arial" charset="0"/>
              </a:rPr>
              <a:t> 2.0, </a:t>
            </a:r>
            <a:r>
              <a:rPr lang="cs-CZ" altLang="cs-CZ" dirty="0" err="1" smtClean="0">
                <a:latin typeface="Arial" charset="0"/>
              </a:rPr>
              <a:t>Koha</a:t>
            </a:r>
            <a:endParaRPr lang="cs-CZ" altLang="cs-CZ" dirty="0" smtClean="0">
              <a:latin typeface="Arial" charset="0"/>
            </a:endParaRPr>
          </a:p>
          <a:p>
            <a:r>
              <a:rPr lang="cs-CZ" altLang="cs-CZ" dirty="0" smtClean="0">
                <a:latin typeface="Arial" charset="0"/>
              </a:rPr>
              <a:t>budování komunity</a:t>
            </a:r>
          </a:p>
          <a:p>
            <a:r>
              <a:rPr lang="cs-CZ" altLang="cs-CZ" dirty="0" smtClean="0">
                <a:latin typeface="Arial" charset="0"/>
              </a:rPr>
              <a:t>katalog aplikací</a:t>
            </a:r>
          </a:p>
          <a:p>
            <a:r>
              <a:rPr lang="cs-CZ" altLang="cs-CZ" dirty="0" smtClean="0">
                <a:latin typeface="Arial" charset="0"/>
              </a:rPr>
              <a:t>Michal Denár a Josef Moravec</a:t>
            </a:r>
          </a:p>
          <a:p>
            <a:pPr lvl="1"/>
            <a:r>
              <a:rPr lang="cs-CZ" altLang="cs-CZ" dirty="0" smtClean="0">
                <a:latin typeface="Arial" charset="0"/>
                <a:hlinkClick r:id="rId3"/>
              </a:rPr>
              <a:t>příspěvek</a:t>
            </a:r>
            <a:r>
              <a:rPr lang="cs-CZ" altLang="cs-CZ" dirty="0" smtClean="0">
                <a:latin typeface="Arial" charset="0"/>
              </a:rPr>
              <a:t> na Knihovny současnosti 2012</a:t>
            </a:r>
          </a:p>
        </p:txBody>
      </p:sp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5095875"/>
            <a:ext cx="7723188" cy="171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341438"/>
            <a:ext cx="1203325" cy="151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960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dirty="0" smtClean="0"/>
              <a:t>Seznam katalogů v ČR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altLang="cs-CZ" dirty="0" smtClean="0">
                <a:hlinkClick r:id="rId2"/>
              </a:rPr>
              <a:t>katalogy knihoven ČR</a:t>
            </a:r>
            <a:endParaRPr lang="cs-CZ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Zahraniční katalogy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850187" cy="5472113"/>
          </a:xfrm>
        </p:spPr>
        <p:txBody>
          <a:bodyPr/>
          <a:lstStyle/>
          <a:p>
            <a:pPr eaLnBrk="1" hangingPunct="1"/>
            <a:r>
              <a:rPr lang="cs-CZ" altLang="cs-CZ" dirty="0" err="1" smtClean="0">
                <a:hlinkClick r:id="rId2"/>
              </a:rPr>
              <a:t>Libdex</a:t>
            </a:r>
            <a:r>
              <a:rPr lang="cs-CZ" altLang="cs-CZ" dirty="0" smtClean="0"/>
              <a:t> = adresář knihoven + </a:t>
            </a:r>
            <a:r>
              <a:rPr lang="cs-CZ" altLang="cs-CZ" sz="2600" dirty="0" smtClean="0"/>
              <a:t>katalogy</a:t>
            </a:r>
          </a:p>
          <a:p>
            <a:pPr eaLnBrk="1" hangingPunct="1"/>
            <a:r>
              <a:rPr lang="cs-CZ" altLang="cs-CZ" dirty="0" err="1" smtClean="0">
                <a:hlinkClick r:id="rId3"/>
              </a:rPr>
              <a:t>British</a:t>
            </a:r>
            <a:r>
              <a:rPr lang="cs-CZ" altLang="cs-CZ" dirty="0" smtClean="0">
                <a:hlinkClick r:id="rId3"/>
              </a:rPr>
              <a:t> </a:t>
            </a:r>
            <a:r>
              <a:rPr lang="cs-CZ" altLang="cs-CZ" dirty="0" err="1" smtClean="0">
                <a:hlinkClick r:id="rId3"/>
              </a:rPr>
              <a:t>Library</a:t>
            </a:r>
            <a:r>
              <a:rPr lang="cs-CZ" altLang="cs-CZ" dirty="0" smtClean="0"/>
              <a:t> (GBR)</a:t>
            </a:r>
          </a:p>
          <a:p>
            <a:pPr eaLnBrk="1" hangingPunct="1"/>
            <a:r>
              <a:rPr lang="cs-CZ" altLang="cs-CZ" dirty="0" err="1" smtClean="0">
                <a:hlinkClick r:id="rId4"/>
              </a:rPr>
              <a:t>Library</a:t>
            </a:r>
            <a:r>
              <a:rPr lang="cs-CZ" altLang="cs-CZ" dirty="0" smtClean="0">
                <a:hlinkClick r:id="rId4"/>
              </a:rPr>
              <a:t> </a:t>
            </a:r>
            <a:r>
              <a:rPr lang="cs-CZ" altLang="cs-CZ" dirty="0" err="1" smtClean="0">
                <a:hlinkClick r:id="rId4"/>
              </a:rPr>
              <a:t>of</a:t>
            </a:r>
            <a:r>
              <a:rPr lang="cs-CZ" altLang="cs-CZ" dirty="0" smtClean="0">
                <a:hlinkClick r:id="rId4"/>
              </a:rPr>
              <a:t> </a:t>
            </a:r>
            <a:r>
              <a:rPr lang="cs-CZ" altLang="cs-CZ" dirty="0" err="1" smtClean="0">
                <a:hlinkClick r:id="rId4"/>
              </a:rPr>
              <a:t>Congress</a:t>
            </a:r>
            <a:r>
              <a:rPr lang="cs-CZ" altLang="cs-CZ" dirty="0" smtClean="0"/>
              <a:t> (USA)</a:t>
            </a:r>
          </a:p>
          <a:p>
            <a:pPr eaLnBrk="1" hangingPunct="1"/>
            <a:r>
              <a:rPr lang="cs-CZ" altLang="cs-CZ" dirty="0" smtClean="0">
                <a:hlinkClick r:id="rId5"/>
              </a:rPr>
              <a:t>DNB</a:t>
            </a:r>
            <a:r>
              <a:rPr lang="cs-CZ" altLang="cs-CZ" dirty="0" smtClean="0"/>
              <a:t> (GER)</a:t>
            </a:r>
          </a:p>
          <a:p>
            <a:pPr eaLnBrk="1" hangingPunct="1"/>
            <a:r>
              <a:rPr lang="cs-CZ" altLang="cs-CZ" dirty="0" smtClean="0">
                <a:hlinkClick r:id="rId6"/>
              </a:rPr>
              <a:t>Ruská národní knihovna</a:t>
            </a:r>
            <a:r>
              <a:rPr lang="cs-CZ" altLang="cs-CZ" dirty="0" smtClean="0"/>
              <a:t> (RUS)</a:t>
            </a:r>
          </a:p>
          <a:p>
            <a:pPr eaLnBrk="1" hangingPunct="1"/>
            <a:r>
              <a:rPr lang="cs-CZ" altLang="cs-CZ" dirty="0" smtClean="0">
                <a:hlinkClick r:id="rId7"/>
              </a:rPr>
              <a:t>Slovenská </a:t>
            </a:r>
            <a:r>
              <a:rPr lang="cs-CZ" altLang="cs-CZ" dirty="0" err="1" smtClean="0">
                <a:hlinkClick r:id="rId7"/>
              </a:rPr>
              <a:t>národná</a:t>
            </a:r>
            <a:r>
              <a:rPr lang="cs-CZ" altLang="cs-CZ" dirty="0" smtClean="0">
                <a:hlinkClick r:id="rId7"/>
              </a:rPr>
              <a:t> </a:t>
            </a:r>
            <a:r>
              <a:rPr lang="cs-CZ" altLang="cs-CZ" dirty="0" err="1" smtClean="0">
                <a:hlinkClick r:id="rId7"/>
              </a:rPr>
              <a:t>knižnica</a:t>
            </a:r>
            <a:r>
              <a:rPr lang="cs-CZ" altLang="cs-CZ" dirty="0" smtClean="0"/>
              <a:t> (SVK)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smtClean="0">
                <a:solidFill>
                  <a:srgbClr val="FFFF00"/>
                </a:solidFill>
              </a:rPr>
              <a:t>Souborné katalogy</a:t>
            </a:r>
            <a:endParaRPr lang="uk-UA" altLang="cs-CZ" sz="7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Souborné katalogy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8101012" cy="5472113"/>
          </a:xfrm>
        </p:spPr>
        <p:txBody>
          <a:bodyPr/>
          <a:lstStyle/>
          <a:p>
            <a:pPr eaLnBrk="1" hangingPunct="1"/>
            <a:r>
              <a:rPr lang="cs-CZ" altLang="cs-CZ" smtClean="0"/>
              <a:t>katalogy </a:t>
            </a:r>
            <a:r>
              <a:rPr lang="en-US" altLang="cs-CZ" smtClean="0"/>
              <a:t>&gt;1 knihovn</a:t>
            </a:r>
            <a:r>
              <a:rPr lang="cs-CZ" altLang="cs-CZ" smtClean="0"/>
              <a:t>y</a:t>
            </a:r>
          </a:p>
          <a:p>
            <a:pPr eaLnBrk="1" hangingPunct="1"/>
            <a:r>
              <a:rPr lang="cs-CZ" altLang="cs-CZ" smtClean="0"/>
              <a:t>1 rozhraní</a:t>
            </a:r>
          </a:p>
          <a:p>
            <a:pPr eaLnBrk="1" hangingPunct="1"/>
            <a:r>
              <a:rPr lang="cs-CZ" altLang="cs-CZ" smtClean="0"/>
              <a:t>1 dotazovací jazyk</a:t>
            </a:r>
          </a:p>
          <a:p>
            <a:pPr eaLnBrk="1" hangingPunct="1"/>
            <a:r>
              <a:rPr lang="cs-CZ" altLang="cs-CZ" smtClean="0"/>
              <a:t>prohledávání všech katalogů současně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Druhy katalogů</a:t>
            </a:r>
            <a:r>
              <a:rPr lang="cs-CZ" altLang="cs-CZ" sz="2400" smtClean="0"/>
              <a:t> (dle typů dokumentů)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katalog knih, </a:t>
            </a:r>
          </a:p>
          <a:p>
            <a:pPr eaLnBrk="1" hangingPunct="1"/>
            <a:r>
              <a:rPr lang="cs-CZ" altLang="cs-CZ" smtClean="0"/>
              <a:t>katalog periodik</a:t>
            </a:r>
          </a:p>
          <a:p>
            <a:pPr eaLnBrk="1" hangingPunct="1"/>
            <a:r>
              <a:rPr lang="cs-CZ" altLang="cs-CZ" smtClean="0"/>
              <a:t>katalog závěrečných prací</a:t>
            </a:r>
          </a:p>
          <a:p>
            <a:pPr eaLnBrk="1" hangingPunct="1"/>
            <a:r>
              <a:rPr lang="cs-CZ" altLang="cs-CZ" smtClean="0"/>
              <a:t>katalog firemní literatury</a:t>
            </a:r>
          </a:p>
          <a:p>
            <a:pPr eaLnBrk="1" hangingPunct="1"/>
            <a:r>
              <a:rPr lang="cs-CZ" altLang="cs-CZ" smtClean="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Příklady souborných katalogů v ČR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600" dirty="0" smtClean="0"/>
              <a:t>Národní</a:t>
            </a:r>
          </a:p>
          <a:p>
            <a:pPr lvl="1" eaLnBrk="1" hangingPunct="1"/>
            <a:r>
              <a:rPr lang="cs-CZ" altLang="cs-CZ" sz="2000" dirty="0" smtClean="0">
                <a:hlinkClick r:id="rId2"/>
              </a:rPr>
              <a:t>SK ČR</a:t>
            </a:r>
            <a:r>
              <a:rPr lang="cs-CZ" altLang="cs-CZ" sz="2000" dirty="0" smtClean="0"/>
              <a:t> (</a:t>
            </a:r>
            <a:r>
              <a:rPr lang="cs-CZ" altLang="cs-CZ" sz="2000" dirty="0" err="1" smtClean="0">
                <a:hlinkClick r:id="rId3"/>
              </a:rPr>
              <a:t>info</a:t>
            </a:r>
            <a:r>
              <a:rPr lang="cs-CZ" altLang="cs-CZ" sz="2000" dirty="0" smtClean="0"/>
              <a:t>) </a:t>
            </a:r>
          </a:p>
          <a:p>
            <a:pPr lvl="1" eaLnBrk="1" hangingPunct="1"/>
            <a:r>
              <a:rPr lang="cs-CZ" altLang="cs-CZ" sz="2000" dirty="0" smtClean="0">
                <a:hlinkClick r:id="rId4"/>
              </a:rPr>
              <a:t>SK Skat</a:t>
            </a:r>
            <a:r>
              <a:rPr lang="cs-CZ" altLang="cs-CZ" sz="2000" dirty="0" smtClean="0"/>
              <a:t> - uživatelé KS Lanius a Clavius</a:t>
            </a:r>
          </a:p>
          <a:p>
            <a:pPr eaLnBrk="1" hangingPunct="1"/>
            <a:r>
              <a:rPr lang="cs-CZ" altLang="cs-CZ" sz="2600" dirty="0" smtClean="0"/>
              <a:t>Regionální</a:t>
            </a:r>
          </a:p>
          <a:p>
            <a:pPr lvl="1" eaLnBrk="1" hangingPunct="1"/>
            <a:r>
              <a:rPr lang="cs-CZ" altLang="cs-CZ" sz="2000" dirty="0" smtClean="0">
                <a:hlinkClick r:id="rId5"/>
              </a:rPr>
              <a:t>SK regionu Karviná</a:t>
            </a:r>
            <a:endParaRPr lang="cs-CZ" altLang="cs-CZ" sz="2000" dirty="0" smtClean="0"/>
          </a:p>
          <a:p>
            <a:pPr eaLnBrk="1" hangingPunct="1"/>
            <a:r>
              <a:rPr lang="cs-CZ" altLang="cs-CZ" sz="2600" dirty="0" smtClean="0"/>
              <a:t>Institucionální</a:t>
            </a:r>
          </a:p>
          <a:p>
            <a:pPr lvl="1" eaLnBrk="1" hangingPunct="1"/>
            <a:r>
              <a:rPr lang="cs-CZ" altLang="cs-CZ" sz="2000" dirty="0" smtClean="0">
                <a:hlinkClick r:id="rId6" action="ppaction://hlinkfile"/>
              </a:rPr>
              <a:t>Souborný katalog MU</a:t>
            </a:r>
            <a:endParaRPr lang="cs-CZ" altLang="cs-CZ" sz="2000" dirty="0" smtClean="0"/>
          </a:p>
          <a:p>
            <a:pPr lvl="1" eaLnBrk="1" hangingPunct="1"/>
            <a:r>
              <a:rPr lang="cs-CZ" altLang="cs-CZ" sz="2000" dirty="0" smtClean="0">
                <a:hlinkClick r:id="rId7"/>
              </a:rPr>
              <a:t>Souborný katalog UK v Praze</a:t>
            </a:r>
            <a:endParaRPr lang="cs-CZ" altLang="cs-CZ" sz="2000" dirty="0" smtClean="0"/>
          </a:p>
          <a:p>
            <a:pPr lvl="1" eaLnBrk="1" hangingPunct="1"/>
            <a:r>
              <a:rPr lang="cs-CZ" altLang="cs-CZ" sz="2000" dirty="0" smtClean="0">
                <a:hlinkClick r:id="rId8"/>
              </a:rPr>
              <a:t>Souborný katalog AV ČR</a:t>
            </a:r>
            <a:endParaRPr lang="cs-CZ" altLang="cs-CZ" sz="2000" dirty="0" smtClean="0"/>
          </a:p>
          <a:p>
            <a:pPr eaLnBrk="1" hangingPunct="1"/>
            <a:r>
              <a:rPr lang="cs-CZ" altLang="cs-CZ" sz="2600" dirty="0" smtClean="0"/>
              <a:t>Oborové</a:t>
            </a:r>
          </a:p>
          <a:p>
            <a:pPr lvl="1" eaLnBrk="1" hangingPunct="1"/>
            <a:r>
              <a:rPr lang="cs-CZ" altLang="cs-CZ" sz="2000" dirty="0" smtClean="0">
                <a:hlinkClick r:id="rId9"/>
              </a:rPr>
              <a:t>MEDVIK</a:t>
            </a:r>
            <a:r>
              <a:rPr lang="cs-CZ" altLang="cs-CZ" sz="2000" dirty="0" smtClean="0"/>
              <a:t> – lékařství</a:t>
            </a:r>
          </a:p>
          <a:p>
            <a:pPr lvl="1" eaLnBrk="1" hangingPunct="1"/>
            <a:r>
              <a:rPr lang="cs-CZ" altLang="cs-CZ" sz="2000" dirty="0" smtClean="0">
                <a:hlinkClick r:id="rId10"/>
              </a:rPr>
              <a:t>SK časopisů VPK</a:t>
            </a:r>
            <a:r>
              <a:rPr lang="cs-CZ" altLang="cs-CZ" sz="2000" dirty="0" smtClean="0"/>
              <a:t> – technika a přírodní vědy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Příklady souborných katalogů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Mezinárodní</a:t>
            </a:r>
          </a:p>
          <a:p>
            <a:pPr lvl="1" eaLnBrk="1" hangingPunct="1"/>
            <a:r>
              <a:rPr lang="cs-CZ" altLang="cs-CZ" dirty="0" err="1" smtClean="0">
                <a:hlinkClick r:id="rId2"/>
              </a:rPr>
              <a:t>The</a:t>
            </a:r>
            <a:r>
              <a:rPr lang="cs-CZ" altLang="cs-CZ" dirty="0" smtClean="0">
                <a:hlinkClick r:id="rId2"/>
              </a:rPr>
              <a:t> </a:t>
            </a:r>
            <a:r>
              <a:rPr lang="cs-CZ" altLang="cs-CZ" dirty="0" err="1" smtClean="0">
                <a:hlinkClick r:id="rId2"/>
              </a:rPr>
              <a:t>European</a:t>
            </a:r>
            <a:r>
              <a:rPr lang="cs-CZ" altLang="cs-CZ" dirty="0" smtClean="0">
                <a:hlinkClick r:id="rId2"/>
              </a:rPr>
              <a:t> </a:t>
            </a:r>
            <a:r>
              <a:rPr lang="cs-CZ" altLang="cs-CZ" dirty="0" err="1" smtClean="0">
                <a:hlinkClick r:id="rId2"/>
              </a:rPr>
              <a:t>Library</a:t>
            </a:r>
            <a:r>
              <a:rPr lang="cs-CZ" altLang="cs-CZ" dirty="0" smtClean="0">
                <a:hlinkClick r:id="rId2"/>
              </a:rPr>
              <a:t> </a:t>
            </a:r>
            <a:r>
              <a:rPr lang="cs-CZ" altLang="cs-CZ" dirty="0" err="1" smtClean="0">
                <a:hlinkClick r:id="rId2"/>
              </a:rPr>
              <a:t>Catalog</a:t>
            </a:r>
            <a:endParaRPr lang="cs-CZ" altLang="cs-CZ" dirty="0" smtClean="0"/>
          </a:p>
          <a:p>
            <a:pPr lvl="1" eaLnBrk="1" hangingPunct="1"/>
            <a:r>
              <a:rPr lang="cs-CZ" altLang="cs-CZ" dirty="0" err="1" smtClean="0">
                <a:hlinkClick r:id="rId3"/>
              </a:rPr>
              <a:t>WorldCat</a:t>
            </a:r>
            <a:r>
              <a:rPr lang="cs-CZ" altLang="cs-CZ" dirty="0" smtClean="0"/>
              <a:t> (OCLC)</a:t>
            </a:r>
          </a:p>
          <a:p>
            <a:pPr eaLnBrk="1" hangingPunct="1"/>
            <a:endParaRPr lang="cs-CZ" altLang="cs-CZ" dirty="0" smtClean="0"/>
          </a:p>
          <a:p>
            <a:pPr eaLnBrk="1" hangingPunct="1"/>
            <a:r>
              <a:rPr lang="cs-CZ" altLang="cs-CZ" dirty="0" smtClean="0">
                <a:hlinkClick r:id="rId4"/>
              </a:rPr>
              <a:t>seznam SK v ČR</a:t>
            </a:r>
            <a:endParaRPr lang="cs-CZ" altLang="cs-CZ" dirty="0" smtClean="0"/>
          </a:p>
          <a:p>
            <a:pPr eaLnBrk="1" hangingPunct="1"/>
            <a:r>
              <a:rPr lang="cs-CZ" altLang="cs-CZ" dirty="0" smtClean="0">
                <a:hlinkClick r:id="rId5"/>
              </a:rPr>
              <a:t>seznam zahraničních SK</a:t>
            </a:r>
            <a:endParaRPr lang="cs-CZ" altLang="cs-CZ" dirty="0" smtClean="0"/>
          </a:p>
          <a:p>
            <a:pPr lvl="1" eaLnBrk="1" hangingPunct="1"/>
            <a:endParaRPr lang="cs-CZ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Národní bibliografie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>
                <a:hlinkClick r:id="rId2"/>
              </a:rPr>
              <a:t>Česká národní bibliografie</a:t>
            </a:r>
            <a:r>
              <a:rPr lang="cs-CZ" altLang="cs-CZ" dirty="0" smtClean="0"/>
              <a:t> </a:t>
            </a:r>
          </a:p>
          <a:p>
            <a:pPr lvl="1" eaLnBrk="1" hangingPunct="1"/>
            <a:r>
              <a:rPr lang="cs-CZ" altLang="cs-CZ" dirty="0" smtClean="0"/>
              <a:t>tištěná produkce</a:t>
            </a:r>
          </a:p>
          <a:p>
            <a:pPr eaLnBrk="1" hangingPunct="1"/>
            <a:r>
              <a:rPr lang="cs-CZ" altLang="cs-CZ" dirty="0" err="1" smtClean="0">
                <a:hlinkClick r:id="rId3"/>
              </a:rPr>
              <a:t>Webarchiv</a:t>
            </a:r>
            <a:endParaRPr lang="cs-CZ" altLang="cs-CZ" dirty="0" smtClean="0"/>
          </a:p>
          <a:p>
            <a:pPr lvl="1" eaLnBrk="1" hangingPunct="1"/>
            <a:r>
              <a:rPr lang="cs-CZ" altLang="cs-CZ" dirty="0" smtClean="0"/>
              <a:t>web</a:t>
            </a:r>
          </a:p>
          <a:p>
            <a:pPr lvl="1" eaLnBrk="1" hangingPunct="1"/>
            <a:endParaRPr lang="cs-CZ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smtClean="0">
                <a:solidFill>
                  <a:srgbClr val="FFFF00"/>
                </a:solidFill>
              </a:rPr>
              <a:t>Informační brány</a:t>
            </a:r>
            <a:endParaRPr lang="uk-UA" altLang="cs-CZ" sz="7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Co je informační brána</a:t>
            </a:r>
          </a:p>
        </p:txBody>
      </p:sp>
      <p:sp>
        <p:nvSpPr>
          <p:cNvPr id="3891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online služba</a:t>
            </a:r>
          </a:p>
          <a:p>
            <a:pPr eaLnBrk="1" hangingPunct="1"/>
            <a:r>
              <a:rPr lang="cs-CZ" altLang="cs-CZ" smtClean="0"/>
              <a:t>zprostředkovává přístup k vybraným online informačním zdrojům</a:t>
            </a:r>
          </a:p>
          <a:p>
            <a:pPr eaLnBrk="1" hangingPunct="1"/>
            <a:r>
              <a:rPr lang="cs-CZ" altLang="cs-CZ" smtClean="0"/>
              <a:t>zaměření na určitý obor nebo téma</a:t>
            </a:r>
          </a:p>
          <a:p>
            <a:pPr eaLnBrk="1" hangingPunct="1"/>
            <a:r>
              <a:rPr lang="cs-CZ" altLang="cs-CZ" smtClean="0"/>
              <a:t>zpřístupňované infozdroje procházejí procesem intelektuálního nebo automatického výběru</a:t>
            </a:r>
          </a:p>
          <a:p>
            <a:pPr eaLnBrk="1" hangingPunct="1"/>
            <a:r>
              <a:rPr lang="cs-CZ" altLang="cs-CZ" smtClean="0"/>
              <a:t>zpracování na základě definovaných formálních a kvalitativních kritérií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Informační brána a SJ</a:t>
            </a:r>
          </a:p>
        </p:txBody>
      </p:sp>
      <p:sp>
        <p:nvSpPr>
          <p:cNvPr id="3993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klasifikační systém</a:t>
            </a:r>
          </a:p>
          <a:p>
            <a:pPr lvl="1" eaLnBrk="1" hangingPunct="1"/>
            <a:r>
              <a:rPr lang="cs-CZ" altLang="cs-CZ" smtClean="0"/>
              <a:t>člení zdroje dle oborů</a:t>
            </a:r>
          </a:p>
          <a:p>
            <a:pPr eaLnBrk="1" hangingPunct="1"/>
            <a:r>
              <a:rPr lang="cs-CZ" altLang="cs-CZ" smtClean="0"/>
              <a:t>klíčová slova</a:t>
            </a:r>
          </a:p>
          <a:p>
            <a:pPr eaLnBrk="1" hangingPunct="1"/>
            <a:r>
              <a:rPr lang="cs-CZ" altLang="cs-CZ" smtClean="0"/>
              <a:t>folksonomie</a:t>
            </a:r>
          </a:p>
          <a:p>
            <a:pPr eaLnBrk="1" hangingPunct="1"/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>
                <a:hlinkClick r:id="rId2"/>
              </a:rPr>
              <a:t>Jednotná informační brána </a:t>
            </a:r>
            <a:r>
              <a:rPr lang="cs-CZ" altLang="cs-CZ" sz="3200" smtClean="0"/>
              <a:t>(JIB)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jednotný a snadný přístup k různým informačním zdrojům</a:t>
            </a:r>
          </a:p>
          <a:p>
            <a:pPr eaLnBrk="1" hangingPunct="1"/>
            <a:r>
              <a:rPr lang="cs-CZ" altLang="cs-CZ" dirty="0" smtClean="0"/>
              <a:t>včetně plných textů dokumentů</a:t>
            </a:r>
          </a:p>
          <a:p>
            <a:pPr eaLnBrk="1" hangingPunct="1"/>
            <a:r>
              <a:rPr lang="cs-CZ" altLang="cs-CZ" dirty="0" smtClean="0"/>
              <a:t>vychází z projektu </a:t>
            </a:r>
            <a:r>
              <a:rPr lang="cs-CZ" altLang="cs-CZ" dirty="0" err="1" smtClean="0"/>
              <a:t>projektu</a:t>
            </a:r>
            <a:r>
              <a:rPr lang="cs-CZ" altLang="cs-CZ" dirty="0" smtClean="0"/>
              <a:t> </a:t>
            </a:r>
            <a:r>
              <a:rPr lang="cs-CZ" altLang="cs-CZ" dirty="0" smtClean="0">
                <a:hlinkClick r:id="rId3"/>
              </a:rPr>
              <a:t>CASLIN</a:t>
            </a:r>
            <a:endParaRPr lang="cs-CZ" altLang="cs-CZ" dirty="0" smtClean="0"/>
          </a:p>
          <a:p>
            <a:pPr eaLnBrk="1" hangingPunct="1"/>
            <a:r>
              <a:rPr lang="cs-CZ" altLang="cs-CZ" dirty="0" smtClean="0"/>
              <a:t>technologie </a:t>
            </a:r>
            <a:r>
              <a:rPr lang="cs-CZ" altLang="cs-CZ" dirty="0" err="1" smtClean="0"/>
              <a:t>Metalib</a:t>
            </a:r>
            <a:r>
              <a:rPr lang="cs-CZ" altLang="cs-CZ" dirty="0" smtClean="0"/>
              <a:t> a SFX</a:t>
            </a:r>
          </a:p>
          <a:p>
            <a:pPr eaLnBrk="1" hangingPunct="1"/>
            <a:r>
              <a:rPr lang="cs-CZ" altLang="cs-CZ" dirty="0" smtClean="0"/>
              <a:t>Můj prostor</a:t>
            </a:r>
          </a:p>
          <a:p>
            <a:pPr lvl="1" eaLnBrk="1" hangingPunct="1"/>
            <a:r>
              <a:rPr lang="cs-CZ" altLang="cs-CZ" dirty="0" smtClean="0"/>
              <a:t>historie hledání, nastavení, uchovávání záznamů, moje e-časopisy,…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>
                <a:hlinkClick r:id="rId2"/>
              </a:rPr>
              <a:t>Informační brána KIV</a:t>
            </a:r>
            <a:endParaRPr lang="cs-CZ" altLang="cs-CZ" dirty="0" smtClean="0"/>
          </a:p>
        </p:txBody>
      </p:sp>
      <p:sp>
        <p:nvSpPr>
          <p:cNvPr id="4301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oborová brána KIV</a:t>
            </a:r>
          </a:p>
          <a:p>
            <a:pPr eaLnBrk="1" hangingPunct="1"/>
            <a:r>
              <a:rPr lang="cs-CZ" altLang="cs-CZ" dirty="0" smtClean="0"/>
              <a:t>založena na </a:t>
            </a:r>
            <a:r>
              <a:rPr lang="cs-CZ" altLang="cs-CZ" b="1" dirty="0" smtClean="0"/>
              <a:t>databázi KKL</a:t>
            </a:r>
            <a:endParaRPr lang="cs-CZ" altLang="cs-CZ" dirty="0" smtClean="0"/>
          </a:p>
          <a:p>
            <a:pPr lvl="1" eaLnBrk="1" hangingPunct="1">
              <a:buFont typeface="Wingdings" pitchFamily="2" charset="2"/>
              <a:buNone/>
            </a:pPr>
            <a:r>
              <a:rPr lang="cs-CZ" altLang="cs-CZ" dirty="0" smtClean="0"/>
              <a:t>=Knihovna knihovnické literatury</a:t>
            </a:r>
          </a:p>
          <a:p>
            <a:pPr eaLnBrk="1" hangingPunct="1"/>
            <a:r>
              <a:rPr lang="cs-CZ" altLang="cs-CZ" dirty="0" smtClean="0"/>
              <a:t>spravuje Knihovnický institut NK ČR</a:t>
            </a:r>
          </a:p>
          <a:p>
            <a:pPr eaLnBrk="1" hangingPunct="1"/>
            <a:r>
              <a:rPr lang="cs-CZ" altLang="cs-CZ" dirty="0" smtClean="0"/>
              <a:t>funguje od roku 2006</a:t>
            </a:r>
          </a:p>
          <a:p>
            <a:pPr eaLnBrk="1" hangingPunct="1"/>
            <a:r>
              <a:rPr lang="cs-CZ" altLang="cs-CZ" dirty="0" smtClean="0"/>
              <a:t>vyhledávání:</a:t>
            </a:r>
          </a:p>
          <a:p>
            <a:pPr lvl="1" eaLnBrk="1" hangingPunct="1"/>
            <a:r>
              <a:rPr lang="cs-CZ" altLang="cs-CZ" dirty="0" smtClean="0"/>
              <a:t>http://kiv.jib.cz/vyhledavac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/>
              <a:t>Oborové brány a portály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altLang="cs-CZ" sz="2100" dirty="0" smtClean="0">
                <a:hlinkClick r:id="rId2"/>
              </a:rPr>
              <a:t>EDU.cz</a:t>
            </a:r>
            <a:r>
              <a:rPr lang="cs-CZ" altLang="cs-CZ" sz="2100" dirty="0" smtClean="0"/>
              <a:t> - vzdělávání</a:t>
            </a:r>
          </a:p>
          <a:p>
            <a:pPr>
              <a:lnSpc>
                <a:spcPct val="110000"/>
              </a:lnSpc>
            </a:pPr>
            <a:r>
              <a:rPr lang="cs-CZ" altLang="cs-CZ" sz="2100" dirty="0" smtClean="0">
                <a:hlinkClick r:id="rId3"/>
              </a:rPr>
              <a:t>EU portál</a:t>
            </a:r>
            <a:r>
              <a:rPr lang="cs-CZ" altLang="cs-CZ" sz="2100" dirty="0" smtClean="0"/>
              <a:t> - informační portál EU, soustřeďuje informace z dílčích stránek </a:t>
            </a:r>
          </a:p>
          <a:p>
            <a:pPr>
              <a:lnSpc>
                <a:spcPct val="110000"/>
              </a:lnSpc>
            </a:pPr>
            <a:r>
              <a:rPr lang="cs-CZ" altLang="cs-CZ" sz="2100" dirty="0" err="1" smtClean="0">
                <a:hlinkClick r:id="rId4"/>
              </a:rPr>
              <a:t>Econnect</a:t>
            </a:r>
            <a:r>
              <a:rPr lang="cs-CZ" altLang="cs-CZ" sz="2100" dirty="0" smtClean="0"/>
              <a:t> – neziskový sektor</a:t>
            </a:r>
          </a:p>
          <a:p>
            <a:pPr>
              <a:lnSpc>
                <a:spcPct val="110000"/>
              </a:lnSpc>
            </a:pPr>
            <a:r>
              <a:rPr lang="cs-CZ" altLang="cs-CZ" sz="2100" dirty="0" smtClean="0">
                <a:hlinkClick r:id="rId5"/>
              </a:rPr>
              <a:t>ART JIB</a:t>
            </a:r>
            <a:r>
              <a:rPr lang="cs-CZ" altLang="cs-CZ" sz="2100" dirty="0" smtClean="0"/>
              <a:t> – umění a architektura (JIB)</a:t>
            </a:r>
          </a:p>
          <a:p>
            <a:pPr>
              <a:lnSpc>
                <a:spcPct val="110000"/>
              </a:lnSpc>
            </a:pPr>
            <a:r>
              <a:rPr lang="cs-CZ" altLang="cs-CZ" sz="2100" dirty="0" smtClean="0">
                <a:hlinkClick r:id="rId6"/>
              </a:rPr>
              <a:t>MUSICA</a:t>
            </a:r>
            <a:r>
              <a:rPr lang="cs-CZ" altLang="cs-CZ" sz="2100" dirty="0" smtClean="0"/>
              <a:t> - hudba a hudební věda (JIB)</a:t>
            </a:r>
          </a:p>
          <a:p>
            <a:pPr>
              <a:lnSpc>
                <a:spcPct val="110000"/>
              </a:lnSpc>
            </a:pPr>
            <a:r>
              <a:rPr lang="cs-CZ" altLang="cs-CZ" sz="2100" dirty="0" smtClean="0">
                <a:hlinkClick r:id="rId7"/>
              </a:rPr>
              <a:t>TECHNICA</a:t>
            </a:r>
            <a:r>
              <a:rPr lang="cs-CZ" altLang="cs-CZ" sz="2100" dirty="0" smtClean="0"/>
              <a:t> – oblast techniky</a:t>
            </a:r>
          </a:p>
          <a:p>
            <a:pPr>
              <a:lnSpc>
                <a:spcPct val="110000"/>
              </a:lnSpc>
            </a:pPr>
            <a:r>
              <a:rPr lang="cs-CZ" altLang="cs-CZ" sz="2100" dirty="0" err="1" smtClean="0">
                <a:hlinkClick r:id="rId8"/>
              </a:rPr>
              <a:t>Geobibline</a:t>
            </a:r>
            <a:r>
              <a:rPr lang="cs-CZ" altLang="cs-CZ" sz="2100" dirty="0" smtClean="0"/>
              <a:t> – přírodní vědy</a:t>
            </a:r>
          </a:p>
          <a:p>
            <a:pPr>
              <a:lnSpc>
                <a:spcPct val="110000"/>
              </a:lnSpc>
            </a:pPr>
            <a:r>
              <a:rPr lang="cs-CZ" altLang="cs-CZ" sz="2100" dirty="0" smtClean="0">
                <a:hlinkClick r:id="rId9"/>
              </a:rPr>
              <a:t>Fyzikální portál</a:t>
            </a:r>
            <a:r>
              <a:rPr lang="cs-CZ" altLang="cs-CZ" sz="2100" dirty="0" smtClean="0"/>
              <a:t> –fyzika a příbuzné obory (ČVUT) </a:t>
            </a:r>
          </a:p>
          <a:p>
            <a:pPr>
              <a:lnSpc>
                <a:spcPct val="110000"/>
              </a:lnSpc>
            </a:pPr>
            <a:r>
              <a:rPr lang="cs-CZ" altLang="cs-CZ" sz="2100" dirty="0" smtClean="0">
                <a:hlinkClick r:id="rId10"/>
              </a:rPr>
              <a:t>MEDVIK</a:t>
            </a:r>
            <a:r>
              <a:rPr lang="cs-CZ" altLang="cs-CZ" sz="2100" dirty="0" smtClean="0"/>
              <a:t> - lékařství</a:t>
            </a:r>
          </a:p>
          <a:p>
            <a:pPr>
              <a:lnSpc>
                <a:spcPct val="110000"/>
              </a:lnSpc>
            </a:pPr>
            <a:r>
              <a:rPr lang="cs-CZ" altLang="cs-CZ" sz="2100" dirty="0" smtClean="0">
                <a:hlinkClick r:id="rId11"/>
              </a:rPr>
              <a:t>AGRONAVIGÁTOR</a:t>
            </a:r>
            <a:r>
              <a:rPr lang="cs-CZ" altLang="cs-CZ" sz="2100" dirty="0" smtClean="0"/>
              <a:t> - zemědělství a potravinářství</a:t>
            </a:r>
          </a:p>
          <a:p>
            <a:pPr>
              <a:lnSpc>
                <a:spcPct val="110000"/>
              </a:lnSpc>
            </a:pPr>
            <a:r>
              <a:rPr lang="cs-CZ" altLang="cs-CZ" sz="2100" dirty="0" smtClean="0">
                <a:hlinkClick r:id="rId12"/>
              </a:rPr>
              <a:t>Econlib.cz</a:t>
            </a:r>
            <a:r>
              <a:rPr lang="cs-CZ" altLang="cs-CZ" sz="2100" dirty="0" smtClean="0"/>
              <a:t> - virtuální ekonomická knihovna</a:t>
            </a:r>
          </a:p>
          <a:p>
            <a:pPr>
              <a:lnSpc>
                <a:spcPct val="110000"/>
              </a:lnSpc>
            </a:pPr>
            <a:r>
              <a:rPr lang="cs-CZ" altLang="cs-CZ" sz="2100" dirty="0" smtClean="0">
                <a:hlinkClick r:id="rId13"/>
              </a:rPr>
              <a:t>Národní statistický portál</a:t>
            </a:r>
            <a:r>
              <a:rPr lang="cs-CZ" altLang="cs-CZ" sz="2100" b="1" dirty="0" smtClean="0"/>
              <a:t> </a:t>
            </a:r>
            <a:r>
              <a:rPr lang="cs-CZ" altLang="cs-CZ" sz="2100" dirty="0" smtClean="0"/>
              <a:t>- statistiky ČSÚ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473075"/>
            <a:ext cx="6696075" cy="508000"/>
          </a:xfrm>
        </p:spPr>
        <p:txBody>
          <a:bodyPr/>
          <a:lstStyle/>
          <a:p>
            <a:pPr eaLnBrk="1" hangingPunct="1"/>
            <a:r>
              <a:rPr lang="cs-CZ" altLang="cs-CZ" sz="3200" smtClean="0"/>
              <a:t>Závěr</a:t>
            </a:r>
            <a:endParaRPr lang="en-US" altLang="cs-CZ" sz="3200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76475" y="4005263"/>
            <a:ext cx="6399213" cy="7191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altLang="cs-CZ" b="1" smtClean="0"/>
              <a:t>Děkuji Vám za pozornost</a:t>
            </a:r>
            <a:endParaRPr lang="en-US" altLang="cs-CZ" b="1" smtClean="0"/>
          </a:p>
        </p:txBody>
      </p:sp>
      <p:pic>
        <p:nvPicPr>
          <p:cNvPr id="46084" name="Picture 8" descr="billboar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03713" y="1773238"/>
            <a:ext cx="2284412" cy="2047875"/>
          </a:xfrm>
          <a:noFill/>
        </p:spPr>
      </p:pic>
      <p:sp>
        <p:nvSpPr>
          <p:cNvPr id="46085" name="Text Box 4"/>
          <p:cNvSpPr txBox="1">
            <a:spLocks noChangeArrowheads="1"/>
          </p:cNvSpPr>
          <p:nvPr/>
        </p:nvSpPr>
        <p:spPr bwMode="auto">
          <a:xfrm>
            <a:off x="4859338" y="5661025"/>
            <a:ext cx="39608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cs-CZ" altLang="cs-CZ" sz="2000" b="1" dirty="0">
                <a:latin typeface="Verdana" pitchFamily="34" charset="0"/>
              </a:rPr>
              <a:t>Martin Krčál</a:t>
            </a:r>
          </a:p>
          <a:p>
            <a:pPr algn="r" eaLnBrk="1" hangingPunct="1"/>
            <a:r>
              <a:rPr lang="cs-CZ" altLang="cs-CZ" sz="2000" b="1" dirty="0" smtClean="0">
                <a:latin typeface="Verdana" pitchFamily="34" charset="0"/>
              </a:rPr>
              <a:t>krcal@phil.muni.cz</a:t>
            </a:r>
            <a:endParaRPr lang="cs-CZ" altLang="cs-CZ" sz="2000" b="1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Druhy katalogů</a:t>
            </a:r>
            <a:r>
              <a:rPr lang="cs-CZ" altLang="cs-CZ" sz="2400" smtClean="0"/>
              <a:t> (dle úplnosti)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úplný katalog</a:t>
            </a:r>
          </a:p>
          <a:p>
            <a:pPr lvl="1" eaLnBrk="1" hangingPunct="1"/>
            <a:r>
              <a:rPr lang="cs-CZ" altLang="cs-CZ" smtClean="0"/>
              <a:t>např. katalog knihovny</a:t>
            </a:r>
          </a:p>
          <a:p>
            <a:pPr eaLnBrk="1" hangingPunct="1"/>
            <a:r>
              <a:rPr lang="cs-CZ" altLang="cs-CZ" smtClean="0"/>
              <a:t>dílčí katalog</a:t>
            </a:r>
          </a:p>
          <a:p>
            <a:pPr lvl="1" eaLnBrk="1" hangingPunct="1"/>
            <a:r>
              <a:rPr lang="cs-CZ" altLang="cs-CZ" smtClean="0"/>
              <a:t>např. katalog pobočky</a:t>
            </a:r>
          </a:p>
          <a:p>
            <a:pPr eaLnBrk="1" hangingPunct="1"/>
            <a:r>
              <a:rPr lang="cs-CZ" altLang="cs-CZ" smtClean="0"/>
              <a:t>souborný katalog</a:t>
            </a:r>
          </a:p>
          <a:p>
            <a:pPr lvl="1" eaLnBrk="1" hangingPunct="1"/>
            <a:r>
              <a:rPr lang="cs-CZ" altLang="cs-CZ" smtClean="0"/>
              <a:t>katalog více knihoven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Druhy katalogů</a:t>
            </a:r>
            <a:r>
              <a:rPr lang="cs-CZ" altLang="cs-CZ" sz="2400" smtClean="0"/>
              <a:t> (dle formy zpřístupnění)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lístkový katalog</a:t>
            </a:r>
          </a:p>
          <a:p>
            <a:pPr lvl="1" eaLnBrk="1" hangingPunct="1"/>
            <a:r>
              <a:rPr lang="cs-CZ" altLang="cs-CZ" smtClean="0"/>
              <a:t>1 záznam = 1 katalogizační lístek</a:t>
            </a:r>
          </a:p>
          <a:p>
            <a:pPr eaLnBrk="1" hangingPunct="1"/>
            <a:r>
              <a:rPr lang="cs-CZ" altLang="cs-CZ" smtClean="0"/>
              <a:t>listový katalog </a:t>
            </a:r>
          </a:p>
          <a:p>
            <a:pPr lvl="1" eaLnBrk="1" hangingPunct="1"/>
            <a:r>
              <a:rPr lang="cs-CZ" altLang="cs-CZ" smtClean="0"/>
              <a:t>seznam záznamů, nesvázaný</a:t>
            </a:r>
          </a:p>
          <a:p>
            <a:pPr eaLnBrk="1" hangingPunct="1"/>
            <a:r>
              <a:rPr lang="cs-CZ" altLang="cs-CZ" smtClean="0"/>
              <a:t>svazkový katalog</a:t>
            </a:r>
          </a:p>
          <a:p>
            <a:pPr lvl="1" eaLnBrk="1" hangingPunct="1"/>
            <a:r>
              <a:rPr lang="cs-CZ" altLang="cs-CZ" smtClean="0"/>
              <a:t>katalog ve formě knihy</a:t>
            </a:r>
          </a:p>
          <a:p>
            <a:pPr eaLnBrk="1" hangingPunct="1"/>
            <a:r>
              <a:rPr lang="cs-CZ" altLang="cs-CZ" smtClean="0"/>
              <a:t>elektronický katalog (OPAC)</a:t>
            </a:r>
          </a:p>
          <a:p>
            <a:pPr lvl="1" eaLnBrk="1" hangingPunct="1"/>
            <a:r>
              <a:rPr lang="cs-CZ" altLang="cs-CZ" smtClean="0"/>
              <a:t>off-line katalogy</a:t>
            </a:r>
          </a:p>
          <a:p>
            <a:pPr lvl="1" eaLnBrk="1" hangingPunct="1"/>
            <a:r>
              <a:rPr lang="cs-CZ" altLang="cs-CZ" smtClean="0"/>
              <a:t>on-line katalogy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OPAC</a:t>
            </a:r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Co je OPAC?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OPAC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921625" cy="5472113"/>
          </a:xfrm>
        </p:spPr>
        <p:txBody>
          <a:bodyPr/>
          <a:lstStyle/>
          <a:p>
            <a:pPr eaLnBrk="1" hangingPunct="1"/>
            <a:r>
              <a:rPr lang="cs-CZ" altLang="cs-CZ" smtClean="0"/>
              <a:t>OPAC - Open Public Access Catalog</a:t>
            </a:r>
          </a:p>
          <a:p>
            <a:pPr eaLnBrk="1" hangingPunct="1"/>
            <a:r>
              <a:rPr lang="cs-CZ" altLang="cs-CZ" smtClean="0"/>
              <a:t>dnes spíše O(nline)PAC</a:t>
            </a:r>
          </a:p>
          <a:p>
            <a:pPr eaLnBrk="1" hangingPunct="1"/>
            <a:r>
              <a:rPr lang="cs-CZ" altLang="cs-CZ" smtClean="0"/>
              <a:t>veřejně dostupný katalog</a:t>
            </a:r>
          </a:p>
          <a:p>
            <a:pPr eaLnBrk="1" hangingPunct="1"/>
            <a:r>
              <a:rPr lang="cs-CZ" altLang="cs-CZ" smtClean="0"/>
              <a:t>pro potřeby uživatelů knihovny</a:t>
            </a:r>
          </a:p>
          <a:p>
            <a:pPr eaLnBrk="1" hangingPunct="1"/>
            <a:r>
              <a:rPr lang="cs-CZ" altLang="cs-CZ" smtClean="0"/>
              <a:t>vyhledávání záznamů</a:t>
            </a:r>
          </a:p>
          <a:p>
            <a:pPr eaLnBrk="1" hangingPunct="1"/>
            <a:r>
              <a:rPr lang="cs-CZ" altLang="cs-CZ" smtClean="0"/>
              <a:t>+ doplňkové služby</a:t>
            </a:r>
          </a:p>
          <a:p>
            <a:pPr lvl="1" eaLnBrk="1" hangingPunct="1"/>
            <a:r>
              <a:rPr lang="cs-CZ" altLang="cs-CZ" smtClean="0"/>
              <a:t>správa uživatelského konta, rezervace, prodloužení, nastavení upozorňování na email, přístup k dalším e-zdrojům,…</a:t>
            </a:r>
          </a:p>
          <a:p>
            <a:pPr lvl="1" eaLnBrk="1" hangingPunct="1"/>
            <a:r>
              <a:rPr lang="cs-CZ" altLang="cs-CZ" smtClean="0"/>
              <a:t>Library 2.0 - obsahy, obálky, hodnocení,…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21630bea1826488bcecae94aee88c0b4e58332"/>
</p:tagLst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3962</TotalTime>
  <Words>1464</Words>
  <Application>Microsoft Office PowerPoint</Application>
  <PresentationFormat>Předvádění na obrazovce (4:3)</PresentationFormat>
  <Paragraphs>355</Paragraphs>
  <Slides>59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59</vt:i4>
      </vt:variant>
    </vt:vector>
  </HeadingPairs>
  <TitlesOfParts>
    <vt:vector size="64" baseType="lpstr">
      <vt:lpstr>Arial</vt:lpstr>
      <vt:lpstr>Tahoma</vt:lpstr>
      <vt:lpstr>Verdana</vt:lpstr>
      <vt:lpstr>Wingdings</vt:lpstr>
      <vt:lpstr>template</vt:lpstr>
      <vt:lpstr>Knihovnické systémy a standardy (VIKBA10)</vt:lpstr>
      <vt:lpstr>Katalogy knihoven</vt:lpstr>
      <vt:lpstr>Co je katalog</vt:lpstr>
      <vt:lpstr>Funkce katalogu</vt:lpstr>
      <vt:lpstr>Druhy katalogů (dle typů dokumentů)</vt:lpstr>
      <vt:lpstr>Druhy katalogů (dle úplnosti)</vt:lpstr>
      <vt:lpstr>Druhy katalogů (dle formy zpřístupnění)</vt:lpstr>
      <vt:lpstr>OPAC</vt:lpstr>
      <vt:lpstr>OPAC</vt:lpstr>
      <vt:lpstr>Historie OPAC</vt:lpstr>
      <vt:lpstr>Aktuální trendy katalogů</vt:lpstr>
      <vt:lpstr>Aktuální trendy katalogů</vt:lpstr>
      <vt:lpstr>Aktuální trendy katalogů</vt:lpstr>
      <vt:lpstr>Vyhledávání v katalogu</vt:lpstr>
      <vt:lpstr>Ukázky katalogů</vt:lpstr>
      <vt:lpstr>Exlibris</vt:lpstr>
      <vt:lpstr>Aleph</vt:lpstr>
      <vt:lpstr>Aleph OPAC</vt:lpstr>
      <vt:lpstr>Aleph OPAC</vt:lpstr>
      <vt:lpstr>Instalace</vt:lpstr>
      <vt:lpstr>Primo, Alma, VuFind</vt:lpstr>
      <vt:lpstr>Cosmotron</vt:lpstr>
      <vt:lpstr>ARL - IPAC</vt:lpstr>
      <vt:lpstr>ARL - IPAC</vt:lpstr>
      <vt:lpstr>Čtenářské konto - výpůjčky</vt:lpstr>
      <vt:lpstr>Moje dokumenty</vt:lpstr>
      <vt:lpstr>KP-Sys</vt:lpstr>
      <vt:lpstr>Portaro</vt:lpstr>
      <vt:lpstr>Portaro</vt:lpstr>
      <vt:lpstr>Lanius</vt:lpstr>
      <vt:lpstr>Carmen</vt:lpstr>
      <vt:lpstr>Carmen</vt:lpstr>
      <vt:lpstr>Katalogy nové generace</vt:lpstr>
      <vt:lpstr>Koha</vt:lpstr>
      <vt:lpstr>Evergreen</vt:lpstr>
      <vt:lpstr>VuFind</vt:lpstr>
      <vt:lpstr>NCSU Libraries</vt:lpstr>
      <vt:lpstr>Aquabrowser</vt:lpstr>
      <vt:lpstr>Primo</vt:lpstr>
      <vt:lpstr>WorldCat Local</vt:lpstr>
      <vt:lpstr>LibraryThing</vt:lpstr>
      <vt:lpstr>OpenLibrary.org</vt:lpstr>
      <vt:lpstr>Další OPAC</vt:lpstr>
      <vt:lpstr>Více info</vt:lpstr>
      <vt:lpstr>Portál opensource.knihovna.cz</vt:lpstr>
      <vt:lpstr>Seznam katalogů v ČR</vt:lpstr>
      <vt:lpstr>Zahraniční katalogy</vt:lpstr>
      <vt:lpstr>Souborné katalogy</vt:lpstr>
      <vt:lpstr>Souborné katalogy</vt:lpstr>
      <vt:lpstr>Příklady souborných katalogů v ČR</vt:lpstr>
      <vt:lpstr>Příklady souborných katalogů</vt:lpstr>
      <vt:lpstr>Národní bibliografie</vt:lpstr>
      <vt:lpstr>Informační brány</vt:lpstr>
      <vt:lpstr>Co je informační brána</vt:lpstr>
      <vt:lpstr>Informační brána a SJ</vt:lpstr>
      <vt:lpstr>Jednotná informační brána (JIB)</vt:lpstr>
      <vt:lpstr>Informační brána KIV</vt:lpstr>
      <vt:lpstr>Oborové brány a portály</vt:lpstr>
      <vt:lpstr>Závěr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Martin Krčál</dc:creator>
  <cp:lastModifiedBy>Martin Krčál</cp:lastModifiedBy>
  <cp:revision>263</cp:revision>
  <dcterms:created xsi:type="dcterms:W3CDTF">2008-06-02T21:04:14Z</dcterms:created>
  <dcterms:modified xsi:type="dcterms:W3CDTF">2016-03-17T16:36:57Z</dcterms:modified>
</cp:coreProperties>
</file>