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63" r:id="rId2"/>
    <p:sldId id="466" r:id="rId3"/>
    <p:sldId id="467" r:id="rId4"/>
    <p:sldId id="471" r:id="rId5"/>
    <p:sldId id="396" r:id="rId6"/>
    <p:sldId id="468" r:id="rId7"/>
    <p:sldId id="412" r:id="rId8"/>
    <p:sldId id="469" r:id="rId9"/>
    <p:sldId id="465" r:id="rId10"/>
    <p:sldId id="387" r:id="rId11"/>
    <p:sldId id="453" r:id="rId12"/>
    <p:sldId id="470" r:id="rId13"/>
    <p:sldId id="472" r:id="rId14"/>
    <p:sldId id="473" r:id="rId15"/>
    <p:sldId id="474" r:id="rId16"/>
    <p:sldId id="475" r:id="rId17"/>
    <p:sldId id="476" r:id="rId18"/>
    <p:sldId id="477" r:id="rId19"/>
    <p:sldId id="455" r:id="rId20"/>
    <p:sldId id="478" r:id="rId21"/>
    <p:sldId id="479" r:id="rId22"/>
    <p:sldId id="480" r:id="rId23"/>
    <p:sldId id="483" r:id="rId24"/>
    <p:sldId id="482" r:id="rId25"/>
    <p:sldId id="456" r:id="rId26"/>
    <p:sldId id="484" r:id="rId27"/>
    <p:sldId id="459" r:id="rId28"/>
    <p:sldId id="457" r:id="rId29"/>
    <p:sldId id="460" r:id="rId30"/>
    <p:sldId id="488" r:id="rId31"/>
    <p:sldId id="489" r:id="rId32"/>
    <p:sldId id="481" r:id="rId33"/>
    <p:sldId id="490" r:id="rId34"/>
    <p:sldId id="461" r:id="rId35"/>
    <p:sldId id="485" r:id="rId36"/>
    <p:sldId id="487" r:id="rId37"/>
    <p:sldId id="486" r:id="rId38"/>
    <p:sldId id="452" r:id="rId39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1" d="100"/>
          <a:sy n="91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38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 err="1" smtClean="0">
                <a:solidFill>
                  <a:srgbClr val="FFFF00"/>
                </a:solidFill>
              </a:rPr>
              <a:t>Discovery</a:t>
            </a:r>
            <a:r>
              <a:rPr lang="cs-CZ" altLang="cs-CZ" sz="5400" dirty="0" smtClean="0">
                <a:solidFill>
                  <a:srgbClr val="FFFF00"/>
                </a:solidFill>
              </a:rPr>
              <a:t> </a:t>
            </a:r>
            <a:r>
              <a:rPr lang="cs-CZ" altLang="cs-CZ" sz="5400" dirty="0" err="1" smtClean="0">
                <a:solidFill>
                  <a:srgbClr val="FFFF00"/>
                </a:solidFill>
              </a:rPr>
              <a:t>services</a:t>
            </a:r>
            <a:endParaRPr lang="uk-UA" altLang="cs-CZ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</a:t>
            </a:r>
            <a:r>
              <a:rPr lang="cs-CZ" altLang="cs-CZ" sz="1800" b="1" dirty="0" smtClean="0">
                <a:latin typeface="Tahoma" pitchFamily="34" charset="0"/>
              </a:rPr>
              <a:t>13. května </a:t>
            </a:r>
            <a:r>
              <a:rPr lang="cs-CZ" altLang="cs-CZ" sz="1800" b="1" dirty="0" smtClean="0">
                <a:latin typeface="Tahoma" pitchFamily="34" charset="0"/>
              </a:rPr>
              <a:t>2016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hledáme dokumenty z jednoho místa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Metalib</a:t>
            </a:r>
            <a:endParaRPr 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producent </a:t>
            </a:r>
            <a:r>
              <a:rPr lang="cs-CZ" dirty="0" err="1" smtClean="0"/>
              <a:t>ExLibris</a:t>
            </a:r>
            <a:endParaRPr lang="cs-CZ" dirty="0" smtClean="0"/>
          </a:p>
          <a:p>
            <a:pPr eaLnBrk="1" hangingPunct="1"/>
            <a:r>
              <a:rPr lang="cs-CZ" dirty="0" smtClean="0"/>
              <a:t>integrace lokálních i vzdálených zdrojů instituce</a:t>
            </a:r>
          </a:p>
          <a:p>
            <a:pPr eaLnBrk="1" hangingPunct="1"/>
            <a:r>
              <a:rPr lang="cs-CZ" dirty="0" err="1" smtClean="0"/>
              <a:t>metavyhledávač</a:t>
            </a:r>
            <a:r>
              <a:rPr lang="cs-CZ" dirty="0" smtClean="0"/>
              <a:t> – vyhledávání ve více zdrojích najednou</a:t>
            </a:r>
          </a:p>
          <a:p>
            <a:pPr lvl="1" eaLnBrk="1" hangingPunct="1"/>
            <a:r>
              <a:rPr lang="cs-CZ" dirty="0" smtClean="0"/>
              <a:t>= federativní = paralelní vyhledávání</a:t>
            </a:r>
          </a:p>
          <a:p>
            <a:pPr eaLnBrk="1" hangingPunct="1"/>
            <a:r>
              <a:rPr lang="cs-CZ" dirty="0" smtClean="0"/>
              <a:t>služba www.jib.cz</a:t>
            </a: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</a:t>
            </a:r>
            <a:r>
              <a:rPr lang="cs-CZ" dirty="0" err="1" smtClean="0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pomalé vyhledávání </a:t>
            </a:r>
            <a:r>
              <a:rPr lang="cs-CZ" sz="2400" dirty="0" smtClean="0"/>
              <a:t>(v reálném čase)</a:t>
            </a:r>
            <a:endParaRPr lang="cs-CZ" dirty="0" smtClean="0"/>
          </a:p>
          <a:p>
            <a:r>
              <a:rPr lang="cs-CZ" dirty="0" smtClean="0"/>
              <a:t>různá struktura databází,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lvl="1"/>
            <a:r>
              <a:rPr lang="cs-CZ" dirty="0" smtClean="0"/>
              <a:t>nutnost </a:t>
            </a:r>
            <a:r>
              <a:rPr lang="cs-CZ" dirty="0" err="1" smtClean="0"/>
              <a:t>deduplikace</a:t>
            </a:r>
            <a:endParaRPr lang="cs-CZ" dirty="0" smtClean="0"/>
          </a:p>
          <a:p>
            <a:r>
              <a:rPr lang="cs-CZ" dirty="0" smtClean="0"/>
              <a:t>kvalita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lvl="1"/>
            <a:r>
              <a:rPr lang="cs-CZ" dirty="0" smtClean="0"/>
              <a:t>relevance je závislá na kvalitě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lvl="1"/>
            <a:r>
              <a:rPr lang="cs-CZ" dirty="0" smtClean="0"/>
              <a:t>vylepšování </a:t>
            </a:r>
            <a:r>
              <a:rPr lang="cs-CZ" dirty="0" err="1" smtClean="0"/>
              <a:t>metadat</a:t>
            </a:r>
            <a:r>
              <a:rPr lang="cs-CZ" dirty="0" smtClean="0"/>
              <a:t> není možné</a:t>
            </a:r>
          </a:p>
          <a:p>
            <a:pPr lvl="2"/>
            <a:r>
              <a:rPr lang="cs-CZ" dirty="0" smtClean="0"/>
              <a:t>jsou uložena v cizích zdrojích</a:t>
            </a:r>
          </a:p>
          <a:p>
            <a:r>
              <a:rPr lang="cs-CZ" dirty="0" smtClean="0"/>
              <a:t>neúplné výsledky</a:t>
            </a:r>
          </a:p>
          <a:p>
            <a:pPr lvl="1"/>
            <a:r>
              <a:rPr lang="cs-CZ" dirty="0" smtClean="0"/>
              <a:t>nelze obvykle stáhnout kompletní data</a:t>
            </a:r>
          </a:p>
          <a:p>
            <a:pPr lvl="2"/>
            <a:r>
              <a:rPr lang="cs-CZ" dirty="0" smtClean="0"/>
              <a:t>stahování po částech</a:t>
            </a:r>
          </a:p>
          <a:p>
            <a:pPr lvl="2"/>
            <a:r>
              <a:rPr lang="cs-CZ" dirty="0" smtClean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</a:t>
            </a:r>
            <a:r>
              <a:rPr lang="cs-CZ" dirty="0" err="1" smtClean="0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nedostupnost zdrojů</a:t>
            </a:r>
          </a:p>
          <a:p>
            <a:pPr lvl="1"/>
            <a:r>
              <a:rPr lang="cs-CZ" dirty="0" smtClean="0"/>
              <a:t>ne vždy se podaří spojení</a:t>
            </a:r>
          </a:p>
          <a:p>
            <a:pPr lvl="1"/>
            <a:r>
              <a:rPr lang="cs-CZ" dirty="0" smtClean="0"/>
              <a:t>chybí pak část záznamů, které mohu být relevantní</a:t>
            </a:r>
          </a:p>
          <a:p>
            <a:r>
              <a:rPr lang="cs-CZ" dirty="0" smtClean="0"/>
              <a:t>různorodost systémů</a:t>
            </a:r>
          </a:p>
          <a:p>
            <a:pPr lvl="1"/>
            <a:r>
              <a:rPr lang="cs-CZ" dirty="0" smtClean="0"/>
              <a:t>různé dotazovací jazyky</a:t>
            </a:r>
          </a:p>
          <a:p>
            <a:pPr lvl="1"/>
            <a:r>
              <a:rPr lang="cs-CZ" dirty="0" smtClean="0"/>
              <a:t>nemusí se vracet správné výsledky</a:t>
            </a:r>
          </a:p>
          <a:p>
            <a:pPr lvl="2"/>
            <a:r>
              <a:rPr lang="cs-CZ" dirty="0" smtClean="0"/>
              <a:t>v různých DB vyhledáváme jinak</a:t>
            </a:r>
          </a:p>
          <a:p>
            <a:r>
              <a:rPr lang="cs-CZ" dirty="0" smtClean="0"/>
              <a:t>zátěž serverů</a:t>
            </a:r>
          </a:p>
          <a:p>
            <a:pPr lvl="1"/>
            <a:r>
              <a:rPr lang="cs-CZ" dirty="0" smtClean="0"/>
              <a:t>spojování a </a:t>
            </a:r>
            <a:r>
              <a:rPr lang="cs-CZ" dirty="0" err="1" smtClean="0"/>
              <a:t>deduplikace</a:t>
            </a:r>
            <a:r>
              <a:rPr lang="cs-CZ" dirty="0" smtClean="0"/>
              <a:t> je HW náročná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aktuálnost</a:t>
            </a:r>
          </a:p>
          <a:p>
            <a:pPr lvl="1"/>
            <a:r>
              <a:rPr lang="cs-CZ" dirty="0" smtClean="0"/>
              <a:t>vyhledávání v reálném čase</a:t>
            </a:r>
          </a:p>
          <a:p>
            <a:r>
              <a:rPr lang="cs-CZ" dirty="0" smtClean="0"/>
              <a:t>nebuduje se index</a:t>
            </a:r>
          </a:p>
          <a:p>
            <a:pPr lvl="1"/>
            <a:r>
              <a:rPr lang="cs-CZ" dirty="0" smtClean="0"/>
              <a:t>minimální nároky na velikost lokálního úložiště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 smtClean="0">
                <a:solidFill>
                  <a:srgbClr val="FFFF00"/>
                </a:solidFill>
              </a:rPr>
              <a:t>Discovery</a:t>
            </a:r>
            <a:r>
              <a:rPr lang="cs-CZ" sz="7200" dirty="0" smtClean="0">
                <a:solidFill>
                  <a:srgbClr val="FFFF00"/>
                </a:solidFill>
              </a:rPr>
              <a:t> systémy</a:t>
            </a:r>
            <a:endParaRPr lang="uk-UA" sz="7200" dirty="0" smtClean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 smtClean="0"/>
          </a:p>
          <a:p>
            <a:r>
              <a:rPr lang="cs-CZ" dirty="0" smtClean="0"/>
              <a:t>= web-</a:t>
            </a:r>
            <a:r>
              <a:rPr lang="cs-CZ" dirty="0" err="1" smtClean="0"/>
              <a:t>scale</a:t>
            </a:r>
            <a:r>
              <a:rPr lang="cs-CZ" dirty="0" smtClean="0"/>
              <a:t> (</a:t>
            </a:r>
            <a:r>
              <a:rPr lang="cs-CZ" dirty="0" err="1" smtClean="0"/>
              <a:t>discovery</a:t>
            </a:r>
            <a:r>
              <a:rPr lang="cs-CZ" dirty="0" smtClean="0"/>
              <a:t>) </a:t>
            </a:r>
            <a:r>
              <a:rPr lang="cs-CZ" dirty="0" err="1" smtClean="0"/>
              <a:t>services</a:t>
            </a:r>
            <a:endParaRPr lang="cs-CZ" dirty="0" smtClean="0"/>
          </a:p>
          <a:p>
            <a:r>
              <a:rPr lang="cs-CZ" dirty="0" smtClean="0"/>
              <a:t>služba schopná rychle a souvisle vyhledávat ve velkém rozsahu </a:t>
            </a:r>
            <a:r>
              <a:rPr lang="cs-CZ" dirty="0" err="1" smtClean="0"/>
              <a:t>předsklizeného</a:t>
            </a:r>
            <a:r>
              <a:rPr lang="cs-CZ" dirty="0" smtClean="0"/>
              <a:t> a indexovaného obsahu (</a:t>
            </a:r>
            <a:r>
              <a:rPr lang="cs-CZ" dirty="0" err="1" smtClean="0"/>
              <a:t>Vaughan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efektivnější prohledávání zdrojů instituce z jednoho místa (</a:t>
            </a:r>
            <a:r>
              <a:rPr lang="cs-CZ" dirty="0" err="1" smtClean="0"/>
              <a:t>discovery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centrální index + lokální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vs.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 = na serveru instituce, data od správou knihovny</a:t>
            </a:r>
          </a:p>
          <a:p>
            <a:r>
              <a:rPr lang="cs-CZ" dirty="0" smtClean="0"/>
              <a:t>služba = u poskytovatele, který data spravuje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</a:t>
            </a:r>
            <a:r>
              <a:rPr lang="cs-CZ" dirty="0" err="1" smtClean="0"/>
              <a:t>discovery</a:t>
            </a:r>
            <a:r>
              <a:rPr lang="cs-CZ" dirty="0" smtClean="0"/>
              <a:t> systémů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Zdroj: </a:t>
            </a:r>
            <a:r>
              <a:rPr lang="cs-CZ" sz="1400" dirty="0" err="1" smtClean="0">
                <a:hlinkClick r:id="rId3"/>
              </a:rPr>
              <a:t>Slideshare</a:t>
            </a:r>
            <a:r>
              <a:rPr lang="cs-CZ" sz="1400" dirty="0" smtClean="0"/>
              <a:t>, upraveno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 smtClean="0"/>
              <a:t>Centrální index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Výsledky vyhledávání dle relevance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plný text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 smtClean="0"/>
              <a:t>požadavek na FT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 smtClean="0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smtClean="0"/>
              <a:t>Link </a:t>
            </a:r>
            <a:r>
              <a:rPr lang="cs-CZ" dirty="0" err="1" smtClean="0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 smtClean="0"/>
              <a:t>E-zdroje knihovny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rychlá odezva</a:t>
            </a:r>
          </a:p>
          <a:p>
            <a:pPr lvl="1"/>
            <a:r>
              <a:rPr lang="cs-CZ" dirty="0" smtClean="0"/>
              <a:t>vše v jednom rozhraní</a:t>
            </a:r>
          </a:p>
          <a:p>
            <a:pPr lvl="1"/>
            <a:r>
              <a:rPr lang="cs-CZ" dirty="0" smtClean="0"/>
              <a:t>pracuje s více záznamy </a:t>
            </a:r>
            <a:r>
              <a:rPr lang="cs-CZ" dirty="0" smtClean="0"/>
              <a:t>najednou</a:t>
            </a:r>
          </a:p>
          <a:p>
            <a:pPr lvl="1"/>
            <a:r>
              <a:rPr lang="cs-CZ" dirty="0" smtClean="0"/>
              <a:t>implementace do webů knihoven</a:t>
            </a:r>
            <a:endParaRPr lang="cs-CZ" dirty="0" smtClean="0"/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aktuálnost – dle frekvence stahování</a:t>
            </a:r>
          </a:p>
          <a:p>
            <a:pPr lvl="1"/>
            <a:r>
              <a:rPr lang="cs-CZ" dirty="0" smtClean="0"/>
              <a:t>zneužití producenty???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 smtClean="0">
                <a:solidFill>
                  <a:srgbClr val="FFFF00"/>
                </a:solidFill>
              </a:rPr>
              <a:t>Jak</a:t>
            </a:r>
            <a:r>
              <a:rPr lang="en-US" sz="7200" dirty="0" smtClean="0">
                <a:solidFill>
                  <a:srgbClr val="FFFF00"/>
                </a:solidFill>
              </a:rPr>
              <a:t> se </a:t>
            </a:r>
            <a:r>
              <a:rPr lang="en-US" sz="7200" dirty="0" err="1" smtClean="0">
                <a:solidFill>
                  <a:srgbClr val="FFFF00"/>
                </a:solidFill>
              </a:rPr>
              <a:t>dostat</a:t>
            </a:r>
            <a:r>
              <a:rPr lang="en-US" sz="7200" dirty="0" smtClean="0">
                <a:solidFill>
                  <a:srgbClr val="FFFF00"/>
                </a:solidFill>
              </a:rPr>
              <a:t/>
            </a:r>
            <a:br>
              <a:rPr lang="en-US" sz="7200" dirty="0" smtClean="0">
                <a:solidFill>
                  <a:srgbClr val="FFFF00"/>
                </a:solidFill>
              </a:rPr>
            </a:br>
            <a:r>
              <a:rPr lang="en-US" sz="7200" dirty="0" smtClean="0">
                <a:solidFill>
                  <a:srgbClr val="FFFF00"/>
                </a:solidFill>
              </a:rPr>
              <a:t>k FT</a:t>
            </a:r>
            <a:endParaRPr lang="uk-UA" sz="7200" dirty="0" smtClean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Transparentnost </a:t>
            </a:r>
            <a:r>
              <a:rPr lang="cs-CZ" dirty="0" err="1" smtClean="0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Open </a:t>
            </a:r>
            <a:r>
              <a:rPr lang="cs-CZ" dirty="0" err="1"/>
              <a:t>D</a:t>
            </a:r>
            <a:r>
              <a:rPr lang="cs-CZ" dirty="0" err="1" smtClean="0"/>
              <a:t>iscovery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r>
              <a:rPr lang="cs-CZ" dirty="0" smtClean="0"/>
              <a:t> (ODI)</a:t>
            </a:r>
          </a:p>
          <a:p>
            <a:r>
              <a:rPr lang="cs-CZ" dirty="0" smtClean="0"/>
              <a:t>ODI: </a:t>
            </a:r>
            <a:r>
              <a:rPr lang="cs-CZ" dirty="0" err="1" smtClean="0"/>
              <a:t>Promoting</a:t>
            </a:r>
            <a:r>
              <a:rPr lang="cs-CZ" dirty="0" smtClean="0"/>
              <a:t> </a:t>
            </a:r>
            <a:r>
              <a:rPr lang="cs-CZ" dirty="0" err="1" smtClean="0"/>
              <a:t>Transparency</a:t>
            </a:r>
            <a:r>
              <a:rPr lang="cs-CZ" dirty="0" smtClean="0"/>
              <a:t> in </a:t>
            </a:r>
            <a:r>
              <a:rPr lang="cs-CZ" dirty="0" err="1" smtClean="0"/>
              <a:t>Discovery</a:t>
            </a:r>
            <a:endParaRPr lang="cs-CZ" dirty="0" smtClean="0"/>
          </a:p>
          <a:p>
            <a:pPr lvl="1"/>
            <a:r>
              <a:rPr lang="cs-CZ" dirty="0" smtClean="0"/>
              <a:t>doporučení pro poskytovatele obsahu</a:t>
            </a:r>
          </a:p>
          <a:p>
            <a:pPr lvl="2"/>
            <a:r>
              <a:rPr lang="cs-CZ" dirty="0" smtClean="0"/>
              <a:t>přístupy k indexaci, klíčová </a:t>
            </a:r>
            <a:r>
              <a:rPr lang="cs-CZ" dirty="0" err="1" smtClean="0"/>
              <a:t>metadata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přístup k </a:t>
            </a:r>
            <a:r>
              <a:rPr lang="cs-CZ" dirty="0" err="1" smtClean="0">
                <a:sym typeface="Wingdings" panose="05000000000000000000" pitchFamily="2" charset="2"/>
              </a:rPr>
              <a:t>info</a:t>
            </a:r>
            <a:r>
              <a:rPr lang="cs-CZ" dirty="0" smtClean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 smtClean="0">
                <a:sym typeface="Wingdings" panose="05000000000000000000" pitchFamily="2" charset="2"/>
              </a:rPr>
              <a:t>linking</a:t>
            </a:r>
            <a:r>
              <a:rPr lang="cs-CZ" dirty="0" smtClean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</a:t>
            </a:r>
            <a:r>
              <a:rPr lang="cs-CZ" sz="2000" b="0" dirty="0" smtClean="0"/>
              <a:t>. </a:t>
            </a:r>
            <a:r>
              <a:rPr lang="cs-CZ" sz="2000" b="0" dirty="0" err="1" smtClean="0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 smtClean="0"/>
              <a:t>atraktivní uživatelské rozhraní</a:t>
            </a:r>
          </a:p>
          <a:p>
            <a:pPr lvl="1"/>
            <a:r>
              <a:rPr lang="cs-CZ" dirty="0" smtClean="0"/>
              <a:t>uživatel jej musí </a:t>
            </a:r>
            <a:r>
              <a:rPr lang="cs-CZ" dirty="0" err="1" smtClean="0"/>
              <a:t>pchopit</a:t>
            </a:r>
            <a:r>
              <a:rPr lang="cs-CZ" dirty="0" smtClean="0"/>
              <a:t>, Google, fasety,…</a:t>
            </a:r>
          </a:p>
          <a:p>
            <a:pPr lvl="1"/>
            <a:r>
              <a:rPr lang="cs-CZ" dirty="0" smtClean="0"/>
              <a:t>není potřeba školení</a:t>
            </a:r>
          </a:p>
          <a:p>
            <a:r>
              <a:rPr lang="cs-CZ" dirty="0" smtClean="0"/>
              <a:t>relevantní výsledky</a:t>
            </a:r>
          </a:p>
          <a:p>
            <a:pPr lvl="1"/>
            <a:r>
              <a:rPr lang="cs-CZ" dirty="0" smtClean="0"/>
              <a:t>nejen </a:t>
            </a:r>
            <a:r>
              <a:rPr lang="cs-CZ" dirty="0" err="1" smtClean="0"/>
              <a:t>metadata</a:t>
            </a:r>
            <a:r>
              <a:rPr lang="cs-CZ" dirty="0" smtClean="0"/>
              <a:t>, ale i zohlednit např. využívanost</a:t>
            </a:r>
          </a:p>
          <a:p>
            <a:r>
              <a:rPr lang="cs-CZ" dirty="0" smtClean="0"/>
              <a:t>fasety</a:t>
            </a:r>
          </a:p>
          <a:p>
            <a:pPr lvl="1"/>
            <a:r>
              <a:rPr lang="cs-CZ" dirty="0" smtClean="0"/>
              <a:t>mnoho výsledků, nutné </a:t>
            </a:r>
            <a:r>
              <a:rPr lang="cs-CZ" dirty="0" err="1" smtClean="0"/>
              <a:t>zpřsňování</a:t>
            </a:r>
            <a:r>
              <a:rPr lang="cs-CZ" dirty="0" smtClean="0"/>
              <a:t> dle kategorií</a:t>
            </a:r>
          </a:p>
          <a:p>
            <a:r>
              <a:rPr lang="cs-CZ" dirty="0" smtClean="0"/>
              <a:t>sociální funkce</a:t>
            </a:r>
          </a:p>
          <a:p>
            <a:pPr lvl="1"/>
            <a:r>
              <a:rPr lang="cs-CZ" dirty="0" smtClean="0"/>
              <a:t>hodnocení, komentáře,…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 smtClean="0"/>
              <a:t>Požadavky na moderní DS </a:t>
            </a:r>
            <a:r>
              <a:rPr lang="cs-CZ" sz="2000" b="0" dirty="0" smtClean="0"/>
              <a:t>(M. </a:t>
            </a:r>
            <a:r>
              <a:rPr lang="cs-CZ" sz="2000" b="0" dirty="0" err="1" smtClean="0"/>
              <a:t>Breeding</a:t>
            </a:r>
            <a:r>
              <a:rPr lang="cs-CZ" sz="2000" b="0" dirty="0" smtClean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 smtClean="0"/>
              <a:t>široký záběr</a:t>
            </a:r>
          </a:p>
          <a:p>
            <a:pPr lvl="1"/>
            <a:r>
              <a:rPr lang="cs-CZ" dirty="0" smtClean="0"/>
              <a:t>prohledávat různé zdroje (katalog, DB, lokální digitální knihovny,…)</a:t>
            </a:r>
          </a:p>
          <a:p>
            <a:pPr lvl="1"/>
            <a:r>
              <a:rPr lang="cs-CZ" dirty="0" smtClean="0"/>
              <a:t>ale co oddělený přístup? Někteří vyžadují.</a:t>
            </a:r>
          </a:p>
          <a:p>
            <a:r>
              <a:rPr lang="cs-CZ" dirty="0" smtClean="0"/>
              <a:t>služby pro uživatele</a:t>
            </a:r>
          </a:p>
          <a:p>
            <a:pPr lvl="1"/>
            <a:r>
              <a:rPr lang="cs-CZ" dirty="0" smtClean="0"/>
              <a:t>účet uživatele, </a:t>
            </a:r>
            <a:r>
              <a:rPr lang="cs-CZ" dirty="0" err="1" smtClean="0"/>
              <a:t>customizace</a:t>
            </a:r>
            <a:r>
              <a:rPr lang="cs-CZ" dirty="0" smtClean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 smtClean="0"/>
              <a:t>WoS</a:t>
            </a:r>
            <a:r>
              <a:rPr lang="cs-CZ" dirty="0" smtClean="0"/>
              <a:t> nebo </a:t>
            </a:r>
            <a:r>
              <a:rPr lang="cs-CZ" dirty="0" err="1" smtClean="0"/>
              <a:t>Scopus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dostupnost u dokumentů z katalogu, rezervace </a:t>
            </a:r>
            <a:r>
              <a:rPr lang="cs-CZ" dirty="0" smtClean="0">
                <a:sym typeface="Wingdings" panose="05000000000000000000" pitchFamily="2" charset="2"/>
              </a:rPr>
              <a:t> </a:t>
            </a:r>
            <a:r>
              <a:rPr lang="cs-CZ" dirty="0" smtClean="0"/>
              <a:t>odkaz do původního systému nebo integrace do DS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akademické knihovny</a:t>
            </a:r>
          </a:p>
          <a:p>
            <a:r>
              <a:rPr lang="cs-CZ" dirty="0" smtClean="0"/>
              <a:t>vědecké knihovny</a:t>
            </a:r>
          </a:p>
          <a:p>
            <a:r>
              <a:rPr lang="cs-CZ" dirty="0" smtClean="0"/>
              <a:t>informační brány</a:t>
            </a:r>
          </a:p>
          <a:p>
            <a:r>
              <a:rPr lang="cs-CZ" dirty="0" smtClean="0"/>
              <a:t>národní projekty</a:t>
            </a:r>
          </a:p>
          <a:p>
            <a:endParaRPr lang="cs-CZ" dirty="0"/>
          </a:p>
          <a:p>
            <a:r>
              <a:rPr lang="cs-CZ" dirty="0" smtClean="0"/>
              <a:t>příliš se nehodí pro základní knihovny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smtClean="0">
                <a:solidFill>
                  <a:srgbClr val="FFFF00"/>
                </a:solidFill>
              </a:rPr>
              <a:t>Komerční</a:t>
            </a:r>
            <a:br>
              <a:rPr lang="cs-CZ" sz="7200" dirty="0" smtClean="0">
                <a:solidFill>
                  <a:srgbClr val="FFFF00"/>
                </a:solidFill>
              </a:rPr>
            </a:br>
            <a:r>
              <a:rPr lang="cs-CZ" sz="7200" dirty="0" smtClean="0">
                <a:solidFill>
                  <a:srgbClr val="FFFF00"/>
                </a:solidFill>
              </a:rPr>
              <a:t>DS</a:t>
            </a:r>
            <a:endParaRPr lang="uk-UA" sz="7200" dirty="0" smtClean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dostupné na </a:t>
            </a:r>
            <a:r>
              <a:rPr lang="cs-CZ" sz="2800" dirty="0" smtClean="0">
                <a:hlinkClick r:id="rId2" action="ppaction://hlinkfile"/>
              </a:rPr>
              <a:t>MU</a:t>
            </a:r>
            <a:endParaRPr lang="cs-CZ" sz="2800" dirty="0" smtClean="0"/>
          </a:p>
          <a:p>
            <a:r>
              <a:rPr lang="cs-CZ" sz="2800" dirty="0" smtClean="0"/>
              <a:t>vývoj od 2008, </a:t>
            </a:r>
            <a:r>
              <a:rPr lang="cs-CZ" sz="2800" dirty="0" smtClean="0"/>
              <a:t>představení 2009, prodej </a:t>
            </a:r>
            <a:r>
              <a:rPr lang="cs-CZ" sz="2800" dirty="0" smtClean="0"/>
              <a:t>od 2010</a:t>
            </a:r>
          </a:p>
          <a:p>
            <a:r>
              <a:rPr lang="cs-CZ" sz="2800" dirty="0" err="1" smtClean="0"/>
              <a:t>cloudová</a:t>
            </a:r>
            <a:r>
              <a:rPr lang="cs-CZ" sz="2800" dirty="0" smtClean="0"/>
              <a:t> služba</a:t>
            </a:r>
          </a:p>
          <a:p>
            <a:r>
              <a:rPr lang="cs-CZ" sz="2800" dirty="0" smtClean="0"/>
              <a:t>podpora </a:t>
            </a:r>
            <a:r>
              <a:rPr lang="cs-CZ" sz="2800" dirty="0" err="1" smtClean="0"/>
              <a:t>LinkSource</a:t>
            </a:r>
            <a:r>
              <a:rPr lang="cs-CZ" sz="2800" dirty="0" smtClean="0"/>
              <a:t> i jiných linkovacích nástrojů (např. SFX)</a:t>
            </a:r>
          </a:p>
          <a:p>
            <a:r>
              <a:rPr lang="cs-CZ" sz="2800" dirty="0" smtClean="0"/>
              <a:t>možnost napojení katalogu instituce</a:t>
            </a:r>
          </a:p>
          <a:p>
            <a:r>
              <a:rPr lang="cs-CZ" sz="2800" dirty="0" smtClean="0"/>
              <a:t>„Lokátor publikací“</a:t>
            </a:r>
          </a:p>
          <a:p>
            <a:pPr lvl="1"/>
            <a:r>
              <a:rPr lang="cs-CZ" sz="2000" dirty="0" smtClean="0"/>
              <a:t>dohledávání titulů časopisů</a:t>
            </a:r>
          </a:p>
          <a:p>
            <a:pPr lvl="1"/>
            <a:r>
              <a:rPr lang="cs-CZ" sz="2000" dirty="0" smtClean="0"/>
              <a:t>knihy z katalogu instituce a </a:t>
            </a:r>
            <a:r>
              <a:rPr lang="cs-CZ" sz="2000" dirty="0" smtClean="0"/>
              <a:t>e-knihy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</a:t>
            </a:r>
            <a:r>
              <a:rPr lang="cs-CZ" sz="3200" dirty="0" smtClean="0"/>
              <a:t>API a nastavení</a:t>
            </a:r>
          </a:p>
          <a:p>
            <a:r>
              <a:rPr lang="cs-CZ" sz="3200" dirty="0" smtClean="0"/>
              <a:t>produkuje EBSCO</a:t>
            </a:r>
          </a:p>
          <a:p>
            <a:r>
              <a:rPr lang="cs-CZ" sz="3200" dirty="0" smtClean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 od 2005, prodej od 2007</a:t>
            </a:r>
            <a:endParaRPr lang="cs-CZ" dirty="0" smtClean="0"/>
          </a:p>
          <a:p>
            <a:r>
              <a:rPr lang="cs-CZ" dirty="0" smtClean="0"/>
              <a:t>vyvíjí </a:t>
            </a:r>
            <a:r>
              <a:rPr lang="cs-CZ" dirty="0" err="1" smtClean="0"/>
              <a:t>ExLibris</a:t>
            </a:r>
            <a:endParaRPr lang="cs-CZ" dirty="0" smtClean="0"/>
          </a:p>
          <a:p>
            <a:r>
              <a:rPr lang="cs-CZ" dirty="0" smtClean="0"/>
              <a:t>2 </a:t>
            </a:r>
            <a:r>
              <a:rPr lang="cs-CZ" dirty="0" smtClean="0"/>
              <a:t>indexy – centrální </a:t>
            </a:r>
            <a:r>
              <a:rPr lang="cs-CZ" dirty="0" smtClean="0"/>
              <a:t>(2010) a </a:t>
            </a:r>
            <a:r>
              <a:rPr lang="cs-CZ" dirty="0" smtClean="0"/>
              <a:t>lokální</a:t>
            </a:r>
          </a:p>
          <a:p>
            <a:r>
              <a:rPr lang="cs-CZ" dirty="0" smtClean="0"/>
              <a:t>neutrální – nemají vlastní data</a:t>
            </a:r>
          </a:p>
          <a:p>
            <a:r>
              <a:rPr lang="cs-CZ" dirty="0" smtClean="0"/>
              <a:t>podpora různých metod sklízení dat</a:t>
            </a:r>
          </a:p>
          <a:p>
            <a:pPr lvl="1"/>
            <a:r>
              <a:rPr lang="cs-CZ" dirty="0" smtClean="0"/>
              <a:t>OAI-PMH, FTP,…</a:t>
            </a:r>
          </a:p>
          <a:p>
            <a:r>
              <a:rPr lang="cs-CZ" dirty="0" smtClean="0"/>
              <a:t>2100 instalací, v ČR 3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>
                <a:hlinkClick r:id="rId3"/>
              </a:rPr>
              <a:t>UPa</a:t>
            </a:r>
            <a:r>
              <a:rPr lang="cs-CZ" dirty="0" smtClean="0"/>
              <a:t> nebo </a:t>
            </a:r>
            <a:r>
              <a:rPr lang="cs-CZ" dirty="0" smtClean="0">
                <a:hlinkClick r:id="rId4"/>
              </a:rPr>
              <a:t>VUT</a:t>
            </a:r>
            <a:endParaRPr lang="cs-CZ" dirty="0" smtClean="0"/>
          </a:p>
          <a:p>
            <a:r>
              <a:rPr lang="cs-CZ" dirty="0" smtClean="0"/>
              <a:t>2016 – </a:t>
            </a:r>
            <a:r>
              <a:rPr lang="cs-CZ" dirty="0" err="1" smtClean="0">
                <a:hlinkClick r:id="rId5"/>
              </a:rPr>
              <a:t>Proquest</a:t>
            </a:r>
            <a:r>
              <a:rPr lang="cs-CZ" dirty="0" smtClean="0">
                <a:hlinkClick r:id="rId5"/>
              </a:rPr>
              <a:t> koupil </a:t>
            </a:r>
            <a:r>
              <a:rPr lang="cs-CZ" dirty="0" err="1" smtClean="0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 od 2008 (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zveřejněno </a:t>
            </a:r>
            <a:r>
              <a:rPr lang="cs-CZ" dirty="0" smtClean="0"/>
              <a:t>2009, </a:t>
            </a:r>
            <a:r>
              <a:rPr lang="cs-CZ" dirty="0" err="1" smtClean="0"/>
              <a:t>Proquest</a:t>
            </a:r>
            <a:r>
              <a:rPr lang="cs-CZ" dirty="0" smtClean="0"/>
              <a:t> - </a:t>
            </a:r>
            <a:r>
              <a:rPr lang="cs-CZ" dirty="0" smtClean="0"/>
              <a:t>2011</a:t>
            </a:r>
            <a:endParaRPr lang="cs-CZ" dirty="0" smtClean="0"/>
          </a:p>
          <a:p>
            <a:r>
              <a:rPr lang="cs-CZ" dirty="0" smtClean="0"/>
              <a:t>2015 – divize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(Primo + </a:t>
            </a:r>
            <a:r>
              <a:rPr lang="cs-CZ" dirty="0" err="1" smtClean="0"/>
              <a:t>Summon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produkuje Albertina </a:t>
            </a:r>
            <a:r>
              <a:rPr lang="cs-CZ" dirty="0" err="1" smtClean="0"/>
              <a:t>Icome</a:t>
            </a:r>
            <a:r>
              <a:rPr lang="cs-CZ" dirty="0" smtClean="0"/>
              <a:t> Praha</a:t>
            </a:r>
            <a:endParaRPr lang="cs-CZ" dirty="0" smtClean="0"/>
          </a:p>
          <a:p>
            <a:r>
              <a:rPr lang="cs-CZ" dirty="0" smtClean="0"/>
              <a:t>téměř 2000 instalací ve světě</a:t>
            </a:r>
          </a:p>
          <a:p>
            <a:r>
              <a:rPr lang="cs-CZ" dirty="0" smtClean="0"/>
              <a:t>v ČR 8 (</a:t>
            </a:r>
            <a:r>
              <a:rPr lang="cs-CZ" dirty="0" smtClean="0"/>
              <a:t>např</a:t>
            </a:r>
            <a:r>
              <a:rPr lang="cs-CZ" dirty="0" smtClean="0"/>
              <a:t>. v </a:t>
            </a:r>
            <a:r>
              <a:rPr lang="cs-CZ" dirty="0" smtClean="0">
                <a:hlinkClick r:id="rId2"/>
              </a:rPr>
              <a:t>NTK</a:t>
            </a:r>
            <a:r>
              <a:rPr lang="cs-CZ" dirty="0" smtClean="0"/>
              <a:t>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WorldCat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WC </a:t>
            </a:r>
            <a:r>
              <a:rPr lang="cs-CZ" dirty="0" err="1" smtClean="0"/>
              <a:t>Local</a:t>
            </a:r>
            <a:r>
              <a:rPr lang="cs-CZ" dirty="0" smtClean="0"/>
              <a:t> vyvíjí </a:t>
            </a:r>
            <a:r>
              <a:rPr lang="cs-CZ" dirty="0" smtClean="0"/>
              <a:t>OCLC od roku </a:t>
            </a:r>
            <a:r>
              <a:rPr lang="cs-CZ" dirty="0" smtClean="0"/>
              <a:t>2007</a:t>
            </a:r>
          </a:p>
          <a:p>
            <a:r>
              <a:rPr lang="cs-CZ" dirty="0" smtClean="0"/>
              <a:t>2009 – uzavírány licenční smlouvy s producenty obsahu</a:t>
            </a:r>
            <a:endParaRPr lang="cs-CZ" dirty="0" smtClean="0"/>
          </a:p>
          <a:p>
            <a:r>
              <a:rPr lang="cs-CZ" dirty="0" smtClean="0"/>
              <a:t>možnost posílat data do </a:t>
            </a:r>
            <a:r>
              <a:rPr lang="cs-CZ" dirty="0" err="1" smtClean="0"/>
              <a:t>WorldCat</a:t>
            </a:r>
            <a:endParaRPr lang="cs-CZ" dirty="0" smtClean="0"/>
          </a:p>
          <a:p>
            <a:r>
              <a:rPr lang="cs-CZ" dirty="0" smtClean="0"/>
              <a:t>2014 nový systém WC </a:t>
            </a:r>
            <a:r>
              <a:rPr lang="cs-CZ" dirty="0" err="1" smtClean="0"/>
              <a:t>Discovery</a:t>
            </a:r>
            <a:endParaRPr lang="cs-CZ" dirty="0" smtClean="0"/>
          </a:p>
          <a:p>
            <a:r>
              <a:rPr lang="cs-CZ" dirty="0" smtClean="0"/>
              <a:t>u nás nemá </a:t>
            </a:r>
            <a:r>
              <a:rPr lang="cs-CZ" dirty="0" smtClean="0"/>
              <a:t>zastoupení a ani žádnou instalaci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 smtClean="0">
                <a:solidFill>
                  <a:srgbClr val="008000"/>
                </a:solidFill>
              </a:rPr>
              <a:t>#</a:t>
            </a:r>
            <a:r>
              <a:rPr lang="cs-CZ" dirty="0" smtClean="0">
                <a:solidFill>
                  <a:srgbClr val="008000"/>
                </a:solidFill>
              </a:rPr>
              <a:t>1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vyhledávat začínáme na Googlu</a:t>
            </a:r>
          </a:p>
          <a:p>
            <a:r>
              <a:rPr lang="cs-CZ" dirty="0" smtClean="0"/>
              <a:t>proč tomu tak je???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DS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využití DS</a:t>
            </a:r>
          </a:p>
          <a:p>
            <a:pPr lvl="1"/>
            <a:r>
              <a:rPr lang="cs-CZ" dirty="0" smtClean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 smtClean="0"/>
              <a:t>pokrytí indexu</a:t>
            </a:r>
          </a:p>
          <a:p>
            <a:pPr lvl="1"/>
            <a:r>
              <a:rPr lang="cs-CZ" dirty="0" smtClean="0"/>
              <a:t>jaké zdroje pokrývá, co s těmi, které nekryjí, kvalita indexu, propojení s FT,…</a:t>
            </a:r>
          </a:p>
          <a:p>
            <a:r>
              <a:rPr lang="cs-CZ" dirty="0" smtClean="0"/>
              <a:t>použitelnost</a:t>
            </a:r>
          </a:p>
          <a:p>
            <a:pPr lvl="1"/>
            <a:r>
              <a:rPr lang="cs-CZ" dirty="0" smtClean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DS - kritéria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technologie</a:t>
            </a:r>
          </a:p>
          <a:p>
            <a:pPr lvl="1"/>
            <a:r>
              <a:rPr lang="cs-CZ" dirty="0" smtClean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 smtClean="0"/>
              <a:t>cena</a:t>
            </a:r>
          </a:p>
          <a:p>
            <a:pPr lvl="1"/>
            <a:r>
              <a:rPr lang="cs-CZ" dirty="0" smtClean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NKP – zkušenosti</a:t>
            </a:r>
            <a:endParaRPr lang="cs-CZ" dirty="0" smtClean="0"/>
          </a:p>
          <a:p>
            <a:r>
              <a:rPr lang="cs-CZ" dirty="0" smtClean="0"/>
              <a:t>výběrové řízení MU</a:t>
            </a:r>
          </a:p>
          <a:p>
            <a:r>
              <a:rPr lang="cs-CZ" dirty="0" smtClean="0"/>
              <a:t>výběr na VUT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Znáte DS???</a:t>
            </a:r>
          </a:p>
          <a:p>
            <a:r>
              <a:rPr lang="cs-CZ" dirty="0" smtClean="0"/>
              <a:t>Využíváte DS???</a:t>
            </a:r>
          </a:p>
          <a:p>
            <a:r>
              <a:rPr lang="cs-CZ" dirty="0"/>
              <a:t>Jakým způsobem propagovat</a:t>
            </a:r>
            <a:r>
              <a:rPr lang="cs-CZ" dirty="0" smtClean="0"/>
              <a:t>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Více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 o DS </a:t>
            </a:r>
            <a:r>
              <a:rPr lang="cs-CZ" dirty="0" smtClean="0"/>
              <a:t>– </a:t>
            </a:r>
            <a:r>
              <a:rPr lang="cs-CZ" dirty="0" err="1" smtClean="0"/>
              <a:t>Jason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Google </a:t>
            </a:r>
            <a:r>
              <a:rPr lang="cs-CZ" dirty="0" err="1" smtClean="0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 v roce 2004</a:t>
            </a:r>
          </a:p>
          <a:p>
            <a:r>
              <a:rPr lang="cs-CZ" dirty="0" smtClean="0"/>
              <a:t>volně dostupná alternativa</a:t>
            </a:r>
          </a:p>
          <a:p>
            <a:r>
              <a:rPr lang="cs-CZ" dirty="0" smtClean="0"/>
              <a:t>indexuje odborné zdroje</a:t>
            </a:r>
          </a:p>
          <a:p>
            <a:pPr lvl="1"/>
            <a:r>
              <a:rPr lang="cs-CZ" dirty="0" smtClean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 smtClean="0"/>
              <a:t>mohou být zahrnuty FT</a:t>
            </a:r>
          </a:p>
          <a:p>
            <a:r>
              <a:rPr lang="cs-CZ" dirty="0" smtClean="0"/>
              <a:t>citovanost, citace, související články, omezené fasety,…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Google </a:t>
            </a:r>
            <a:r>
              <a:rPr lang="cs-CZ" dirty="0" err="1" smtClean="0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nelze omezit vyhledávání na konkrétní instituci</a:t>
            </a:r>
          </a:p>
          <a:p>
            <a:r>
              <a:rPr lang="cs-CZ" dirty="0"/>
              <a:t>chybí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 smtClean="0"/>
              <a:t>nelze omezit pouze na recenzované</a:t>
            </a:r>
          </a:p>
          <a:p>
            <a:r>
              <a:rPr lang="cs-CZ" dirty="0" smtClean="0"/>
              <a:t>méně faset (v zásadě jen čas)</a:t>
            </a:r>
          </a:p>
          <a:p>
            <a:r>
              <a:rPr lang="cs-CZ" dirty="0" smtClean="0"/>
              <a:t>řazení dle relevance a data publikování</a:t>
            </a:r>
          </a:p>
          <a:p>
            <a:r>
              <a:rPr lang="cs-CZ" dirty="0" smtClean="0"/>
              <a:t>nepropojeno s </a:t>
            </a:r>
            <a:r>
              <a:rPr lang="cs-CZ" dirty="0" err="1" smtClean="0"/>
              <a:t>WoS</a:t>
            </a:r>
            <a:r>
              <a:rPr lang="cs-CZ" dirty="0" smtClean="0"/>
              <a:t> a </a:t>
            </a:r>
            <a:r>
              <a:rPr lang="cs-CZ" dirty="0" err="1" smtClean="0"/>
              <a:t>Scopus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Google </a:t>
            </a:r>
            <a:r>
              <a:rPr lang="cs-CZ" dirty="0" err="1" smtClean="0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nelze zobrazit A-Z seznamy zdrojů</a:t>
            </a:r>
          </a:p>
          <a:p>
            <a:r>
              <a:rPr lang="cs-CZ" dirty="0" smtClean="0"/>
              <a:t>nelze nastavit lokální </a:t>
            </a:r>
            <a:r>
              <a:rPr lang="cs-CZ" dirty="0" err="1" smtClean="0"/>
              <a:t>autentitzaci</a:t>
            </a:r>
            <a:endParaRPr lang="cs-CZ" dirty="0" smtClean="0"/>
          </a:p>
          <a:p>
            <a:pPr lvl="1"/>
            <a:r>
              <a:rPr lang="cs-CZ" dirty="0" err="1" smtClean="0"/>
              <a:t>Shibboleth</a:t>
            </a:r>
            <a:r>
              <a:rPr lang="cs-CZ" dirty="0" smtClean="0"/>
              <a:t>, </a:t>
            </a:r>
            <a:r>
              <a:rPr lang="cs-CZ" dirty="0" err="1" smtClean="0"/>
              <a:t>EZProxy</a:t>
            </a:r>
            <a:r>
              <a:rPr lang="cs-CZ" dirty="0" smtClean="0"/>
              <a:t>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Víte, kde začít???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 smtClean="0">
                <a:solidFill>
                  <a:srgbClr val="008000"/>
                </a:solidFill>
              </a:rPr>
              <a:t>#</a:t>
            </a:r>
            <a:r>
              <a:rPr lang="cs-CZ" dirty="0" smtClean="0">
                <a:solidFill>
                  <a:srgbClr val="008000"/>
                </a:solidFill>
              </a:rPr>
              <a:t>2</a:t>
            </a:r>
            <a:endParaRPr lang="cs-CZ" dirty="0" smtClean="0">
              <a:solidFill>
                <a:srgbClr val="008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knihovní zdroje jsou roztříštěné</a:t>
            </a:r>
          </a:p>
          <a:p>
            <a:pPr lvl="1" eaLnBrk="1" hangingPunct="1"/>
            <a:r>
              <a:rPr lang="cs-CZ" dirty="0" smtClean="0"/>
              <a:t>katalogy, databáze</a:t>
            </a:r>
            <a:endParaRPr lang="cs-CZ" dirty="0" smtClean="0"/>
          </a:p>
          <a:p>
            <a:pPr eaLnBrk="1" hangingPunct="1"/>
            <a:r>
              <a:rPr lang="cs-CZ" dirty="0" smtClean="0"/>
              <a:t>nemají jednotné rozhraní</a:t>
            </a:r>
          </a:p>
          <a:p>
            <a:pPr lvl="1" eaLnBrk="1" hangingPunct="1"/>
            <a:r>
              <a:rPr lang="cs-CZ" dirty="0" smtClean="0"/>
              <a:t>Google DB neindexuje</a:t>
            </a:r>
          </a:p>
          <a:p>
            <a:pPr eaLnBrk="1" hangingPunct="1"/>
            <a:r>
              <a:rPr lang="cs-CZ" dirty="0" smtClean="0"/>
              <a:t>dokument </a:t>
            </a:r>
            <a:r>
              <a:rPr lang="cs-CZ" dirty="0" smtClean="0"/>
              <a:t>může být u mnoha poskytovatelů</a:t>
            </a:r>
          </a:p>
          <a:p>
            <a:pPr eaLnBrk="1" hangingPunct="1"/>
            <a:r>
              <a:rPr lang="cs-CZ" dirty="0" smtClean="0"/>
              <a:t>nechci prohledávat každý e-zdroj zvlášť</a:t>
            </a:r>
          </a:p>
          <a:p>
            <a:pPr eaLnBrk="1" hangingPunct="1"/>
            <a:r>
              <a:rPr lang="cs-CZ" dirty="0" smtClean="0"/>
              <a:t>chci rychle zjistit, kde </a:t>
            </a:r>
            <a:r>
              <a:rPr lang="cs-CZ" dirty="0" smtClean="0"/>
              <a:t>se nachází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 smtClean="0">
                <a:solidFill>
                  <a:srgbClr val="008000"/>
                </a:solidFill>
              </a:rPr>
              <a:t>řeš</a:t>
            </a:r>
            <a:r>
              <a:rPr lang="cs-CZ" sz="8000" dirty="0" smtClean="0"/>
              <a:t>ení???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smtClean="0">
                <a:solidFill>
                  <a:srgbClr val="FFFF00"/>
                </a:solidFill>
              </a:rPr>
              <a:t>Centrální vyhledávání</a:t>
            </a:r>
            <a:endParaRPr lang="uk-UA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Federativní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</a:t>
            </a:r>
            <a:r>
              <a:rPr lang="cs-CZ" dirty="0" err="1" smtClean="0"/>
              <a:t>metavyhledávání</a:t>
            </a:r>
            <a:endParaRPr lang="cs-CZ" dirty="0" smtClean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</a:t>
            </a:r>
            <a:r>
              <a:rPr lang="cs-CZ" dirty="0" smtClean="0"/>
              <a:t>instituci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4610</TotalTime>
  <Words>1028</Words>
  <Application>Microsoft Office PowerPoint</Application>
  <PresentationFormat>Předvádění na obrazovce (4:3)</PresentationFormat>
  <Paragraphs>211</Paragraphs>
  <Slides>38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Tahoma</vt:lpstr>
      <vt:lpstr>Verdana</vt:lpstr>
      <vt:lpstr>Wingdings</vt:lpstr>
      <vt:lpstr>template</vt:lpstr>
      <vt:lpstr>Discovery services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303</cp:revision>
  <dcterms:created xsi:type="dcterms:W3CDTF">2008-06-02T21:04:14Z</dcterms:created>
  <dcterms:modified xsi:type="dcterms:W3CDTF">2016-05-12T19:53:58Z</dcterms:modified>
</cp:coreProperties>
</file>