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40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1781C5-EDB8-4A2B-B14E-A6074B00EC3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5952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7C342-D34D-4C19-9E94-8A6C4A85488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3006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8958D-210B-42DD-A0AB-317A19AD007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9275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98BFE-CEDE-417E-93F4-8E9C5D78280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56726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90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21AB0E-F38F-48D1-ACA2-4D07D142539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577159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A99B2-BEB7-42B6-8924-5804E8DDBD6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0916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2" y="4045745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F30887-4D78-4917-A6B4-62F304D6D06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3453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0C32D-1F79-4250-AB45-2BAB05A3C0E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4733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C5C6F-7023-481B-9332-734598FB0DF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5316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8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A37DCA-3BD1-451B-86DD-9A7D49216C6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5803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31661-76DD-4D4D-BB02-50E2D34B190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3296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7" name="Rectangle 6"/>
          <p:cNvSpPr/>
          <p:nvPr/>
        </p:nvSpPr>
        <p:spPr>
          <a:xfrm>
            <a:off x="0" y="2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2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2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2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B8F438-B9DA-4F27-AF7C-5C79278930F9}" type="slidenum">
              <a:rPr lang="en-GB" altLang="cs-CZ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cs-CZ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60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Zákon o některých službách informační společnosti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hangingPunct="1"/>
            <a:r>
              <a:rPr lang="cs-CZ" altLang="cs-CZ" dirty="0" smtClean="0">
                <a:solidFill>
                  <a:srgbClr val="57576E"/>
                </a:solidFill>
              </a:rPr>
              <a:t>31. </a:t>
            </a:r>
            <a:r>
              <a:rPr lang="cs-CZ" altLang="cs-CZ" dirty="0">
                <a:solidFill>
                  <a:srgbClr val="57576E"/>
                </a:solidFill>
              </a:rPr>
              <a:t>3. </a:t>
            </a:r>
            <a:r>
              <a:rPr lang="cs-CZ" altLang="cs-CZ" dirty="0" smtClean="0">
                <a:solidFill>
                  <a:srgbClr val="57576E"/>
                </a:solidFill>
              </a:rPr>
              <a:t>2016</a:t>
            </a:r>
            <a:endParaRPr lang="cs-CZ" altLang="cs-CZ" dirty="0">
              <a:solidFill>
                <a:srgbClr val="57576E"/>
              </a:solidFill>
            </a:endParaRPr>
          </a:p>
          <a:p>
            <a:pPr eaLnBrk="1" hangingPunct="1"/>
            <a:r>
              <a:rPr lang="cs-CZ" altLang="cs-CZ" dirty="0">
                <a:solidFill>
                  <a:srgbClr val="57576E"/>
                </a:solidFill>
              </a:rPr>
              <a:t>KISK FF </a:t>
            </a:r>
            <a:r>
              <a:rPr lang="cs-CZ" altLang="cs-CZ" dirty="0" smtClean="0">
                <a:solidFill>
                  <a:srgbClr val="57576E"/>
                </a:solidFill>
              </a:rPr>
              <a:t>MU</a:t>
            </a:r>
            <a:endParaRPr lang="en-GB" altLang="cs-CZ" dirty="0">
              <a:solidFill>
                <a:srgbClr val="5757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50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Ochrana údajů, služeb a sítí e-komunikací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Ochrana údajů v jiných zákonech (např. OÚ)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Povinnost zajistit důvěrnost komunikací + provozních a lokalizačních údajů (o těch na žádost souvisejícího zákazníka nutné ho informovat)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Provozní a lokalizační údaje po 6 měsíců pro předání represivním orgánům, pak likvidace; ne obsah, lze žádat náhradu za efektivní náklady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„Použít </a:t>
            </a:r>
            <a:r>
              <a:rPr lang="cs-CZ" dirty="0"/>
              <a:t>adresu elektronické pošty pro odeslání zprávy nebo zpráv třetím osobám </a:t>
            </a:r>
            <a:r>
              <a:rPr lang="cs-CZ" dirty="0" smtClean="0"/>
              <a:t>bez souhlasu </a:t>
            </a:r>
            <a:r>
              <a:rPr lang="cs-CZ" dirty="0"/>
              <a:t>držitele této adresy elektronické pošty je </a:t>
            </a:r>
            <a:r>
              <a:rPr lang="cs-CZ" dirty="0" smtClean="0"/>
              <a:t>zakázáno“ (§ 93)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Zákaz marketingu přes e-komunikace, pokud ve veřejném seznamu uvedeno, že si to nepřeje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539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smtClean="0"/>
              <a:t>Co řeší zákon o některých službách informační společnosti?</a:t>
            </a:r>
          </a:p>
          <a:p>
            <a:pPr>
              <a:buFont typeface="Arial" charset="0"/>
              <a:buChar char="•"/>
              <a:defRPr/>
            </a:pPr>
            <a:r>
              <a:rPr lang="cs-CZ" smtClean="0"/>
              <a:t>Co je služba informační společnosti dle zákona?</a:t>
            </a:r>
          </a:p>
          <a:p>
            <a:pPr>
              <a:buFont typeface="Arial" charset="0"/>
              <a:buChar char="•"/>
              <a:defRPr/>
            </a:pPr>
            <a:r>
              <a:rPr lang="cs-CZ" smtClean="0"/>
              <a:t>Co je obchodní sdělení dle zákona?</a:t>
            </a:r>
          </a:p>
          <a:p>
            <a:pPr>
              <a:buFont typeface="Arial" charset="0"/>
              <a:buChar char="•"/>
              <a:defRPr/>
            </a:pPr>
            <a:r>
              <a:rPr lang="cs-CZ" smtClean="0"/>
              <a:t>Jak je za obsah informací…</a:t>
            </a:r>
          </a:p>
          <a:p>
            <a:pPr lvl="1">
              <a:buFont typeface="Arial" charset="0"/>
              <a:buChar char="•"/>
              <a:defRPr/>
            </a:pPr>
            <a:r>
              <a:rPr lang="cs-CZ" smtClean="0"/>
              <a:t>… přenesených pomocí WiFi odpovědný poskytovatel připojení k této WiFi síti?</a:t>
            </a:r>
          </a:p>
          <a:p>
            <a:pPr lvl="1">
              <a:buFont typeface="Arial" charset="0"/>
              <a:buChar char="•"/>
              <a:defRPr/>
            </a:pPr>
            <a:r>
              <a:rPr lang="cs-CZ" smtClean="0"/>
              <a:t>… odpovědný Google, který je vyhledal?</a:t>
            </a:r>
          </a:p>
          <a:p>
            <a:pPr lvl="1">
              <a:buFont typeface="Arial" charset="0"/>
              <a:buChar char="•"/>
              <a:defRPr/>
            </a:pPr>
            <a:r>
              <a:rPr lang="cs-CZ" smtClean="0"/>
              <a:t>… odpovědný provozovatel služby Uloz.to?</a:t>
            </a:r>
          </a:p>
          <a:p>
            <a:pPr>
              <a:buFont typeface="Arial" charset="0"/>
              <a:buChar char="•"/>
              <a:defRPr/>
            </a:pPr>
            <a:r>
              <a:rPr lang="cs-CZ" smtClean="0"/>
              <a:t>Mohu opakovaně posílat reklamní sdělení? A moje firma?</a:t>
            </a:r>
          </a:p>
          <a:p>
            <a:pPr>
              <a:buFont typeface="Arial" charset="0"/>
              <a:buChar char="•"/>
              <a:defRPr/>
            </a:pPr>
            <a:r>
              <a:rPr lang="cs-CZ" smtClean="0"/>
              <a:t>Mohu dát souhlas se zasíláním obchodních sdělení a pak ho zase odvolat?</a:t>
            </a:r>
          </a:p>
          <a:p>
            <a:pPr>
              <a:buFont typeface="Arial" charset="0"/>
              <a:buChar char="•"/>
              <a:defRPr/>
            </a:pPr>
            <a:r>
              <a:rPr lang="cs-CZ" smtClean="0"/>
              <a:t>Může mi zasílat obchodní sdělení firma, na jejíž webových stránkách jsem …</a:t>
            </a:r>
          </a:p>
          <a:p>
            <a:pPr lvl="1">
              <a:buFont typeface="Arial" charset="0"/>
              <a:buChar char="•"/>
              <a:defRPr/>
            </a:pPr>
            <a:r>
              <a:rPr lang="cs-CZ" smtClean="0"/>
              <a:t>… zakoupila hračky?</a:t>
            </a:r>
          </a:p>
          <a:p>
            <a:pPr lvl="1">
              <a:buFont typeface="Arial" charset="0"/>
              <a:buChar char="•"/>
              <a:defRPr/>
            </a:pPr>
            <a:r>
              <a:rPr lang="cs-CZ" smtClean="0"/>
              <a:t>… zaregistrovaná?</a:t>
            </a:r>
          </a:p>
          <a:p>
            <a:pPr lvl="1">
              <a:buFont typeface="Arial" charset="0"/>
              <a:buChar char="•"/>
              <a:defRPr/>
            </a:pPr>
            <a:r>
              <a:rPr lang="cs-CZ" smtClean="0"/>
              <a:t>… se byla podívat?</a:t>
            </a:r>
          </a:p>
          <a:p>
            <a:pPr lvl="1">
              <a:buFont typeface="Arial" charset="0"/>
              <a:buChar char="•"/>
              <a:defRPr/>
            </a:pPr>
            <a:r>
              <a:rPr lang="cs-CZ" smtClean="0"/>
              <a:t>… nikdy nebyla?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83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Otázky</a:t>
            </a:r>
            <a:endParaRPr lang="en-GB" altLang="cs-CZ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dirty="0" smtClean="0"/>
              <a:t>Co může </a:t>
            </a:r>
            <a:r>
              <a:rPr lang="cs-CZ" dirty="0" smtClean="0"/>
              <a:t>být </a:t>
            </a:r>
            <a:r>
              <a:rPr lang="cs-CZ" dirty="0" smtClean="0"/>
              <a:t>službou e-komunikací? 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Na </a:t>
            </a:r>
            <a:r>
              <a:rPr lang="cs-CZ" dirty="0" smtClean="0"/>
              <a:t>koho se můžu obracet v oblasti e-komunikací jako na poradní nebo dohledový orgán?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Může </a:t>
            </a:r>
            <a:r>
              <a:rPr lang="cs-CZ" dirty="0" smtClean="0"/>
              <a:t>můj telefonní operátor zpracovávat a na vyžádání policie poskytnout:</a:t>
            </a:r>
          </a:p>
          <a:p>
            <a:pPr lvl="1">
              <a:buFont typeface="Arial" charset="0"/>
              <a:buChar char="•"/>
              <a:defRPr/>
            </a:pPr>
            <a:r>
              <a:rPr lang="cs-CZ" dirty="0" smtClean="0"/>
              <a:t>Informace definující můj pohyb ve fyzickém světě?</a:t>
            </a:r>
          </a:p>
          <a:p>
            <a:pPr lvl="1">
              <a:buFont typeface="Arial" charset="0"/>
              <a:buChar char="•"/>
              <a:defRPr/>
            </a:pPr>
            <a:r>
              <a:rPr lang="cs-CZ" dirty="0" smtClean="0"/>
              <a:t>Obsah mnou poslaných SMS zpráv?</a:t>
            </a:r>
          </a:p>
          <a:p>
            <a:pPr lvl="1">
              <a:buFont typeface="Arial" charset="0"/>
              <a:buChar char="•"/>
              <a:defRPr/>
            </a:pPr>
            <a:r>
              <a:rPr lang="cs-CZ" dirty="0" smtClean="0"/>
              <a:t>Telefonní čísla lidí, kteří mi volali?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Může mi volat cizí telefonní operátor, když jsem nedala souhlas k předání mého čísla do jeho rukou?</a:t>
            </a:r>
          </a:p>
          <a:p>
            <a:pPr>
              <a:buFont typeface="Arial" charset="0"/>
              <a:buChar char="•"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49357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Děkuji </a:t>
            </a:r>
            <a:r>
              <a:rPr lang="cs-CZ" smtClean="0"/>
              <a:t>za pozornost.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89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Oblast úpravy</a:t>
            </a:r>
          </a:p>
        </p:txBody>
      </p:sp>
      <p:sp>
        <p:nvSpPr>
          <p:cNvPr id="48131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dirty="0" smtClean="0"/>
              <a:t>Práva a povinnosti poskytovatelů služeb </a:t>
            </a:r>
            <a:r>
              <a:rPr lang="cs-CZ" dirty="0" err="1" smtClean="0"/>
              <a:t>inf</a:t>
            </a:r>
            <a:r>
              <a:rPr lang="cs-CZ" dirty="0" smtClean="0"/>
              <a:t>. společnosti a šiřitelů obchodních sdělení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Služba informační společnosti: na žádost jednotlivce, ta i služba e- (ale jakkoli), na obou stranách FO i PO, hl. s účelem vyhledávání a zpřístupňování informací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Obchodní sdělení v libovolné formě, vč. vybízení k návštěvě webu, k přímé či nepřímé podpoře zboží, služeb nebo image podniku 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Postižitelní poskytovatelé </a:t>
            </a:r>
            <a:r>
              <a:rPr lang="cs-CZ" dirty="0" smtClean="0"/>
              <a:t>se </a:t>
            </a:r>
            <a:r>
              <a:rPr lang="cs-CZ" dirty="0" smtClean="0"/>
              <a:t>složkou v ČR</a:t>
            </a:r>
          </a:p>
        </p:txBody>
      </p:sp>
    </p:spTree>
    <p:extLst>
      <p:ext uri="{BB962C8B-B14F-4D97-AF65-F5344CB8AC3E}">
        <p14:creationId xmlns:p14="http://schemas.microsoft.com/office/powerpoint/2010/main" val="162261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Poskytovatelé služeb informační společnosti a odpovědnost za obsah</a:t>
            </a:r>
            <a:endParaRPr lang="en-GB" dirty="0" smtClean="0"/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Pro přenos informací od uživatele (</a:t>
            </a:r>
            <a:r>
              <a:rPr lang="cs-CZ" dirty="0" err="1" smtClean="0"/>
              <a:t>meziuložení</a:t>
            </a:r>
            <a:r>
              <a:rPr lang="cs-CZ" dirty="0" smtClean="0"/>
              <a:t> jen pro přenos a po </a:t>
            </a:r>
            <a:r>
              <a:rPr lang="cs-CZ" dirty="0"/>
              <a:t>dobu </a:t>
            </a:r>
            <a:r>
              <a:rPr lang="cs-CZ" dirty="0" smtClean="0"/>
              <a:t>obvyklou) =&gt; odpovědnost jen při zásahu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Pro přenos s automatickým dočasným </a:t>
            </a:r>
            <a:r>
              <a:rPr lang="cs-CZ" dirty="0" err="1" smtClean="0"/>
              <a:t>meziuložením</a:t>
            </a:r>
            <a:r>
              <a:rPr lang="cs-CZ" dirty="0" smtClean="0"/>
              <a:t> (následný přenos na žádost jiných uživatelů) =&gt; jako 1. + úprava přístupu k informaci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Pro ukládání obsahu uživatelů =&gt; jako 2 + pokud mohl „vzhledem k předmětu své činnosti a okolnostem a povaze případu vědět“ nebo se prokazatelně dozvěděl o protiprávnosti</a:t>
            </a:r>
          </a:p>
        </p:txBody>
      </p:sp>
    </p:spTree>
    <p:extLst>
      <p:ext uri="{BB962C8B-B14F-4D97-AF65-F5344CB8AC3E}">
        <p14:creationId xmlns:p14="http://schemas.microsoft.com/office/powerpoint/2010/main" val="137541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Šíření obchodních sdělení</a:t>
            </a:r>
            <a:endParaRPr lang="en-GB" smtClean="0"/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Zákonné podmínky pro legálnost</a:t>
            </a:r>
          </a:p>
          <a:p>
            <a:pPr lvl="1"/>
            <a:r>
              <a:rPr lang="cs-CZ" altLang="cs-CZ" smtClean="0"/>
              <a:t>Nutný předchozí souhlas uživatele</a:t>
            </a:r>
          </a:p>
          <a:p>
            <a:pPr lvl="1"/>
            <a:r>
              <a:rPr lang="cs-CZ" altLang="cs-CZ" smtClean="0"/>
              <a:t>Bez souhlasu i s využitím informací poskytnutých při koupi, pokud neodmítne</a:t>
            </a:r>
          </a:p>
          <a:p>
            <a:pPr lvl="1"/>
            <a:r>
              <a:rPr lang="cs-CZ" altLang="cs-CZ" smtClean="0"/>
              <a:t>Zrušení/odmítnutí: kdykoli, jednoduše a zdarma</a:t>
            </a:r>
          </a:p>
          <a:p>
            <a:pPr lvl="1"/>
            <a:r>
              <a:rPr lang="cs-CZ" altLang="cs-CZ" smtClean="0"/>
              <a:t>Musí být jasně označeno jako obchodní a obsahovat platnou adresu pro reakci, nesmí skrývat totožnost objektu nabídky</a:t>
            </a:r>
          </a:p>
          <a:p>
            <a:r>
              <a:rPr lang="cs-CZ" altLang="cs-CZ" smtClean="0"/>
              <a:t>Zákon nezná slovo spam</a:t>
            </a:r>
          </a:p>
        </p:txBody>
      </p:sp>
    </p:spTree>
    <p:extLst>
      <p:ext uri="{BB962C8B-B14F-4D97-AF65-F5344CB8AC3E}">
        <p14:creationId xmlns:p14="http://schemas.microsoft.com/office/powerpoint/2010/main" val="361487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Změny 2011 – zpřesnění kvůli požadavku EU na regulační rámec </a:t>
            </a:r>
            <a:r>
              <a:rPr lang="cs-CZ" dirty="0"/>
              <a:t>telekomunikací </a:t>
            </a:r>
            <a:r>
              <a:rPr lang="cs-CZ" dirty="0" smtClean="0"/>
              <a:t> </a:t>
            </a:r>
            <a:endParaRPr lang="en-GB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Zpřesněn a rozšířen pojem nevyžádané obchodní nabídky</a:t>
            </a:r>
          </a:p>
          <a:p>
            <a:pPr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Přestupek FO za hromadné či opakované obchodní nabídky (nejen nevyžádané) x PO mohou za dodržení daných podmínek</a:t>
            </a:r>
          </a:p>
          <a:p>
            <a:pPr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Poskytovatel služby informační společnosti poškozený nelegálním šířením obchodních nabídek se může domáhat jménem svých zákazníků soudní ochrany</a:t>
            </a:r>
          </a:p>
          <a:p>
            <a:pPr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Odstraněn požadavek prokazatelného souhlasu (problém domýšlení)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3992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Sankce a omezení odpovědnosti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§ 6 poskytovatel služby nemusí dohlížet na obsah, ani aktivně vyhledávat protiprávní</a:t>
            </a:r>
          </a:p>
          <a:p>
            <a:pPr eaLnBrk="1" hangingPunct="1"/>
            <a:r>
              <a:rPr lang="cs-CZ" altLang="cs-CZ" dirty="0" smtClean="0"/>
              <a:t>Opět </a:t>
            </a:r>
            <a:r>
              <a:rPr lang="cs-CZ" altLang="cs-CZ" dirty="0" smtClean="0"/>
              <a:t>vymanění </a:t>
            </a:r>
            <a:r>
              <a:rPr lang="cs-CZ" altLang="cs-CZ" dirty="0" smtClean="0"/>
              <a:t>s veškerým úsilím pro zabránění protiprávnosti</a:t>
            </a:r>
          </a:p>
          <a:p>
            <a:pPr eaLnBrk="1" hangingPunct="1"/>
            <a:r>
              <a:rPr lang="cs-CZ" altLang="cs-CZ" dirty="0" smtClean="0"/>
              <a:t>Na šíření obchodních sdělení dohlíží ÚOOÚ</a:t>
            </a:r>
          </a:p>
          <a:p>
            <a:pPr eaLnBrk="1" hangingPunct="1"/>
            <a:r>
              <a:rPr lang="cs-CZ" altLang="cs-CZ" dirty="0" smtClean="0"/>
              <a:t>Pokuty 100 000 - 10 mil. Kč, promlčení rok po zjištění, max. 3 roky od činu</a:t>
            </a:r>
          </a:p>
        </p:txBody>
      </p:sp>
    </p:spTree>
    <p:extLst>
      <p:ext uri="{BB962C8B-B14F-4D97-AF65-F5344CB8AC3E}">
        <p14:creationId xmlns:p14="http://schemas.microsoft.com/office/powerpoint/2010/main" val="282962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Zákon o elektronických komunikacích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275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Zákon </a:t>
            </a:r>
            <a:r>
              <a:rPr lang="cs-CZ" dirty="0" smtClean="0"/>
              <a:t>o </a:t>
            </a:r>
            <a:r>
              <a:rPr lang="cs-CZ" dirty="0"/>
              <a:t>elektronických </a:t>
            </a:r>
            <a:r>
              <a:rPr lang="cs-CZ" dirty="0" smtClean="0"/>
              <a:t>komunikacích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Od 2005: </a:t>
            </a:r>
            <a:r>
              <a:rPr lang="cs-CZ" dirty="0" smtClean="0"/>
              <a:t>36 </a:t>
            </a:r>
            <a:r>
              <a:rPr lang="cs-CZ" dirty="0" smtClean="0"/>
              <a:t>novelizací, </a:t>
            </a:r>
            <a:r>
              <a:rPr lang="cs-CZ" dirty="0"/>
              <a:t>179 §§, </a:t>
            </a:r>
            <a:r>
              <a:rPr lang="cs-CZ" dirty="0" smtClean="0"/>
              <a:t>635 </a:t>
            </a:r>
            <a:r>
              <a:rPr lang="cs-CZ" dirty="0"/>
              <a:t>prováděcích </a:t>
            </a:r>
            <a:r>
              <a:rPr lang="cs-CZ" dirty="0" smtClean="0"/>
              <a:t>předpisů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Služba </a:t>
            </a:r>
            <a:r>
              <a:rPr lang="cs-CZ" dirty="0" smtClean="0"/>
              <a:t>e-komunikací obvykle za úplatu, </a:t>
            </a:r>
            <a:r>
              <a:rPr lang="cs-CZ" dirty="0" smtClean="0"/>
              <a:t>zcela/převážně </a:t>
            </a:r>
            <a:r>
              <a:rPr lang="cs-CZ" dirty="0" smtClean="0"/>
              <a:t>přenos signálů po komunikačních </a:t>
            </a:r>
            <a:r>
              <a:rPr lang="cs-CZ" dirty="0" smtClean="0"/>
              <a:t>sítích =&gt; pro přenos </a:t>
            </a:r>
            <a:r>
              <a:rPr lang="cs-CZ" dirty="0" smtClean="0"/>
              <a:t>informací mezi koncovými body </a:t>
            </a:r>
            <a:r>
              <a:rPr lang="cs-CZ" dirty="0" smtClean="0"/>
              <a:t>sítě </a:t>
            </a:r>
            <a:r>
              <a:rPr lang="cs-CZ" dirty="0" smtClean="0"/>
              <a:t>(§ 2)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cs-CZ" dirty="0" smtClean="0"/>
              <a:t>Nevztahuje se na obsah služeb pomocí </a:t>
            </a:r>
            <a:r>
              <a:rPr lang="cs-CZ" dirty="0" smtClean="0"/>
              <a:t>e-komunikací</a:t>
            </a:r>
          </a:p>
          <a:p>
            <a:pPr eaLnBrk="1" hangingPunct="1"/>
            <a:r>
              <a:rPr lang="cs-CZ" altLang="cs-CZ" dirty="0"/>
              <a:t>Delikty a sankce řeší ČTÚ</a:t>
            </a:r>
          </a:p>
          <a:p>
            <a:pPr eaLnBrk="1" hangingPunct="1"/>
            <a:r>
              <a:rPr lang="cs-CZ" altLang="cs-CZ" dirty="0"/>
              <a:t>Opět stejné vymanění z odpovědnosti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71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Činnost poskytovatelů veřejných e-komunikačních služeb</a:t>
            </a:r>
            <a:endParaRPr lang="cs-CZ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Zajištění stále dostupnosti, interoperability i bezpečnosti</a:t>
            </a:r>
          </a:p>
          <a:p>
            <a:pPr eaLnBrk="1" hangingPunct="1"/>
            <a:r>
              <a:rPr lang="cs-CZ" altLang="cs-CZ" smtClean="0"/>
              <a:t>Vedení evidence (např. čísla)</a:t>
            </a:r>
          </a:p>
          <a:p>
            <a:pPr eaLnBrk="1" hangingPunct="1"/>
            <a:r>
              <a:rPr lang="cs-CZ" altLang="cs-CZ" smtClean="0"/>
              <a:t>Pravidla pro smlouvy, vyúčtování a reklamace</a:t>
            </a:r>
          </a:p>
          <a:p>
            <a:pPr eaLnBrk="1" hangingPunct="1"/>
            <a:r>
              <a:rPr lang="cs-CZ" altLang="cs-CZ" smtClean="0"/>
              <a:t>Telefonní operátoři povinni infolinku zdarma</a:t>
            </a:r>
          </a:p>
          <a:p>
            <a:pPr eaLnBrk="1" hangingPunct="1"/>
            <a:r>
              <a:rPr lang="cs-CZ" altLang="cs-CZ" smtClean="0"/>
              <a:t>Poskytnutí údajů o čísle pro identifikaci původce „zlomyslných nebo obtěžujících volání“ (do 2 měsíců od volání)</a:t>
            </a:r>
          </a:p>
        </p:txBody>
      </p:sp>
    </p:spTree>
    <p:extLst>
      <p:ext uri="{BB962C8B-B14F-4D97-AF65-F5344CB8AC3E}">
        <p14:creationId xmlns:p14="http://schemas.microsoft.com/office/powerpoint/2010/main" val="1342923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730</Words>
  <Application>Microsoft Office PowerPoint</Application>
  <PresentationFormat>Předvádění na obrazovce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Přehlednost</vt:lpstr>
      <vt:lpstr>Zákon o některých službách informační společnosti</vt:lpstr>
      <vt:lpstr>Oblast úpravy</vt:lpstr>
      <vt:lpstr>Poskytovatelé služeb informační společnosti a odpovědnost za obsah</vt:lpstr>
      <vt:lpstr>Šíření obchodních sdělení</vt:lpstr>
      <vt:lpstr>Změny 2011 – zpřesnění kvůli požadavku EU na regulační rámec telekomunikací  </vt:lpstr>
      <vt:lpstr>Sankce a omezení odpovědnosti</vt:lpstr>
      <vt:lpstr>Zákon o elektronických komunikacích</vt:lpstr>
      <vt:lpstr>Zákon o elektronických komunikacích</vt:lpstr>
      <vt:lpstr>Činnost poskytovatelů veřejných e-komunikačních služeb</vt:lpstr>
      <vt:lpstr>Ochrana údajů, služeb a sítí e-komunikací</vt:lpstr>
      <vt:lpstr>Otázky</vt:lpstr>
      <vt:lpstr>Otázky</vt:lpstr>
      <vt:lpstr>Děkuji za pozornost.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Kovářová</dc:creator>
  <cp:lastModifiedBy>Pavla Kovářová</cp:lastModifiedBy>
  <cp:revision>4</cp:revision>
  <dcterms:created xsi:type="dcterms:W3CDTF">2016-03-31T12:13:44Z</dcterms:created>
  <dcterms:modified xsi:type="dcterms:W3CDTF">2016-03-31T12:57:52Z</dcterms:modified>
</cp:coreProperties>
</file>