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57" r:id="rId5"/>
    <p:sldId id="266" r:id="rId6"/>
    <p:sldId id="259" r:id="rId7"/>
    <p:sldId id="265" r:id="rId8"/>
    <p:sldId id="260" r:id="rId9"/>
    <p:sldId id="263" r:id="rId10"/>
    <p:sldId id="261" r:id="rId11"/>
    <p:sldId id="275" r:id="rId12"/>
    <p:sldId id="267" r:id="rId13"/>
    <p:sldId id="276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8" r:id="rId22"/>
    <p:sldId id="27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C2E28-CB37-4EC5-B481-DFE791B84AA0}" type="datetimeFigureOut">
              <a:rPr lang="cs-CZ" smtClean="0"/>
              <a:t>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709C4-E699-4A00-8263-CFB6D01F97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353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C2E28-CB37-4EC5-B481-DFE791B84AA0}" type="datetimeFigureOut">
              <a:rPr lang="cs-CZ" smtClean="0"/>
              <a:t>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709C4-E699-4A00-8263-CFB6D01F97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394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C2E28-CB37-4EC5-B481-DFE791B84AA0}" type="datetimeFigureOut">
              <a:rPr lang="cs-CZ" smtClean="0"/>
              <a:t>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709C4-E699-4A00-8263-CFB6D01F97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8941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C2E28-CB37-4EC5-B481-DFE791B84AA0}" type="datetimeFigureOut">
              <a:rPr lang="cs-CZ" smtClean="0"/>
              <a:t>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709C4-E699-4A00-8263-CFB6D01F97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415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C2E28-CB37-4EC5-B481-DFE791B84AA0}" type="datetimeFigureOut">
              <a:rPr lang="cs-CZ" smtClean="0"/>
              <a:t>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709C4-E699-4A00-8263-CFB6D01F97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93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C2E28-CB37-4EC5-B481-DFE791B84AA0}" type="datetimeFigureOut">
              <a:rPr lang="cs-CZ" smtClean="0"/>
              <a:t>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709C4-E699-4A00-8263-CFB6D01F97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50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C2E28-CB37-4EC5-B481-DFE791B84AA0}" type="datetimeFigureOut">
              <a:rPr lang="cs-CZ" smtClean="0"/>
              <a:t>1.4.2016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709C4-E699-4A00-8263-CFB6D01F97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945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C2E28-CB37-4EC5-B481-DFE791B84AA0}" type="datetimeFigureOut">
              <a:rPr lang="cs-CZ" smtClean="0"/>
              <a:t>1.4.2016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709C4-E699-4A00-8263-CFB6D01F97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049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C2E28-CB37-4EC5-B481-DFE791B84AA0}" type="datetimeFigureOut">
              <a:rPr lang="cs-CZ" smtClean="0"/>
              <a:t>1.4.2016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709C4-E699-4A00-8263-CFB6D01F97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8027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C2E28-CB37-4EC5-B481-DFE791B84AA0}" type="datetimeFigureOut">
              <a:rPr lang="cs-CZ" smtClean="0"/>
              <a:t>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709C4-E699-4A00-8263-CFB6D01F97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807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C2E28-CB37-4EC5-B481-DFE791B84AA0}" type="datetimeFigureOut">
              <a:rPr lang="cs-CZ" smtClean="0"/>
              <a:t>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709C4-E699-4A00-8263-CFB6D01F97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929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C2E28-CB37-4EC5-B481-DFE791B84AA0}" type="datetimeFigureOut">
              <a:rPr lang="cs-CZ" smtClean="0"/>
              <a:t>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709C4-E699-4A00-8263-CFB6D01F97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3345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otero.org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kmps.vse.cz/psychologieprace/wp-content/uploads/2012/09/Sbornik_abstraktu_konf_Psychologie_prace.pdf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b="1" dirty="0"/>
              <a:t>Seminární práce </a:t>
            </a:r>
            <a:r>
              <a:rPr lang="cs-CZ" dirty="0"/>
              <a:t>– odborný text</a:t>
            </a:r>
            <a:br>
              <a:rPr lang="cs-CZ" dirty="0"/>
            </a:br>
            <a:r>
              <a:rPr lang="cs-CZ" dirty="0"/>
              <a:t>přípravné kroky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Předmět Psaní odborných textů</a:t>
            </a:r>
          </a:p>
          <a:p>
            <a:endParaRPr lang="cs-CZ" dirty="0"/>
          </a:p>
          <a:p>
            <a:r>
              <a:rPr lang="cs-CZ" dirty="0"/>
              <a:t>1. duben 2016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070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Jaké pojetí v práci zvolit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Komparace</a:t>
            </a:r>
          </a:p>
          <a:p>
            <a:pPr lvl="1"/>
            <a:r>
              <a:rPr lang="cs-CZ" dirty="0" smtClean="0"/>
              <a:t>Pro začátečníka vhodná</a:t>
            </a:r>
          </a:p>
          <a:p>
            <a:pPr lvl="1"/>
            <a:r>
              <a:rPr lang="cs-CZ" dirty="0" smtClean="0"/>
              <a:t>Srovnání dvou nebo více textů, pojetí apod. tříbí myšlení a schopnost vyjadřovat myšlenky adekvátně k tématu a žánru (otázkám kladeným jako výzkumné) </a:t>
            </a:r>
          </a:p>
          <a:p>
            <a:pPr lvl="1"/>
            <a:endParaRPr lang="cs-CZ" dirty="0"/>
          </a:p>
          <a:p>
            <a:pPr marL="514350" indent="-457200"/>
            <a:r>
              <a:rPr lang="cs-CZ" b="1" dirty="0" smtClean="0"/>
              <a:t>Kompilace</a:t>
            </a:r>
          </a:p>
          <a:p>
            <a:pPr marL="914400" lvl="1" indent="-457200"/>
            <a:r>
              <a:rPr lang="cs-CZ" dirty="0" smtClean="0"/>
              <a:t>Typická pro práce seminární i bakalářské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616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dirty="0" smtClean="0"/>
              <a:t>Rešerše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Druhy:</a:t>
            </a:r>
          </a:p>
          <a:p>
            <a:pPr marL="0" indent="0" fontAlgn="base">
              <a:buNone/>
            </a:pPr>
            <a:r>
              <a:rPr lang="cs-CZ" b="1" dirty="0" smtClean="0"/>
              <a:t>a) Autorská rešerše: </a:t>
            </a:r>
            <a:r>
              <a:rPr lang="cs-CZ" dirty="0" smtClean="0"/>
              <a:t>vyhledávání </a:t>
            </a:r>
            <a:r>
              <a:rPr lang="cs-CZ" dirty="0"/>
              <a:t>podle jména autora, který v dané tématice </a:t>
            </a:r>
            <a:r>
              <a:rPr lang="cs-CZ" dirty="0" smtClean="0"/>
              <a:t>vyniká</a:t>
            </a:r>
            <a:endParaRPr lang="cs-CZ" dirty="0"/>
          </a:p>
          <a:p>
            <a:pPr marL="0" indent="0" fontAlgn="base">
              <a:buNone/>
            </a:pPr>
            <a:r>
              <a:rPr lang="cs-CZ" b="1" dirty="0" smtClean="0"/>
              <a:t>b) Patentová rešerše:  </a:t>
            </a:r>
            <a:r>
              <a:rPr lang="cs-CZ" dirty="0" smtClean="0"/>
              <a:t>zaměřuje se na </a:t>
            </a:r>
            <a:r>
              <a:rPr lang="cs-CZ" dirty="0"/>
              <a:t>vyhledávání patentů, a to buď ve specializovaných patentových databázích, nebo v oborových databázích, které patenty také obsahují </a:t>
            </a:r>
            <a:r>
              <a:rPr lang="cs-CZ" dirty="0" smtClean="0"/>
              <a:t>(poradí knihovník)</a:t>
            </a:r>
            <a:endParaRPr lang="cs-CZ" dirty="0"/>
          </a:p>
          <a:p>
            <a:pPr marL="0" indent="0" fontAlgn="base">
              <a:buNone/>
            </a:pPr>
            <a:r>
              <a:rPr lang="cs-CZ" b="1" dirty="0" smtClean="0"/>
              <a:t>c) Komentovaná </a:t>
            </a:r>
            <a:r>
              <a:rPr lang="cs-CZ" b="1" dirty="0"/>
              <a:t>(anotovaná, kritická) </a:t>
            </a:r>
            <a:r>
              <a:rPr lang="cs-CZ" b="1" dirty="0" smtClean="0"/>
              <a:t>rešerše: </a:t>
            </a:r>
            <a:r>
              <a:rPr lang="cs-CZ" dirty="0"/>
              <a:t> </a:t>
            </a:r>
            <a:r>
              <a:rPr lang="cs-CZ" dirty="0" smtClean="0"/>
              <a:t>přehled </a:t>
            </a:r>
            <a:r>
              <a:rPr lang="cs-CZ" dirty="0"/>
              <a:t>relevantních publikací (především článků z časopisů a příspěvků z konferencí) a zhodnocení jejich obsahu a přínosu pro řešenou </a:t>
            </a:r>
            <a:r>
              <a:rPr lang="cs-CZ" dirty="0" smtClean="0"/>
              <a:t>problematiku – </a:t>
            </a:r>
            <a:r>
              <a:rPr lang="cs-CZ" b="1" dirty="0" smtClean="0">
                <a:solidFill>
                  <a:srgbClr val="FF0000"/>
                </a:solidFill>
              </a:rPr>
              <a:t>využita bude pro seminární práci do tohoto předmětu  </a:t>
            </a:r>
            <a:endParaRPr lang="cs-CZ" b="1" dirty="0">
              <a:solidFill>
                <a:srgbClr val="FF0000"/>
              </a:solidFill>
            </a:endParaRPr>
          </a:p>
          <a:p>
            <a:pPr lvl="1"/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482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cs-CZ" sz="4000" dirty="0" smtClean="0"/>
              <a:t>Rešerše = </a:t>
            </a:r>
            <a:r>
              <a:rPr lang="cs-CZ" sz="4000" dirty="0"/>
              <a:t>vyhledávání potřebné literatury</a:t>
            </a:r>
            <a:r>
              <a:rPr lang="cs-CZ" dirty="0"/>
              <a:t>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se na ni připravit?</a:t>
            </a:r>
          </a:p>
          <a:p>
            <a:pPr marL="0" indent="0">
              <a:buNone/>
            </a:pPr>
            <a:r>
              <a:rPr lang="cs-CZ" b="1" dirty="0" smtClean="0"/>
              <a:t>1.) Terminologie </a:t>
            </a:r>
            <a:r>
              <a:rPr lang="cs-CZ" b="1" dirty="0"/>
              <a:t>a klíčová </a:t>
            </a:r>
            <a:r>
              <a:rPr lang="cs-CZ" b="1" dirty="0" smtClean="0"/>
              <a:t>slova</a:t>
            </a:r>
          </a:p>
          <a:p>
            <a:pPr>
              <a:buFontTx/>
              <a:buChar char="-"/>
            </a:pPr>
            <a:r>
              <a:rPr lang="cs-CZ" dirty="0" smtClean="0"/>
              <a:t>Ujasněte </a:t>
            </a:r>
            <a:r>
              <a:rPr lang="cs-CZ" dirty="0"/>
              <a:t>si odbornou terminologii k </a:t>
            </a:r>
            <a:r>
              <a:rPr lang="cs-CZ" dirty="0" smtClean="0"/>
              <a:t>tématu práce (v angličtině)</a:t>
            </a:r>
          </a:p>
          <a:p>
            <a:pPr>
              <a:buFontTx/>
              <a:buChar char="-"/>
            </a:pPr>
            <a:r>
              <a:rPr lang="cs-CZ" dirty="0" smtClean="0"/>
              <a:t>Připravte </a:t>
            </a:r>
            <a:r>
              <a:rPr lang="cs-CZ" dirty="0"/>
              <a:t>si základní odborné termíny pro téma (klíčová slova), jejich synonyma, nadřazené obecnější pojmy i podřazené speciálnější </a:t>
            </a:r>
            <a:r>
              <a:rPr lang="cs-CZ" dirty="0" smtClean="0"/>
              <a:t>pojmy</a:t>
            </a:r>
            <a:endParaRPr lang="cs-CZ" b="1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29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Práce s klíčovými slovy / terminologií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Příklad postupu:</a:t>
            </a:r>
          </a:p>
          <a:p>
            <a:pPr lvl="1"/>
            <a:r>
              <a:rPr lang="cs-CZ" dirty="0" smtClean="0"/>
              <a:t>Téma: </a:t>
            </a:r>
            <a:r>
              <a:rPr lang="cs-CZ" i="1" dirty="0" smtClean="0"/>
              <a:t>Protipožární </a:t>
            </a:r>
            <a:r>
              <a:rPr lang="cs-CZ" i="1" dirty="0"/>
              <a:t>mobilní roboty</a:t>
            </a:r>
            <a:r>
              <a:rPr lang="cs-CZ" i="1" dirty="0" smtClean="0"/>
              <a:t> </a:t>
            </a:r>
          </a:p>
          <a:p>
            <a:pPr lvl="1"/>
            <a:r>
              <a:rPr lang="cs-CZ" dirty="0"/>
              <a:t>Příbuzné termíny a synonyma</a:t>
            </a:r>
            <a:r>
              <a:rPr lang="cs-CZ" dirty="0" smtClean="0"/>
              <a:t>: </a:t>
            </a:r>
            <a:r>
              <a:rPr lang="cs-CZ" i="1" dirty="0"/>
              <a:t>Mobilní robotické systémy, Automaticky řízená </a:t>
            </a:r>
            <a:r>
              <a:rPr lang="cs-CZ" i="1" dirty="0" smtClean="0"/>
              <a:t>vozidla</a:t>
            </a:r>
          </a:p>
          <a:p>
            <a:pPr lvl="1"/>
            <a:r>
              <a:rPr lang="cs-CZ" dirty="0"/>
              <a:t>Nadřazené obecnější </a:t>
            </a:r>
            <a:r>
              <a:rPr lang="cs-CZ" dirty="0" smtClean="0"/>
              <a:t>termíny / rozšiřování významu: </a:t>
            </a:r>
            <a:r>
              <a:rPr lang="cs-CZ" i="1" dirty="0"/>
              <a:t>Robotika, Roboty, Ochrana proti požáru, Záchranné prostředky, Nebezpečné </a:t>
            </a:r>
            <a:r>
              <a:rPr lang="cs-CZ" i="1" dirty="0" smtClean="0"/>
              <a:t>prostředí</a:t>
            </a:r>
          </a:p>
          <a:p>
            <a:pPr lvl="1"/>
            <a:r>
              <a:rPr lang="cs-CZ" dirty="0"/>
              <a:t>Podřazené podrobnější </a:t>
            </a:r>
            <a:r>
              <a:rPr lang="cs-CZ" dirty="0" smtClean="0"/>
              <a:t>termíny / zužování významu: </a:t>
            </a:r>
            <a:r>
              <a:rPr lang="cs-CZ" i="1" dirty="0"/>
              <a:t>Mobilní roboty na kolech, Mobilní roboty na nohách, Dvoustopé mobilní roboty, Šplhající mobilní roboty</a:t>
            </a:r>
            <a:endParaRPr lang="cs-CZ" i="1" dirty="0" smtClean="0"/>
          </a:p>
          <a:p>
            <a:pPr lvl="1"/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28640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cs-CZ" sz="3600" dirty="0" smtClean="0"/>
              <a:t>Rešerše = vyhledávání potřebné literatury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2.) </a:t>
            </a:r>
            <a:r>
              <a:rPr lang="cs-CZ" b="1" dirty="0"/>
              <a:t>Výběr informačních zdrojů</a:t>
            </a:r>
          </a:p>
          <a:p>
            <a:pPr>
              <a:buFontTx/>
              <a:buChar char="-"/>
            </a:pPr>
            <a:r>
              <a:rPr lang="cs-CZ" dirty="0" smtClean="0"/>
              <a:t>Prohlédněte </a:t>
            </a:r>
            <a:r>
              <a:rPr lang="cs-CZ" dirty="0"/>
              <a:t>si nabídku elektronických databází ve vaší knihovně a jejich obsah (zaměření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Promyslete </a:t>
            </a:r>
            <a:r>
              <a:rPr lang="cs-CZ" dirty="0"/>
              <a:t>si, která z knihoven by mohla mít literaturu pro danou </a:t>
            </a:r>
            <a:r>
              <a:rPr lang="cs-CZ" dirty="0" smtClean="0"/>
              <a:t>tématiku</a:t>
            </a:r>
          </a:p>
          <a:p>
            <a:pPr>
              <a:buFontTx/>
              <a:buChar char="-"/>
            </a:pPr>
            <a:r>
              <a:rPr lang="cs-CZ" dirty="0" smtClean="0"/>
              <a:t>Podívejte </a:t>
            </a:r>
            <a:r>
              <a:rPr lang="cs-CZ" dirty="0"/>
              <a:t>se, jaké možnosti vyhledávání odborné literatury dávají internetové prohledávače (cílené na odborné a vědecké informace - např. </a:t>
            </a:r>
            <a:r>
              <a:rPr lang="cs-CZ" dirty="0" err="1"/>
              <a:t>GoogleScholar</a:t>
            </a:r>
            <a:r>
              <a:rPr lang="cs-CZ" dirty="0"/>
              <a:t>, </a:t>
            </a:r>
            <a:r>
              <a:rPr lang="cs-CZ" dirty="0" err="1"/>
              <a:t>Vivisimo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862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cs-CZ" sz="3600" dirty="0" smtClean="0"/>
              <a:t>Rešerše = vyhledávání potřebné literatury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3.) </a:t>
            </a:r>
            <a:r>
              <a:rPr lang="cs-CZ" b="1" dirty="0"/>
              <a:t>Příprava rešeršního dotazu</a:t>
            </a:r>
          </a:p>
          <a:p>
            <a:pPr>
              <a:buFontTx/>
              <a:buChar char="-"/>
            </a:pPr>
            <a:r>
              <a:rPr lang="cs-CZ" dirty="0" smtClean="0"/>
              <a:t>Prohlédněte </a:t>
            </a:r>
            <a:r>
              <a:rPr lang="cs-CZ" dirty="0"/>
              <a:t>si vyhledávací systémy v katalozích, databázích a vyhledávače na </a:t>
            </a:r>
            <a:r>
              <a:rPr lang="cs-CZ" dirty="0" smtClean="0"/>
              <a:t>internetu</a:t>
            </a:r>
          </a:p>
          <a:p>
            <a:pPr>
              <a:buFontTx/>
              <a:buChar char="-"/>
            </a:pPr>
            <a:r>
              <a:rPr lang="cs-CZ" dirty="0" smtClean="0"/>
              <a:t>Rozhodněte</a:t>
            </a:r>
            <a:r>
              <a:rPr lang="cs-CZ" dirty="0"/>
              <a:t>, do kterých polí budete dotazy zadávat, přečtěte si nápovědy (</a:t>
            </a:r>
            <a:r>
              <a:rPr lang="cs-CZ" dirty="0" err="1"/>
              <a:t>Help</a:t>
            </a:r>
            <a:r>
              <a:rPr lang="cs-CZ" dirty="0"/>
              <a:t>, </a:t>
            </a:r>
            <a:r>
              <a:rPr lang="cs-CZ" dirty="0" err="1"/>
              <a:t>Search</a:t>
            </a:r>
            <a:r>
              <a:rPr lang="cs-CZ" dirty="0"/>
              <a:t> </a:t>
            </a:r>
            <a:r>
              <a:rPr lang="cs-CZ" dirty="0" err="1"/>
              <a:t>Tips</a:t>
            </a:r>
            <a:r>
              <a:rPr lang="cs-CZ" dirty="0"/>
              <a:t> atd</a:t>
            </a:r>
            <a:r>
              <a:rPr lang="cs-CZ" dirty="0" smtClean="0"/>
              <a:t>.)</a:t>
            </a:r>
          </a:p>
          <a:p>
            <a:pPr>
              <a:buFontTx/>
              <a:buChar char="-"/>
            </a:pPr>
            <a:r>
              <a:rPr lang="cs-CZ" dirty="0" smtClean="0"/>
              <a:t>Poučte </a:t>
            </a:r>
            <a:r>
              <a:rPr lang="cs-CZ" dirty="0"/>
              <a:t>se o užívání </a:t>
            </a:r>
            <a:r>
              <a:rPr lang="cs-CZ" dirty="0" smtClean="0"/>
              <a:t>operátorů (např. booleovských AND, OR, NOT) </a:t>
            </a:r>
          </a:p>
          <a:p>
            <a:pPr>
              <a:buFontTx/>
              <a:buChar char="-"/>
            </a:pPr>
            <a:r>
              <a:rPr lang="cs-CZ" dirty="0" smtClean="0"/>
              <a:t>Zformulujte </a:t>
            </a:r>
            <a:r>
              <a:rPr lang="cs-CZ" dirty="0"/>
              <a:t>rešeršní </a:t>
            </a:r>
            <a:r>
              <a:rPr lang="cs-CZ" dirty="0" smtClean="0"/>
              <a:t>dotaz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522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cs-CZ" sz="3600" dirty="0" smtClean="0"/>
              <a:t>Vlastní rešerše - průběh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1.) </a:t>
            </a:r>
            <a:r>
              <a:rPr lang="cs-CZ" b="1" dirty="0"/>
              <a:t>Zadání rešeršního dotazu</a:t>
            </a:r>
          </a:p>
          <a:p>
            <a:pPr>
              <a:buFontTx/>
              <a:buChar char="-"/>
            </a:pPr>
            <a:r>
              <a:rPr lang="cs-CZ" dirty="0" smtClean="0"/>
              <a:t>Do </a:t>
            </a:r>
            <a:r>
              <a:rPr lang="cs-CZ" dirty="0"/>
              <a:t>vybraného informačního zdroje zadejte připravený rešeršní dotaz a zobrazte </a:t>
            </a:r>
            <a:r>
              <a:rPr lang="cs-CZ" dirty="0" smtClean="0"/>
              <a:t>výsledky</a:t>
            </a:r>
          </a:p>
          <a:p>
            <a:pPr>
              <a:buFontTx/>
              <a:buChar char="-"/>
            </a:pPr>
            <a:r>
              <a:rPr lang="cs-CZ" dirty="0" smtClean="0"/>
              <a:t>Dostanete </a:t>
            </a:r>
            <a:r>
              <a:rPr lang="cs-CZ" dirty="0"/>
              <a:t>seznam bibliografických záznamů o dokumentech (údaje o autorech, názvu, roku vydání apod</a:t>
            </a:r>
            <a:r>
              <a:rPr lang="cs-CZ" dirty="0" smtClean="0"/>
              <a:t>.)</a:t>
            </a:r>
          </a:p>
          <a:p>
            <a:pPr>
              <a:buFontTx/>
              <a:buChar char="-"/>
            </a:pPr>
            <a:r>
              <a:rPr lang="cs-CZ" dirty="0" smtClean="0"/>
              <a:t>V </a:t>
            </a:r>
            <a:r>
              <a:rPr lang="cs-CZ" b="1" dirty="0"/>
              <a:t>knihovních katalozích </a:t>
            </a:r>
            <a:r>
              <a:rPr lang="cs-CZ" dirty="0"/>
              <a:t>najdete především knihy, časopisy, normy, disertace či výzkumné </a:t>
            </a:r>
            <a:r>
              <a:rPr lang="cs-CZ" dirty="0" smtClean="0"/>
              <a:t>zprávy</a:t>
            </a:r>
          </a:p>
          <a:p>
            <a:pPr>
              <a:buFontTx/>
              <a:buChar char="-"/>
            </a:pPr>
            <a:r>
              <a:rPr lang="cs-CZ" dirty="0" smtClean="0"/>
              <a:t>V </a:t>
            </a:r>
            <a:r>
              <a:rPr lang="cs-CZ" b="1" dirty="0"/>
              <a:t>databázích</a:t>
            </a:r>
            <a:r>
              <a:rPr lang="cs-CZ" dirty="0"/>
              <a:t> </a:t>
            </a:r>
            <a:r>
              <a:rPr lang="cs-CZ" dirty="0" smtClean="0"/>
              <a:t>najdete převážně </a:t>
            </a:r>
            <a:r>
              <a:rPr lang="cs-CZ" dirty="0"/>
              <a:t>články z časopisů a příspěvky z </a:t>
            </a:r>
            <a:r>
              <a:rPr lang="cs-CZ" dirty="0" smtClean="0"/>
              <a:t>konferencí</a:t>
            </a:r>
          </a:p>
          <a:p>
            <a:pPr marL="0" indent="0">
              <a:buNone/>
            </a:pPr>
            <a:r>
              <a:rPr lang="cs-CZ" dirty="0" smtClean="0"/>
              <a:t>Kdo vám poradí? Knihovníci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38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Vlastní rešerše - průběh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2.) </a:t>
            </a:r>
            <a:r>
              <a:rPr lang="cs-CZ" b="1" dirty="0"/>
              <a:t>Prohlédnutí záznamů a posouzení jejich </a:t>
            </a:r>
            <a:r>
              <a:rPr lang="cs-CZ" b="1" dirty="0" smtClean="0"/>
              <a:t>relevance</a:t>
            </a:r>
          </a:p>
          <a:p>
            <a:pPr marL="0" indent="0">
              <a:buNone/>
            </a:pPr>
            <a:r>
              <a:rPr lang="cs-CZ" dirty="0" smtClean="0"/>
              <a:t>- Záznam </a:t>
            </a:r>
            <a:r>
              <a:rPr lang="cs-CZ" dirty="0"/>
              <a:t>obsahuje bibliografické údaje: jméno autora, název dokumentu, u článků také název časopisu nebo název sborníku z konference, v němž byl článek publikován, dále datum vydání, počet stran a pracoviště </a:t>
            </a:r>
            <a:r>
              <a:rPr lang="cs-CZ" dirty="0" smtClean="0"/>
              <a:t>autora</a:t>
            </a:r>
          </a:p>
          <a:p>
            <a:pPr marL="0" indent="0">
              <a:buNone/>
            </a:pPr>
            <a:r>
              <a:rPr lang="cs-CZ" dirty="0" smtClean="0"/>
              <a:t>- Dále </a:t>
            </a:r>
            <a:r>
              <a:rPr lang="cs-CZ" dirty="0"/>
              <a:t>získáte i informace o obsahu (klíčová slova a abstrakt), podle kterých poznáte, jestli jde o relevantní dokument, </a:t>
            </a:r>
            <a:r>
              <a:rPr lang="cs-CZ" dirty="0" smtClean="0"/>
              <a:t>vztahující se </a:t>
            </a:r>
            <a:r>
              <a:rPr lang="cs-CZ" dirty="0"/>
              <a:t>k vaší </a:t>
            </a:r>
            <a:r>
              <a:rPr lang="cs-CZ" dirty="0" smtClean="0"/>
              <a:t>tématice, který stojí za to přečíst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378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Vlastní rešerše - průběh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3.) Úprava dotazu</a:t>
            </a:r>
          </a:p>
          <a:p>
            <a:pPr>
              <a:buFontTx/>
              <a:buChar char="-"/>
            </a:pPr>
            <a:r>
              <a:rPr lang="cs-CZ" dirty="0" smtClean="0"/>
              <a:t>Podívejte </a:t>
            </a:r>
            <a:r>
              <a:rPr lang="cs-CZ" dirty="0"/>
              <a:t>se na počet vyhledaných </a:t>
            </a:r>
            <a:r>
              <a:rPr lang="cs-CZ" dirty="0" smtClean="0"/>
              <a:t>záznamů</a:t>
            </a:r>
          </a:p>
          <a:p>
            <a:pPr lvl="1">
              <a:buFontTx/>
              <a:buChar char="-"/>
            </a:pPr>
            <a:r>
              <a:rPr lang="cs-CZ" dirty="0" smtClean="0"/>
              <a:t>Pokud </a:t>
            </a:r>
            <a:r>
              <a:rPr lang="cs-CZ" dirty="0"/>
              <a:t>jsou jich </a:t>
            </a:r>
            <a:r>
              <a:rPr lang="cs-CZ" dirty="0" smtClean="0"/>
              <a:t>desítky, zpřesněte </a:t>
            </a:r>
            <a:r>
              <a:rPr lang="cs-CZ" dirty="0"/>
              <a:t>svůj předchozí dotaz (pole </a:t>
            </a:r>
            <a:r>
              <a:rPr lang="cs-CZ" dirty="0" err="1"/>
              <a:t>Search</a:t>
            </a:r>
            <a:r>
              <a:rPr lang="cs-CZ" dirty="0"/>
              <a:t> </a:t>
            </a:r>
            <a:r>
              <a:rPr lang="cs-CZ" dirty="0" err="1"/>
              <a:t>within</a:t>
            </a:r>
            <a:r>
              <a:rPr lang="cs-CZ" dirty="0"/>
              <a:t>, </a:t>
            </a:r>
            <a:r>
              <a:rPr lang="cs-CZ" dirty="0" err="1"/>
              <a:t>Refine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query</a:t>
            </a:r>
            <a:r>
              <a:rPr lang="cs-CZ" dirty="0"/>
              <a:t> apod.) nebo ho zformulujte </a:t>
            </a:r>
            <a:r>
              <a:rPr lang="cs-CZ" dirty="0" smtClean="0"/>
              <a:t>jinak</a:t>
            </a:r>
          </a:p>
          <a:p>
            <a:pPr marL="514350" indent="-457200">
              <a:buFontTx/>
              <a:buChar char="-"/>
            </a:pPr>
            <a:r>
              <a:rPr lang="cs-CZ" dirty="0" smtClean="0"/>
              <a:t>Vraťte </a:t>
            </a:r>
            <a:r>
              <a:rPr lang="cs-CZ" dirty="0"/>
              <a:t>se zpět do vyhledávacího formuláře a použijte jiná slova, případně omezte dotaz určením roku vydání, jazyka dokumentu atd</a:t>
            </a:r>
            <a:r>
              <a:rPr lang="cs-CZ" dirty="0" smtClean="0"/>
              <a:t>.</a:t>
            </a:r>
          </a:p>
          <a:p>
            <a:pPr marL="514350" indent="-457200">
              <a:buFontTx/>
              <a:buChar char="-"/>
            </a:pPr>
            <a:r>
              <a:rPr lang="cs-CZ" dirty="0" smtClean="0"/>
              <a:t>Kdo poradí? Knihovník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pPr marL="514350" indent="-457200">
              <a:buFontTx/>
              <a:buChar char="-"/>
            </a:pP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179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dirty="0" smtClean="0"/>
              <a:t>Výsledky rešerše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cs-CZ" b="1" dirty="0" smtClean="0"/>
              <a:t>1.) Uložení </a:t>
            </a:r>
            <a:r>
              <a:rPr lang="cs-CZ" b="1" dirty="0"/>
              <a:t>výsledků rešerše </a:t>
            </a:r>
            <a:endParaRPr lang="cs-CZ" b="1" dirty="0" smtClean="0"/>
          </a:p>
          <a:p>
            <a:pPr lvl="1" fontAlgn="base"/>
            <a:r>
              <a:rPr lang="cs-CZ" dirty="0" smtClean="0"/>
              <a:t>Najdete </a:t>
            </a:r>
            <a:r>
              <a:rPr lang="cs-CZ" dirty="0"/>
              <a:t>přiměřené množství relevantních záznamů, u kterých </a:t>
            </a:r>
            <a:r>
              <a:rPr lang="cs-CZ" b="1" dirty="0"/>
              <a:t>nejsou</a:t>
            </a:r>
            <a:r>
              <a:rPr lang="cs-CZ" dirty="0"/>
              <a:t> k dispozici </a:t>
            </a:r>
            <a:r>
              <a:rPr lang="cs-CZ" b="1" dirty="0"/>
              <a:t>plné texty </a:t>
            </a:r>
            <a:r>
              <a:rPr lang="cs-CZ" dirty="0" smtClean="0"/>
              <a:t>článků           </a:t>
            </a:r>
            <a:r>
              <a:rPr lang="cs-CZ" dirty="0"/>
              <a:t>překopírujte si údaje záznamů o těchto článcích a uložte si je nebo si je pošlete </a:t>
            </a:r>
            <a:r>
              <a:rPr lang="cs-CZ" dirty="0" smtClean="0"/>
              <a:t>e-mailem</a:t>
            </a:r>
          </a:p>
          <a:p>
            <a:pPr lvl="1" fontAlgn="base"/>
            <a:r>
              <a:rPr lang="cs-CZ" dirty="0" smtClean="0"/>
              <a:t>Požádejte knihovnu </a:t>
            </a:r>
            <a:r>
              <a:rPr lang="cs-CZ" dirty="0"/>
              <a:t>o dodání plných textů - služba </a:t>
            </a:r>
            <a:r>
              <a:rPr lang="cs-CZ" dirty="0" smtClean="0"/>
              <a:t>MVS</a:t>
            </a:r>
          </a:p>
          <a:p>
            <a:pPr lvl="1" fontAlgn="base"/>
            <a:r>
              <a:rPr lang="cs-CZ" dirty="0" smtClean="0"/>
              <a:t>Některé </a:t>
            </a:r>
            <a:r>
              <a:rPr lang="cs-CZ" dirty="0"/>
              <a:t>databáze a katalogy poskytují služby exportu nebo zaslání citací (bibliografických údajů) e-mailem  přímo z databáze jedním </a:t>
            </a:r>
            <a:r>
              <a:rPr lang="cs-CZ" dirty="0" smtClean="0"/>
              <a:t>kliknutím</a:t>
            </a:r>
            <a:endParaRPr lang="cs-CZ" dirty="0"/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7272300" y="2695783"/>
            <a:ext cx="828092" cy="2937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42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Proč ji psát?</a:t>
            </a:r>
          </a:p>
          <a:p>
            <a:r>
              <a:rPr lang="cs-CZ" dirty="0" smtClean="0"/>
              <a:t>Komu je určena? Kdo je cílovým čtenářem?</a:t>
            </a:r>
          </a:p>
          <a:p>
            <a:r>
              <a:rPr lang="cs-CZ" dirty="0" smtClean="0"/>
              <a:t>Jak ji pojmout?</a:t>
            </a:r>
          </a:p>
          <a:p>
            <a:endParaRPr lang="cs-CZ" dirty="0"/>
          </a:p>
          <a:p>
            <a:r>
              <a:rPr lang="cs-CZ" dirty="0" smtClean="0"/>
              <a:t>„Rozmysli si, co chceš říct, a teprve po řádném ujasnění věci o ní piš.“</a:t>
            </a:r>
          </a:p>
          <a:p>
            <a:endParaRPr lang="cs-CZ" dirty="0"/>
          </a:p>
          <a:p>
            <a:r>
              <a:rPr lang="cs-CZ" dirty="0" smtClean="0"/>
              <a:t>Abychom napsali srozumitelný text, musíme při psaní pasáží myslet na celek stále.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617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Výsledky rešerše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2.) Vytvoření </a:t>
            </a:r>
            <a:r>
              <a:rPr lang="cs-CZ" b="1" dirty="0"/>
              <a:t>osobní kartotéky </a:t>
            </a:r>
            <a:endParaRPr lang="cs-CZ" b="1" dirty="0" smtClean="0"/>
          </a:p>
          <a:p>
            <a:pPr>
              <a:buFontTx/>
              <a:buChar char="-"/>
            </a:pPr>
            <a:r>
              <a:rPr lang="cs-CZ" dirty="0" smtClean="0"/>
              <a:t>Nahromadíte </a:t>
            </a:r>
            <a:r>
              <a:rPr lang="cs-CZ" dirty="0"/>
              <a:t>záznamy o přečtené nebo zajímavé literatuře k </a:t>
            </a:r>
            <a:r>
              <a:rPr lang="cs-CZ" dirty="0" smtClean="0"/>
              <a:t>tématu seminární práce</a:t>
            </a:r>
          </a:p>
          <a:p>
            <a:pPr>
              <a:buFontTx/>
              <a:buChar char="-"/>
            </a:pPr>
            <a:r>
              <a:rPr lang="cs-CZ" dirty="0" smtClean="0"/>
              <a:t>Je </a:t>
            </a:r>
            <a:r>
              <a:rPr lang="cs-CZ" dirty="0"/>
              <a:t>potřeba </a:t>
            </a:r>
            <a:r>
              <a:rPr lang="cs-CZ" dirty="0" smtClean="0"/>
              <a:t>záznamy  </a:t>
            </a:r>
            <a:r>
              <a:rPr lang="cs-CZ" dirty="0"/>
              <a:t>utřídit a uspořádat</a:t>
            </a:r>
            <a:r>
              <a:rPr lang="cs-CZ" dirty="0" smtClean="0"/>
              <a:t>. – osobní kartotéka (</a:t>
            </a:r>
            <a:r>
              <a:rPr lang="cs-CZ" dirty="0"/>
              <a:t>elektronický seznam, papírové kartičky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Speciální </a:t>
            </a:r>
            <a:r>
              <a:rPr lang="cs-CZ" dirty="0"/>
              <a:t>software a </a:t>
            </a:r>
            <a:r>
              <a:rPr lang="cs-CZ" dirty="0" smtClean="0"/>
              <a:t>nástroje (např. </a:t>
            </a:r>
            <a:r>
              <a:rPr lang="cs-CZ" dirty="0" err="1" smtClean="0">
                <a:hlinkClick r:id="rId2"/>
              </a:rPr>
              <a:t>Zotero</a:t>
            </a:r>
            <a:r>
              <a:rPr lang="cs-CZ" dirty="0" smtClean="0"/>
              <a:t>)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137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dirty="0" smtClean="0"/>
              <a:t>Příklady abstraktů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kmps.vse.cz/psychologieprace/wp-content/uploads/2012/09/Sbornik_abstraktu_konf_Psychologie_prace.pdf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097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Úkol – zadání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Zadání: </a:t>
            </a:r>
          </a:p>
          <a:p>
            <a:r>
              <a:rPr lang="cs-CZ" dirty="0" smtClean="0"/>
              <a:t>1.) Práce s vybraným tématem:</a:t>
            </a:r>
          </a:p>
          <a:p>
            <a:pPr lvl="1"/>
            <a:r>
              <a:rPr lang="cs-CZ" dirty="0" smtClean="0"/>
              <a:t>A) rozšíření – obecnější termíny – jedenkrát</a:t>
            </a:r>
          </a:p>
          <a:p>
            <a:pPr lvl="1"/>
            <a:r>
              <a:rPr lang="cs-CZ" dirty="0" smtClean="0"/>
              <a:t>B) zúžení – konkrétnější termíny </a:t>
            </a:r>
            <a:r>
              <a:rPr lang="cs-CZ" dirty="0"/>
              <a:t>–</a:t>
            </a:r>
            <a:r>
              <a:rPr lang="cs-CZ" dirty="0" smtClean="0"/>
              <a:t> dvakrát </a:t>
            </a:r>
          </a:p>
          <a:p>
            <a:r>
              <a:rPr lang="cs-CZ" dirty="0" smtClean="0"/>
              <a:t>1.) soupis 5-8 klíčových slov k tématu práce</a:t>
            </a:r>
          </a:p>
          <a:p>
            <a:pPr lvl="1"/>
            <a:r>
              <a:rPr lang="cs-CZ" dirty="0" smtClean="0"/>
              <a:t>V českém jazyce</a:t>
            </a:r>
          </a:p>
          <a:p>
            <a:pPr lvl="1"/>
            <a:r>
              <a:rPr lang="cs-CZ" dirty="0" smtClean="0"/>
              <a:t>V anglickém jazyce</a:t>
            </a:r>
          </a:p>
          <a:p>
            <a:r>
              <a:rPr lang="cs-CZ" dirty="0" smtClean="0"/>
              <a:t>2.) komentovaná rešerše 4 relevantních zdrojů k tématu:</a:t>
            </a:r>
          </a:p>
          <a:p>
            <a:pPr lvl="1"/>
            <a:r>
              <a:rPr lang="cs-CZ" dirty="0" smtClean="0"/>
              <a:t>v českém jazyce</a:t>
            </a:r>
          </a:p>
          <a:p>
            <a:pPr lvl="1"/>
            <a:endParaRPr lang="cs-CZ" dirty="0" smtClean="0"/>
          </a:p>
          <a:p>
            <a:r>
              <a:rPr lang="cs-CZ" dirty="0"/>
              <a:t>Termín </a:t>
            </a:r>
            <a:r>
              <a:rPr lang="cs-CZ" dirty="0" smtClean="0"/>
              <a:t>odevzdání: do 16. dubna 2016 včetně</a:t>
            </a:r>
            <a:endParaRPr lang="cs-CZ" dirty="0"/>
          </a:p>
          <a:p>
            <a:r>
              <a:rPr lang="cs-CZ" dirty="0"/>
              <a:t>Odevzdání: </a:t>
            </a:r>
            <a:r>
              <a:rPr lang="cs-CZ" dirty="0" err="1"/>
              <a:t>Odevzdávárna</a:t>
            </a:r>
            <a:r>
              <a:rPr lang="cs-CZ" dirty="0"/>
              <a:t> v </a:t>
            </a:r>
            <a:r>
              <a:rPr lang="cs-CZ" dirty="0" err="1" smtClean="0"/>
              <a:t>Isu</a:t>
            </a:r>
            <a:r>
              <a:rPr lang="cs-CZ" dirty="0" smtClean="0"/>
              <a:t> – </a:t>
            </a:r>
            <a:r>
              <a:rPr lang="cs-CZ" i="1" dirty="0" smtClean="0"/>
              <a:t>Rešerše k seminární práci</a:t>
            </a:r>
            <a:endParaRPr lang="cs-CZ" i="1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139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Rozsah – 5 normostran + přílohy (obrázek, tabulka …)</a:t>
            </a:r>
          </a:p>
          <a:p>
            <a:r>
              <a:rPr lang="cs-CZ" dirty="0"/>
              <a:t>Náležitosti:</a:t>
            </a:r>
          </a:p>
          <a:p>
            <a:pPr lvl="1"/>
            <a:r>
              <a:rPr lang="cs-CZ" dirty="0"/>
              <a:t>Název</a:t>
            </a:r>
          </a:p>
          <a:p>
            <a:pPr lvl="1"/>
            <a:r>
              <a:rPr lang="cs-CZ" dirty="0"/>
              <a:t>Abstrakt (700-900 znaků včetně mezer)</a:t>
            </a:r>
          </a:p>
          <a:p>
            <a:pPr lvl="1"/>
            <a:r>
              <a:rPr lang="cs-CZ" dirty="0"/>
              <a:t>Klíčová slova česky i anglicky</a:t>
            </a:r>
          </a:p>
          <a:p>
            <a:pPr lvl="1"/>
            <a:r>
              <a:rPr lang="cs-CZ" dirty="0"/>
              <a:t>Poznámkový aparát</a:t>
            </a:r>
          </a:p>
          <a:p>
            <a:pPr lvl="1"/>
            <a:r>
              <a:rPr lang="cs-CZ" dirty="0"/>
              <a:t>Seznam použité literatury</a:t>
            </a:r>
          </a:p>
          <a:p>
            <a:pPr lvl="1"/>
            <a:r>
              <a:rPr lang="cs-CZ" dirty="0"/>
              <a:t>Resumé (900-1100 znaků včetně mezer)</a:t>
            </a:r>
          </a:p>
        </p:txBody>
      </p:sp>
    </p:spTree>
    <p:extLst>
      <p:ext uri="{BB962C8B-B14F-4D97-AF65-F5344CB8AC3E}">
        <p14:creationId xmlns:p14="http://schemas.microsoft.com/office/powerpoint/2010/main" val="128511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Proces tvorby</a:t>
            </a:r>
          </a:p>
          <a:p>
            <a:pPr lvl="1"/>
            <a:r>
              <a:rPr lang="cs-CZ" dirty="0" smtClean="0"/>
              <a:t>Projekt</a:t>
            </a:r>
          </a:p>
          <a:p>
            <a:pPr lvl="1"/>
            <a:r>
              <a:rPr lang="cs-CZ" dirty="0" smtClean="0"/>
              <a:t>Koncept (myšlenková mapa)</a:t>
            </a:r>
          </a:p>
          <a:p>
            <a:pPr lvl="1"/>
            <a:r>
              <a:rPr lang="cs-CZ" dirty="0" smtClean="0"/>
              <a:t>Rešerše</a:t>
            </a:r>
          </a:p>
          <a:p>
            <a:pPr lvl="1"/>
            <a:r>
              <a:rPr lang="cs-CZ" dirty="0" smtClean="0"/>
              <a:t>Základní struktura</a:t>
            </a:r>
          </a:p>
          <a:p>
            <a:pPr lvl="1"/>
            <a:r>
              <a:rPr lang="cs-CZ" dirty="0" smtClean="0"/>
              <a:t>Psaní práce včetně poznámkového aparátu</a:t>
            </a:r>
          </a:p>
          <a:p>
            <a:pPr lvl="1"/>
            <a:r>
              <a:rPr lang="cs-CZ" dirty="0" smtClean="0"/>
              <a:t>Abstrakt</a:t>
            </a:r>
          </a:p>
          <a:p>
            <a:pPr lvl="1"/>
            <a:r>
              <a:rPr lang="cs-CZ" dirty="0" smtClean="0"/>
              <a:t>Resumé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298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Seminární práce – ideální postup</a:t>
            </a:r>
            <a:endParaRPr lang="cs-CZ" sz="4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402600"/>
            <a:ext cx="8785026" cy="306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983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dirty="0" smtClean="0"/>
              <a:t>„Projekt“ k seminární práci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 smtClean="0"/>
          </a:p>
          <a:p>
            <a:r>
              <a:rPr lang="cs-CZ" sz="3600" dirty="0" smtClean="0"/>
              <a:t>Strukturuje myšlení</a:t>
            </a:r>
          </a:p>
          <a:p>
            <a:r>
              <a:rPr lang="cs-CZ" sz="3600" dirty="0" smtClean="0"/>
              <a:t>Strukturuje práci na samotném textu</a:t>
            </a:r>
          </a:p>
          <a:p>
            <a:r>
              <a:rPr lang="cs-CZ" sz="3600" dirty="0" smtClean="0"/>
              <a:t>Optimální komunikace a spolupráce studenta a pedagoga</a:t>
            </a:r>
          </a:p>
          <a:p>
            <a:r>
              <a:rPr lang="cs-CZ" sz="3600" dirty="0" smtClean="0"/>
              <a:t>Vhodný nástroj pro další studium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20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cs-CZ" sz="4000" dirty="0"/>
              <a:t>„Projekt“ k seminární práci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Čtyři zásadní otázky:</a:t>
            </a:r>
          </a:p>
          <a:p>
            <a:pPr lvl="1"/>
            <a:r>
              <a:rPr lang="cs-CZ" dirty="0" smtClean="0"/>
              <a:t>1. Čím se budu zabývat? Jaký problém chci řešit? Na jakou otázku budu odpovídat?</a:t>
            </a:r>
          </a:p>
          <a:p>
            <a:pPr lvl="1"/>
            <a:r>
              <a:rPr lang="cs-CZ" dirty="0" smtClean="0"/>
              <a:t>2. Na co lze v mém tématu navázat? Zabýval se jím už někdo? Jaká je tedy k tématu literatura?</a:t>
            </a:r>
          </a:p>
          <a:p>
            <a:pPr lvl="1"/>
            <a:r>
              <a:rPr lang="cs-CZ" dirty="0" smtClean="0"/>
              <a:t>3. Jak budu problém (otázku) řešit? Kde a jak budu hledat odpověď?</a:t>
            </a:r>
          </a:p>
          <a:p>
            <a:pPr lvl="1"/>
            <a:r>
              <a:rPr lang="cs-CZ" dirty="0" smtClean="0"/>
              <a:t>4. Kolik času na práci mám?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34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dirty="0" smtClean="0"/>
              <a:t>Abstrakt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Redukovaný text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Různé typy</a:t>
            </a:r>
          </a:p>
          <a:p>
            <a:pPr marL="0" indent="0">
              <a:buNone/>
            </a:pPr>
            <a:r>
              <a:rPr lang="cs-CZ" b="1" dirty="0"/>
              <a:t>Základní cíl: prezentovat stěžejní kontext, témata a závěry  autora</a:t>
            </a:r>
          </a:p>
          <a:p>
            <a:r>
              <a:rPr lang="cs-CZ" dirty="0"/>
              <a:t>Tzv. globální (t</a:t>
            </a:r>
            <a:r>
              <a:rPr lang="cs-CZ" b="1" dirty="0"/>
              <a:t>ematický</a:t>
            </a:r>
            <a:r>
              <a:rPr lang="cs-CZ" dirty="0"/>
              <a:t>, lineární) abstrakt (jeden odstavec, 150-250 slov) </a:t>
            </a:r>
          </a:p>
          <a:p>
            <a:pPr lvl="1"/>
            <a:r>
              <a:rPr lang="cs-CZ" dirty="0"/>
              <a:t>Přináší v souhrnu základní informace o tématu odborného textu </a:t>
            </a:r>
          </a:p>
          <a:p>
            <a:pPr lvl="1"/>
            <a:r>
              <a:rPr lang="cs-CZ" dirty="0"/>
              <a:t>Obsahuje zároveň stručnou prezentaci zjištění, k nimž autor textu dospěl </a:t>
            </a:r>
          </a:p>
          <a:p>
            <a:pPr lvl="1"/>
            <a:r>
              <a:rPr lang="cs-CZ" dirty="0"/>
              <a:t>Obsahuje (byť formální v případě seminární práce) výzkumnou otázku a odpověď na ni </a:t>
            </a:r>
          </a:p>
          <a:p>
            <a:r>
              <a:rPr lang="cs-CZ" dirty="0"/>
              <a:t>Tzv. lineární neboli strukturovaný (4 odstavce) – pro náročnější vědecký výstup (konferenční příspěvek, vědecký článek)</a:t>
            </a:r>
          </a:p>
        </p:txBody>
      </p:sp>
    </p:spTree>
    <p:extLst>
      <p:ext uri="{BB962C8B-B14F-4D97-AF65-F5344CB8AC3E}">
        <p14:creationId xmlns:p14="http://schemas.microsoft.com/office/powerpoint/2010/main" val="333204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dirty="0" smtClean="0"/>
              <a:t>Abstrakt - typy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5805968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789040"/>
            <a:ext cx="6181353" cy="2594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052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1028</Words>
  <Application>Microsoft Office PowerPoint</Application>
  <PresentationFormat>Předvádění na obrazovce (4:3)</PresentationFormat>
  <Paragraphs>130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Wingdings</vt:lpstr>
      <vt:lpstr>Motiv systému Office</vt:lpstr>
      <vt:lpstr>Seminární práce – odborný text přípravné kroky</vt:lpstr>
      <vt:lpstr>Seminární práce</vt:lpstr>
      <vt:lpstr>Seminární práce</vt:lpstr>
      <vt:lpstr>Seminární práce</vt:lpstr>
      <vt:lpstr>Seminární práce – ideální postup</vt:lpstr>
      <vt:lpstr>„Projekt“ k seminární práci</vt:lpstr>
      <vt:lpstr>„Projekt“ k seminární práci</vt:lpstr>
      <vt:lpstr>Abstrakt</vt:lpstr>
      <vt:lpstr>Abstrakt - typy</vt:lpstr>
      <vt:lpstr>Jaké pojetí v práci zvolit</vt:lpstr>
      <vt:lpstr>Rešerše</vt:lpstr>
      <vt:lpstr>Rešerše = vyhledávání potřebné literatury </vt:lpstr>
      <vt:lpstr>Práce s klíčovými slovy / terminologií</vt:lpstr>
      <vt:lpstr>Rešerše = vyhledávání potřebné literatury</vt:lpstr>
      <vt:lpstr>Rešerše = vyhledávání potřebné literatury</vt:lpstr>
      <vt:lpstr>Vlastní rešerše - průběh</vt:lpstr>
      <vt:lpstr>Vlastní rešerše - průběh</vt:lpstr>
      <vt:lpstr>Vlastní rešerše - průběh</vt:lpstr>
      <vt:lpstr>Výsledky rešerše</vt:lpstr>
      <vt:lpstr>Výsledky rešerše</vt:lpstr>
      <vt:lpstr>Příklady abstraktů</vt:lpstr>
      <vt:lpstr>Úkol – zadání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Pavlína Mazáčová</cp:lastModifiedBy>
  <cp:revision>15</cp:revision>
  <dcterms:created xsi:type="dcterms:W3CDTF">2016-03-31T23:01:45Z</dcterms:created>
  <dcterms:modified xsi:type="dcterms:W3CDTF">2016-04-01T10:56:52Z</dcterms:modified>
</cp:coreProperties>
</file>