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256" r:id="rId2"/>
    <p:sldId id="429" r:id="rId3"/>
    <p:sldId id="430" r:id="rId4"/>
    <p:sldId id="432" r:id="rId5"/>
    <p:sldId id="408" r:id="rId6"/>
    <p:sldId id="409" r:id="rId7"/>
    <p:sldId id="410" r:id="rId8"/>
    <p:sldId id="433" r:id="rId9"/>
    <p:sldId id="434" r:id="rId10"/>
    <p:sldId id="413" r:id="rId11"/>
    <p:sldId id="414" r:id="rId12"/>
    <p:sldId id="373" r:id="rId13"/>
    <p:sldId id="422" r:id="rId14"/>
    <p:sldId id="423" r:id="rId15"/>
    <p:sldId id="435" r:id="rId16"/>
    <p:sldId id="426" r:id="rId17"/>
    <p:sldId id="436" r:id="rId18"/>
    <p:sldId id="428" r:id="rId19"/>
    <p:sldId id="437" r:id="rId20"/>
    <p:sldId id="438" r:id="rId21"/>
    <p:sldId id="418" r:id="rId22"/>
    <p:sldId id="431" r:id="rId23"/>
    <p:sldId id="272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00"/>
    <a:srgbClr val="0066FF"/>
    <a:srgbClr val="FF33CC"/>
    <a:srgbClr val="33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3659" autoAdjust="0"/>
  </p:normalViewPr>
  <p:slideViewPr>
    <p:cSldViewPr>
      <p:cViewPr varScale="1">
        <p:scale>
          <a:sx n="109" d="100"/>
          <a:sy n="109" d="100"/>
        </p:scale>
        <p:origin x="16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5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aktuality.php?lang=cs" TargetMode="External"/><Relationship Id="rId2" Type="http://schemas.openxmlformats.org/officeDocument/2006/relationships/hyperlink" Target="https://ezdroje.muni.cz/prehled/obory2.php?lang=cs" TargetMode="External"/><Relationship Id="rId1" Type="http://schemas.openxmlformats.org/officeDocument/2006/relationships/hyperlink" Target="https://ezdroje.muni.cz/prehled/abecedne.php?lang=cs" TargetMode="External"/><Relationship Id="rId5" Type="http://schemas.openxmlformats.org/officeDocument/2006/relationships/hyperlink" Target="https://ezdroje.muni.cz/discovery/?lang=cs" TargetMode="External"/><Relationship Id="rId4" Type="http://schemas.openxmlformats.org/officeDocument/2006/relationships/hyperlink" Target="https://ezdroje.muni.cz/vzdaleny_pristup/?lang=c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aktuality.php?lang=cs" TargetMode="External"/><Relationship Id="rId2" Type="http://schemas.openxmlformats.org/officeDocument/2006/relationships/hyperlink" Target="https://ezdroje.muni.cz/prehled/obory2.php?lang=cs" TargetMode="External"/><Relationship Id="rId1" Type="http://schemas.openxmlformats.org/officeDocument/2006/relationships/hyperlink" Target="https://ezdroje.muni.cz/prehled/abecedne.php?lang=cs" TargetMode="External"/><Relationship Id="rId5" Type="http://schemas.openxmlformats.org/officeDocument/2006/relationships/hyperlink" Target="https://ezdroje.muni.cz/discovery/?lang=cs" TargetMode="External"/><Relationship Id="rId4" Type="http://schemas.openxmlformats.org/officeDocument/2006/relationships/hyperlink" Target="https://ezdroje.muni.cz/vzdaleny_pristup/?lang=c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FF5DE-6FB7-474C-94E6-E29203B39F75}" type="doc">
      <dgm:prSet loTypeId="urn:microsoft.com/office/officeart/2008/layout/VerticalCurvedList" loCatId="list" qsTypeId="urn:microsoft.com/office/officeart/2005/8/quickstyle/3d4" qsCatId="3D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FD9FA6DA-6FA1-4EC1-84C2-87FDE97D5BD6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itchFamily="34" charset="0"/>
              <a:hlinkClick xmlns:r="http://schemas.openxmlformats.org/officeDocument/2006/relationships" r:id="rId1"/>
            </a:rPr>
            <a:t>Seznam databází</a:t>
          </a:r>
          <a:endParaRPr lang="cs-CZ" dirty="0">
            <a:latin typeface="Trebuchet MS" pitchFamily="34" charset="0"/>
          </a:endParaRPr>
        </a:p>
      </dgm:t>
    </dgm:pt>
    <dgm:pt modelId="{1DD03BF4-A3BF-4F91-AE4D-A3754EAF1BFB}" type="parTrans" cxnId="{D46548C9-80A3-499F-8590-32CB91F1EC65}">
      <dgm:prSet/>
      <dgm:spPr/>
      <dgm:t>
        <a:bodyPr/>
        <a:lstStyle/>
        <a:p>
          <a:endParaRPr lang="cs-CZ"/>
        </a:p>
      </dgm:t>
    </dgm:pt>
    <dgm:pt modelId="{DB64DAAB-2DB6-4128-8E81-D9DDF36EF2CA}" type="sibTrans" cxnId="{D46548C9-80A3-499F-8590-32CB91F1EC65}">
      <dgm:prSet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-40000" prstMaterial="metal">
          <a:bevelT w="88900" h="88900"/>
        </a:sp3d>
      </dgm:spPr>
      <dgm:t>
        <a:bodyPr/>
        <a:lstStyle/>
        <a:p>
          <a:endParaRPr lang="cs-CZ"/>
        </a:p>
      </dgm:t>
    </dgm:pt>
    <dgm:pt modelId="{581B7F55-5ABB-4591-9085-32DFF2EB1ED5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smtClean="0">
              <a:latin typeface="Trebuchet MS" pitchFamily="34" charset="0"/>
              <a:hlinkClick xmlns:r="http://schemas.openxmlformats.org/officeDocument/2006/relationships" r:id="rId2"/>
            </a:rPr>
            <a:t>Zdroje podle oborů</a:t>
          </a:r>
          <a:endParaRPr lang="cs-CZ" dirty="0">
            <a:latin typeface="Trebuchet MS" pitchFamily="34" charset="0"/>
          </a:endParaRPr>
        </a:p>
      </dgm:t>
    </dgm:pt>
    <dgm:pt modelId="{CB22FE46-D3B6-43D2-AEB8-21A80E8EDF19}" type="parTrans" cxnId="{0C8A8A00-E547-4B80-B2BC-493664E1FA9D}">
      <dgm:prSet/>
      <dgm:spPr/>
      <dgm:t>
        <a:bodyPr/>
        <a:lstStyle/>
        <a:p>
          <a:endParaRPr lang="cs-CZ"/>
        </a:p>
      </dgm:t>
    </dgm:pt>
    <dgm:pt modelId="{3FD69C52-535A-4C21-AAFF-DE7EEBD3E068}" type="sibTrans" cxnId="{0C8A8A00-E547-4B80-B2BC-493664E1FA9D}">
      <dgm:prSet/>
      <dgm:spPr/>
      <dgm:t>
        <a:bodyPr/>
        <a:lstStyle/>
        <a:p>
          <a:endParaRPr lang="cs-CZ"/>
        </a:p>
      </dgm:t>
    </dgm:pt>
    <dgm:pt modelId="{EE7196E4-0898-466F-A67B-D7ECD4A208FC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>
              <a:latin typeface="Trebuchet MS" pitchFamily="34" charset="0"/>
              <a:hlinkClick xmlns:r="http://schemas.openxmlformats.org/officeDocument/2006/relationships" r:id="rId3"/>
            </a:rPr>
            <a:t>Zkušební přístupy a novinky</a:t>
          </a:r>
          <a:endParaRPr lang="cs-CZ" dirty="0">
            <a:latin typeface="Trebuchet MS" pitchFamily="34" charset="0"/>
          </a:endParaRPr>
        </a:p>
      </dgm:t>
    </dgm:pt>
    <dgm:pt modelId="{054EF00D-0A42-4EF9-A64C-C249E34CD031}" type="parTrans" cxnId="{3BBCD787-0CB3-4867-AD4D-BB39D4D169E9}">
      <dgm:prSet/>
      <dgm:spPr/>
      <dgm:t>
        <a:bodyPr/>
        <a:lstStyle/>
        <a:p>
          <a:endParaRPr lang="cs-CZ"/>
        </a:p>
      </dgm:t>
    </dgm:pt>
    <dgm:pt modelId="{4E66217C-0AA9-496A-BF40-0A4895B806BE}" type="sibTrans" cxnId="{3BBCD787-0CB3-4867-AD4D-BB39D4D169E9}">
      <dgm:prSet/>
      <dgm:spPr/>
      <dgm:t>
        <a:bodyPr/>
        <a:lstStyle/>
        <a:p>
          <a:endParaRPr lang="cs-CZ"/>
        </a:p>
      </dgm:t>
    </dgm:pt>
    <dgm:pt modelId="{C8E0FEAA-DB64-4B0E-B207-CAD12DEC8D99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smtClean="0">
              <a:latin typeface="Trebuchet MS" pitchFamily="34" charset="0"/>
              <a:hlinkClick xmlns:r="http://schemas.openxmlformats.org/officeDocument/2006/relationships" r:id="rId4"/>
            </a:rPr>
            <a:t>Vzdálený přístup</a:t>
          </a:r>
          <a:endParaRPr lang="cs-CZ" dirty="0">
            <a:latin typeface="Trebuchet MS" pitchFamily="34" charset="0"/>
          </a:endParaRPr>
        </a:p>
      </dgm:t>
    </dgm:pt>
    <dgm:pt modelId="{6E803D93-B208-4A34-B1A2-EF0EEC75D45F}" type="parTrans" cxnId="{90E3433C-7B6A-4323-8FBB-69134C3E43CE}">
      <dgm:prSet/>
      <dgm:spPr/>
      <dgm:t>
        <a:bodyPr/>
        <a:lstStyle/>
        <a:p>
          <a:endParaRPr lang="cs-CZ"/>
        </a:p>
      </dgm:t>
    </dgm:pt>
    <dgm:pt modelId="{0B457E98-E62C-4A02-9572-C6911F3E2372}" type="sibTrans" cxnId="{90E3433C-7B6A-4323-8FBB-69134C3E43CE}">
      <dgm:prSet/>
      <dgm:spPr/>
      <dgm:t>
        <a:bodyPr/>
        <a:lstStyle/>
        <a:p>
          <a:endParaRPr lang="cs-CZ"/>
        </a:p>
      </dgm:t>
    </dgm:pt>
    <dgm:pt modelId="{8487F31D-DD5B-4D73-A15E-F9D4CBA490AB}">
      <dgm:prSet phldrT="[Text]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smtClean="0">
              <a:latin typeface="Trebuchet MS" pitchFamily="34" charset="0"/>
              <a:hlinkClick xmlns:r="http://schemas.openxmlformats.org/officeDocument/2006/relationships" r:id="rId5"/>
            </a:rPr>
            <a:t>EBSCO Discovery Service</a:t>
          </a:r>
          <a:endParaRPr lang="cs-CZ" dirty="0">
            <a:latin typeface="Trebuchet MS" pitchFamily="34" charset="0"/>
          </a:endParaRPr>
        </a:p>
      </dgm:t>
    </dgm:pt>
    <dgm:pt modelId="{DFE693D7-B34A-4731-9599-23E799D91A9D}" type="parTrans" cxnId="{33EF1CC2-5128-4CBF-9E43-13A833C2288D}">
      <dgm:prSet/>
      <dgm:spPr/>
      <dgm:t>
        <a:bodyPr/>
        <a:lstStyle/>
        <a:p>
          <a:endParaRPr lang="cs-CZ"/>
        </a:p>
      </dgm:t>
    </dgm:pt>
    <dgm:pt modelId="{6A5184ED-5A53-4FE7-A086-F100C56F0EB1}" type="sibTrans" cxnId="{33EF1CC2-5128-4CBF-9E43-13A833C2288D}">
      <dgm:prSet/>
      <dgm:spPr/>
      <dgm:t>
        <a:bodyPr/>
        <a:lstStyle/>
        <a:p>
          <a:endParaRPr lang="cs-CZ"/>
        </a:p>
      </dgm:t>
    </dgm:pt>
    <dgm:pt modelId="{8001241B-BDE7-49C6-8986-473EF5F8BDFE}" type="pres">
      <dgm:prSet presAssocID="{785FF5DE-6FB7-474C-94E6-E29203B39F7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A8962AFA-75B0-4B16-8A81-C2AA015E805B}" type="pres">
      <dgm:prSet presAssocID="{785FF5DE-6FB7-474C-94E6-E29203B39F75}" presName="Name1" presStyleCnt="0"/>
      <dgm:spPr/>
      <dgm:t>
        <a:bodyPr/>
        <a:lstStyle/>
        <a:p>
          <a:endParaRPr lang="cs-CZ"/>
        </a:p>
      </dgm:t>
    </dgm:pt>
    <dgm:pt modelId="{6E2033F5-76DE-4DB5-B586-B124FDDB95D3}" type="pres">
      <dgm:prSet presAssocID="{785FF5DE-6FB7-474C-94E6-E29203B39F75}" presName="cycle" presStyleCnt="0"/>
      <dgm:spPr/>
      <dgm:t>
        <a:bodyPr/>
        <a:lstStyle/>
        <a:p>
          <a:endParaRPr lang="cs-CZ"/>
        </a:p>
      </dgm:t>
    </dgm:pt>
    <dgm:pt modelId="{53BDD41C-6F98-4BAA-89EF-F5734C182BA5}" type="pres">
      <dgm:prSet presAssocID="{785FF5DE-6FB7-474C-94E6-E29203B39F75}" presName="srcNode" presStyleLbl="node1" presStyleIdx="0" presStyleCnt="5"/>
      <dgm:spPr/>
      <dgm:t>
        <a:bodyPr/>
        <a:lstStyle/>
        <a:p>
          <a:endParaRPr lang="cs-CZ"/>
        </a:p>
      </dgm:t>
    </dgm:pt>
    <dgm:pt modelId="{1810722B-D269-42D2-9B36-41C3186A4A6C}" type="pres">
      <dgm:prSet presAssocID="{785FF5DE-6FB7-474C-94E6-E29203B39F75}" presName="conn" presStyleLbl="parChTrans1D2" presStyleIdx="0" presStyleCnt="1"/>
      <dgm:spPr/>
      <dgm:t>
        <a:bodyPr/>
        <a:lstStyle/>
        <a:p>
          <a:endParaRPr lang="cs-CZ"/>
        </a:p>
      </dgm:t>
    </dgm:pt>
    <dgm:pt modelId="{3AB3EED3-8B19-40E2-8447-9FA35412FE3E}" type="pres">
      <dgm:prSet presAssocID="{785FF5DE-6FB7-474C-94E6-E29203B39F75}" presName="extraNode" presStyleLbl="node1" presStyleIdx="0" presStyleCnt="5"/>
      <dgm:spPr/>
      <dgm:t>
        <a:bodyPr/>
        <a:lstStyle/>
        <a:p>
          <a:endParaRPr lang="cs-CZ"/>
        </a:p>
      </dgm:t>
    </dgm:pt>
    <dgm:pt modelId="{3EF32319-C5C1-418E-B0F7-07C21BDDD330}" type="pres">
      <dgm:prSet presAssocID="{785FF5DE-6FB7-474C-94E6-E29203B39F75}" presName="dstNode" presStyleLbl="node1" presStyleIdx="0" presStyleCnt="5"/>
      <dgm:spPr/>
      <dgm:t>
        <a:bodyPr/>
        <a:lstStyle/>
        <a:p>
          <a:endParaRPr lang="cs-CZ"/>
        </a:p>
      </dgm:t>
    </dgm:pt>
    <dgm:pt modelId="{0F14D09D-FC8E-4AE5-845D-CEFA2C4D025C}" type="pres">
      <dgm:prSet presAssocID="{FD9FA6DA-6FA1-4EC1-84C2-87FDE97D5BD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E9ED1-9D6B-474B-B8F4-5C4A0953975D}" type="pres">
      <dgm:prSet presAssocID="{FD9FA6DA-6FA1-4EC1-84C2-87FDE97D5BD6}" presName="accent_1" presStyleCnt="0"/>
      <dgm:spPr/>
      <dgm:t>
        <a:bodyPr/>
        <a:lstStyle/>
        <a:p>
          <a:endParaRPr lang="cs-CZ"/>
        </a:p>
      </dgm:t>
    </dgm:pt>
    <dgm:pt modelId="{FC8E0072-B0DB-4BF7-97BF-39544E8658F2}" type="pres">
      <dgm:prSet presAssocID="{FD9FA6DA-6FA1-4EC1-84C2-87FDE97D5BD6}" presName="accentRepeatNode" presStyleLbl="solidFgAcc1" presStyleIdx="0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70434AAF-C2EC-4C08-AFEE-1E0487AE3A79}" type="pres">
      <dgm:prSet presAssocID="{581B7F55-5ABB-4591-9085-32DFF2EB1ED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D1E95B-0A91-4115-8740-7315EE8571AE}" type="pres">
      <dgm:prSet presAssocID="{581B7F55-5ABB-4591-9085-32DFF2EB1ED5}" presName="accent_2" presStyleCnt="0"/>
      <dgm:spPr/>
      <dgm:t>
        <a:bodyPr/>
        <a:lstStyle/>
        <a:p>
          <a:endParaRPr lang="cs-CZ"/>
        </a:p>
      </dgm:t>
    </dgm:pt>
    <dgm:pt modelId="{AD358B12-C5A2-4EF8-929F-5D8665DB3CFA}" type="pres">
      <dgm:prSet presAssocID="{581B7F55-5ABB-4591-9085-32DFF2EB1ED5}" presName="accentRepeatNode" presStyleLbl="solidFgAcc1" presStyleIdx="1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1C960246-E6D7-4470-8F6D-C41B0C73E6F6}" type="pres">
      <dgm:prSet presAssocID="{EE7196E4-0898-466F-A67B-D7ECD4A208F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B5C600-8A59-4D5D-B88A-E3A4CAB1D326}" type="pres">
      <dgm:prSet presAssocID="{EE7196E4-0898-466F-A67B-D7ECD4A208FC}" presName="accent_3" presStyleCnt="0"/>
      <dgm:spPr/>
      <dgm:t>
        <a:bodyPr/>
        <a:lstStyle/>
        <a:p>
          <a:endParaRPr lang="cs-CZ"/>
        </a:p>
      </dgm:t>
    </dgm:pt>
    <dgm:pt modelId="{4782E4DC-E781-4C88-B926-EB3ACCA28BF8}" type="pres">
      <dgm:prSet presAssocID="{EE7196E4-0898-466F-A67B-D7ECD4A208FC}" presName="accentRepeatNode" presStyleLbl="solidFgAcc1" presStyleIdx="2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F22E73A0-0424-4DAA-A160-D2F64D48FD1A}" type="pres">
      <dgm:prSet presAssocID="{C8E0FEAA-DB64-4B0E-B207-CAD12DEC8D9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75A03D-8946-42E4-8168-B1657287FBC9}" type="pres">
      <dgm:prSet presAssocID="{C8E0FEAA-DB64-4B0E-B207-CAD12DEC8D99}" presName="accent_4" presStyleCnt="0"/>
      <dgm:spPr/>
      <dgm:t>
        <a:bodyPr/>
        <a:lstStyle/>
        <a:p>
          <a:endParaRPr lang="cs-CZ"/>
        </a:p>
      </dgm:t>
    </dgm:pt>
    <dgm:pt modelId="{1308F76B-1B73-4508-BD12-4D808163EABD}" type="pres">
      <dgm:prSet presAssocID="{C8E0FEAA-DB64-4B0E-B207-CAD12DEC8D99}" presName="accentRepeatNode" presStyleLbl="solidFgAcc1" presStyleIdx="3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  <dgm:pt modelId="{E240DBBD-2156-46CB-A367-4DD11CF57D7F}" type="pres">
      <dgm:prSet presAssocID="{8487F31D-DD5B-4D73-A15E-F9D4CBA490A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D8E32B-0613-4CEA-88CE-26269000698C}" type="pres">
      <dgm:prSet presAssocID="{8487F31D-DD5B-4D73-A15E-F9D4CBA490AB}" presName="accent_5" presStyleCnt="0"/>
      <dgm:spPr/>
      <dgm:t>
        <a:bodyPr/>
        <a:lstStyle/>
        <a:p>
          <a:endParaRPr lang="cs-CZ"/>
        </a:p>
      </dgm:t>
    </dgm:pt>
    <dgm:pt modelId="{D4CB0141-686B-4D68-BE3B-1F6C712FB904}" type="pres">
      <dgm:prSet presAssocID="{8487F31D-DD5B-4D73-A15E-F9D4CBA490AB}" presName="accentRepeatNode" presStyleLbl="solidFgAcc1" presStyleIdx="4" presStyleCnt="5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gm:spPr>
      <dgm:t>
        <a:bodyPr/>
        <a:lstStyle/>
        <a:p>
          <a:endParaRPr lang="cs-CZ"/>
        </a:p>
      </dgm:t>
    </dgm:pt>
  </dgm:ptLst>
  <dgm:cxnLst>
    <dgm:cxn modelId="{DA337C77-DDD9-4BED-8568-4F4549B41BFC}" type="presOf" srcId="{EE7196E4-0898-466F-A67B-D7ECD4A208FC}" destId="{1C960246-E6D7-4470-8F6D-C41B0C73E6F6}" srcOrd="0" destOrd="0" presId="urn:microsoft.com/office/officeart/2008/layout/VerticalCurvedList"/>
    <dgm:cxn modelId="{0C8A8A00-E547-4B80-B2BC-493664E1FA9D}" srcId="{785FF5DE-6FB7-474C-94E6-E29203B39F75}" destId="{581B7F55-5ABB-4591-9085-32DFF2EB1ED5}" srcOrd="1" destOrd="0" parTransId="{CB22FE46-D3B6-43D2-AEB8-21A80E8EDF19}" sibTransId="{3FD69C52-535A-4C21-AAFF-DE7EEBD3E068}"/>
    <dgm:cxn modelId="{D46548C9-80A3-499F-8590-32CB91F1EC65}" srcId="{785FF5DE-6FB7-474C-94E6-E29203B39F75}" destId="{FD9FA6DA-6FA1-4EC1-84C2-87FDE97D5BD6}" srcOrd="0" destOrd="0" parTransId="{1DD03BF4-A3BF-4F91-AE4D-A3754EAF1BFB}" sibTransId="{DB64DAAB-2DB6-4128-8E81-D9DDF36EF2CA}"/>
    <dgm:cxn modelId="{90E3433C-7B6A-4323-8FBB-69134C3E43CE}" srcId="{785FF5DE-6FB7-474C-94E6-E29203B39F75}" destId="{C8E0FEAA-DB64-4B0E-B207-CAD12DEC8D99}" srcOrd="3" destOrd="0" parTransId="{6E803D93-B208-4A34-B1A2-EF0EEC75D45F}" sibTransId="{0B457E98-E62C-4A02-9572-C6911F3E2372}"/>
    <dgm:cxn modelId="{3BBCD787-0CB3-4867-AD4D-BB39D4D169E9}" srcId="{785FF5DE-6FB7-474C-94E6-E29203B39F75}" destId="{EE7196E4-0898-466F-A67B-D7ECD4A208FC}" srcOrd="2" destOrd="0" parTransId="{054EF00D-0A42-4EF9-A64C-C249E34CD031}" sibTransId="{4E66217C-0AA9-496A-BF40-0A4895B806BE}"/>
    <dgm:cxn modelId="{8B6A1FDB-115C-4EC6-8FB8-AF62A90B6AD4}" type="presOf" srcId="{DB64DAAB-2DB6-4128-8E81-D9DDF36EF2CA}" destId="{1810722B-D269-42D2-9B36-41C3186A4A6C}" srcOrd="0" destOrd="0" presId="urn:microsoft.com/office/officeart/2008/layout/VerticalCurvedList"/>
    <dgm:cxn modelId="{366EB1CB-31BD-4DE0-A818-E1D35FBBDE85}" type="presOf" srcId="{785FF5DE-6FB7-474C-94E6-E29203B39F75}" destId="{8001241B-BDE7-49C6-8986-473EF5F8BDFE}" srcOrd="0" destOrd="0" presId="urn:microsoft.com/office/officeart/2008/layout/VerticalCurvedList"/>
    <dgm:cxn modelId="{EB538ADC-D2E3-403A-935C-25F7C4CAE346}" type="presOf" srcId="{8487F31D-DD5B-4D73-A15E-F9D4CBA490AB}" destId="{E240DBBD-2156-46CB-A367-4DD11CF57D7F}" srcOrd="0" destOrd="0" presId="urn:microsoft.com/office/officeart/2008/layout/VerticalCurvedList"/>
    <dgm:cxn modelId="{29EF4740-9BB9-4F05-8D3D-F2EBCF825C12}" type="presOf" srcId="{581B7F55-5ABB-4591-9085-32DFF2EB1ED5}" destId="{70434AAF-C2EC-4C08-AFEE-1E0487AE3A79}" srcOrd="0" destOrd="0" presId="urn:microsoft.com/office/officeart/2008/layout/VerticalCurvedList"/>
    <dgm:cxn modelId="{022C4712-B2E6-4F9B-BAEE-580E8D00EEFE}" type="presOf" srcId="{C8E0FEAA-DB64-4B0E-B207-CAD12DEC8D99}" destId="{F22E73A0-0424-4DAA-A160-D2F64D48FD1A}" srcOrd="0" destOrd="0" presId="urn:microsoft.com/office/officeart/2008/layout/VerticalCurvedList"/>
    <dgm:cxn modelId="{5DE8A0DA-4D79-4A2B-906E-F9C99F8845C0}" type="presOf" srcId="{FD9FA6DA-6FA1-4EC1-84C2-87FDE97D5BD6}" destId="{0F14D09D-FC8E-4AE5-845D-CEFA2C4D025C}" srcOrd="0" destOrd="0" presId="urn:microsoft.com/office/officeart/2008/layout/VerticalCurvedList"/>
    <dgm:cxn modelId="{33EF1CC2-5128-4CBF-9E43-13A833C2288D}" srcId="{785FF5DE-6FB7-474C-94E6-E29203B39F75}" destId="{8487F31D-DD5B-4D73-A15E-F9D4CBA490AB}" srcOrd="4" destOrd="0" parTransId="{DFE693D7-B34A-4731-9599-23E799D91A9D}" sibTransId="{6A5184ED-5A53-4FE7-A086-F100C56F0EB1}"/>
    <dgm:cxn modelId="{E59840BD-CBD0-446E-9281-FFC9D3F4160D}" type="presParOf" srcId="{8001241B-BDE7-49C6-8986-473EF5F8BDFE}" destId="{A8962AFA-75B0-4B16-8A81-C2AA015E805B}" srcOrd="0" destOrd="0" presId="urn:microsoft.com/office/officeart/2008/layout/VerticalCurvedList"/>
    <dgm:cxn modelId="{A08C06F3-2D46-4FD5-80D8-AE12B26F5629}" type="presParOf" srcId="{A8962AFA-75B0-4B16-8A81-C2AA015E805B}" destId="{6E2033F5-76DE-4DB5-B586-B124FDDB95D3}" srcOrd="0" destOrd="0" presId="urn:microsoft.com/office/officeart/2008/layout/VerticalCurvedList"/>
    <dgm:cxn modelId="{FE30A277-B3DB-4DB2-A0C1-B6B604A11C34}" type="presParOf" srcId="{6E2033F5-76DE-4DB5-B586-B124FDDB95D3}" destId="{53BDD41C-6F98-4BAA-89EF-F5734C182BA5}" srcOrd="0" destOrd="0" presId="urn:microsoft.com/office/officeart/2008/layout/VerticalCurvedList"/>
    <dgm:cxn modelId="{48FABD19-F931-4768-AC1F-94613DCDBF68}" type="presParOf" srcId="{6E2033F5-76DE-4DB5-B586-B124FDDB95D3}" destId="{1810722B-D269-42D2-9B36-41C3186A4A6C}" srcOrd="1" destOrd="0" presId="urn:microsoft.com/office/officeart/2008/layout/VerticalCurvedList"/>
    <dgm:cxn modelId="{91D4B1CF-E170-4B60-8A91-0F35764DF339}" type="presParOf" srcId="{6E2033F5-76DE-4DB5-B586-B124FDDB95D3}" destId="{3AB3EED3-8B19-40E2-8447-9FA35412FE3E}" srcOrd="2" destOrd="0" presId="urn:microsoft.com/office/officeart/2008/layout/VerticalCurvedList"/>
    <dgm:cxn modelId="{F77F0DE3-D699-47EE-A568-76BA0927B514}" type="presParOf" srcId="{6E2033F5-76DE-4DB5-B586-B124FDDB95D3}" destId="{3EF32319-C5C1-418E-B0F7-07C21BDDD330}" srcOrd="3" destOrd="0" presId="urn:microsoft.com/office/officeart/2008/layout/VerticalCurvedList"/>
    <dgm:cxn modelId="{00A8FE9A-E81F-4E9D-BC63-C67DD122C6C0}" type="presParOf" srcId="{A8962AFA-75B0-4B16-8A81-C2AA015E805B}" destId="{0F14D09D-FC8E-4AE5-845D-CEFA2C4D025C}" srcOrd="1" destOrd="0" presId="urn:microsoft.com/office/officeart/2008/layout/VerticalCurvedList"/>
    <dgm:cxn modelId="{6995F802-206F-4749-ADA0-202A4776E4FE}" type="presParOf" srcId="{A8962AFA-75B0-4B16-8A81-C2AA015E805B}" destId="{78BE9ED1-9D6B-474B-B8F4-5C4A0953975D}" srcOrd="2" destOrd="0" presId="urn:microsoft.com/office/officeart/2008/layout/VerticalCurvedList"/>
    <dgm:cxn modelId="{1909AC4B-0F6A-48BA-A1AC-5CFFC3827C0C}" type="presParOf" srcId="{78BE9ED1-9D6B-474B-B8F4-5C4A0953975D}" destId="{FC8E0072-B0DB-4BF7-97BF-39544E8658F2}" srcOrd="0" destOrd="0" presId="urn:microsoft.com/office/officeart/2008/layout/VerticalCurvedList"/>
    <dgm:cxn modelId="{F01055FF-677E-4965-BF7B-0B564922E148}" type="presParOf" srcId="{A8962AFA-75B0-4B16-8A81-C2AA015E805B}" destId="{70434AAF-C2EC-4C08-AFEE-1E0487AE3A79}" srcOrd="3" destOrd="0" presId="urn:microsoft.com/office/officeart/2008/layout/VerticalCurvedList"/>
    <dgm:cxn modelId="{448F855F-B53E-4838-8D0F-17CA25DFADAE}" type="presParOf" srcId="{A8962AFA-75B0-4B16-8A81-C2AA015E805B}" destId="{2AD1E95B-0A91-4115-8740-7315EE8571AE}" srcOrd="4" destOrd="0" presId="urn:microsoft.com/office/officeart/2008/layout/VerticalCurvedList"/>
    <dgm:cxn modelId="{043FD759-98A3-4ABD-8185-349D2E183F2D}" type="presParOf" srcId="{2AD1E95B-0A91-4115-8740-7315EE8571AE}" destId="{AD358B12-C5A2-4EF8-929F-5D8665DB3CFA}" srcOrd="0" destOrd="0" presId="urn:microsoft.com/office/officeart/2008/layout/VerticalCurvedList"/>
    <dgm:cxn modelId="{A0318E3A-15CC-4D9E-A912-057379A83803}" type="presParOf" srcId="{A8962AFA-75B0-4B16-8A81-C2AA015E805B}" destId="{1C960246-E6D7-4470-8F6D-C41B0C73E6F6}" srcOrd="5" destOrd="0" presId="urn:microsoft.com/office/officeart/2008/layout/VerticalCurvedList"/>
    <dgm:cxn modelId="{3999345E-FEAE-4F17-94DE-2C5B9CC43D63}" type="presParOf" srcId="{A8962AFA-75B0-4B16-8A81-C2AA015E805B}" destId="{C0B5C600-8A59-4D5D-B88A-E3A4CAB1D326}" srcOrd="6" destOrd="0" presId="urn:microsoft.com/office/officeart/2008/layout/VerticalCurvedList"/>
    <dgm:cxn modelId="{7105B06E-7A94-447A-A791-984BD86FF1EE}" type="presParOf" srcId="{C0B5C600-8A59-4D5D-B88A-E3A4CAB1D326}" destId="{4782E4DC-E781-4C88-B926-EB3ACCA28BF8}" srcOrd="0" destOrd="0" presId="urn:microsoft.com/office/officeart/2008/layout/VerticalCurvedList"/>
    <dgm:cxn modelId="{83745C30-5AD8-4222-8510-DCACBF35AEA4}" type="presParOf" srcId="{A8962AFA-75B0-4B16-8A81-C2AA015E805B}" destId="{F22E73A0-0424-4DAA-A160-D2F64D48FD1A}" srcOrd="7" destOrd="0" presId="urn:microsoft.com/office/officeart/2008/layout/VerticalCurvedList"/>
    <dgm:cxn modelId="{D8EE5D59-F73D-4A48-AD34-3DCBBD1C4477}" type="presParOf" srcId="{A8962AFA-75B0-4B16-8A81-C2AA015E805B}" destId="{8F75A03D-8946-42E4-8168-B1657287FBC9}" srcOrd="8" destOrd="0" presId="urn:microsoft.com/office/officeart/2008/layout/VerticalCurvedList"/>
    <dgm:cxn modelId="{1FA8DFE9-4038-4D61-ABCA-2592DBAE1F21}" type="presParOf" srcId="{8F75A03D-8946-42E4-8168-B1657287FBC9}" destId="{1308F76B-1B73-4508-BD12-4D808163EABD}" srcOrd="0" destOrd="0" presId="urn:microsoft.com/office/officeart/2008/layout/VerticalCurvedList"/>
    <dgm:cxn modelId="{07BE3E7D-43F3-4681-9E75-8E2EE2E59BCF}" type="presParOf" srcId="{A8962AFA-75B0-4B16-8A81-C2AA015E805B}" destId="{E240DBBD-2156-46CB-A367-4DD11CF57D7F}" srcOrd="9" destOrd="0" presId="urn:microsoft.com/office/officeart/2008/layout/VerticalCurvedList"/>
    <dgm:cxn modelId="{53927133-D038-4D2E-8C3A-CCF03715E426}" type="presParOf" srcId="{A8962AFA-75B0-4B16-8A81-C2AA015E805B}" destId="{EFD8E32B-0613-4CEA-88CE-26269000698C}" srcOrd="10" destOrd="0" presId="urn:microsoft.com/office/officeart/2008/layout/VerticalCurvedList"/>
    <dgm:cxn modelId="{7AB76205-2CE0-47DC-B7B2-6E91B0676A65}" type="presParOf" srcId="{EFD8E32B-0613-4CEA-88CE-26269000698C}" destId="{D4CB0141-686B-4D68-BE3B-1F6C712FB90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0722B-D269-42D2-9B36-41C3186A4A6C}">
      <dsp:nvSpPr>
        <dsp:cNvPr id="0" name=""/>
        <dsp:cNvSpPr/>
      </dsp:nvSpPr>
      <dsp:spPr>
        <a:xfrm>
          <a:off x="-4432689" y="-679833"/>
          <a:ext cx="5280792" cy="5280792"/>
        </a:xfrm>
        <a:prstGeom prst="blockArc">
          <a:avLst>
            <a:gd name="adj1" fmla="val 18900000"/>
            <a:gd name="adj2" fmla="val 2700000"/>
            <a:gd name="adj3" fmla="val 409"/>
          </a:avLst>
        </a:prstGeom>
        <a:noFill/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-40000" prstMaterial="metal">
          <a:bevelT w="88900" h="88900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4D09D-FC8E-4AE5-845D-CEFA2C4D025C}">
      <dsp:nvSpPr>
        <dsp:cNvPr id="0" name=""/>
        <dsp:cNvSpPr/>
      </dsp:nvSpPr>
      <dsp:spPr>
        <a:xfrm>
          <a:off x="371335" y="244991"/>
          <a:ext cx="7805334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Trebuchet MS" pitchFamily="34" charset="0"/>
              <a:hlinkClick xmlns:r="http://schemas.openxmlformats.org/officeDocument/2006/relationships" r:id="rId1"/>
            </a:rPr>
            <a:t>Seznam databází</a:t>
          </a:r>
          <a:endParaRPr lang="cs-CZ" sz="2600" kern="1200" dirty="0">
            <a:latin typeface="Trebuchet MS" pitchFamily="34" charset="0"/>
          </a:endParaRPr>
        </a:p>
      </dsp:txBody>
      <dsp:txXfrm>
        <a:off x="371335" y="244991"/>
        <a:ext cx="7805334" cy="490297"/>
      </dsp:txXfrm>
    </dsp:sp>
    <dsp:sp modelId="{FC8E0072-B0DB-4BF7-97BF-39544E8658F2}">
      <dsp:nvSpPr>
        <dsp:cNvPr id="0" name=""/>
        <dsp:cNvSpPr/>
      </dsp:nvSpPr>
      <dsp:spPr>
        <a:xfrm>
          <a:off x="64899" y="183704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34AAF-C2EC-4C08-AFEE-1E0487AE3A79}">
      <dsp:nvSpPr>
        <dsp:cNvPr id="0" name=""/>
        <dsp:cNvSpPr/>
      </dsp:nvSpPr>
      <dsp:spPr>
        <a:xfrm>
          <a:off x="722668" y="980202"/>
          <a:ext cx="7454001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>
              <a:latin typeface="Trebuchet MS" pitchFamily="34" charset="0"/>
              <a:hlinkClick xmlns:r="http://schemas.openxmlformats.org/officeDocument/2006/relationships" r:id="rId2"/>
            </a:rPr>
            <a:t>Zdroje podle oborů</a:t>
          </a:r>
          <a:endParaRPr lang="cs-CZ" sz="2600" kern="1200" dirty="0">
            <a:latin typeface="Trebuchet MS" pitchFamily="34" charset="0"/>
          </a:endParaRPr>
        </a:p>
      </dsp:txBody>
      <dsp:txXfrm>
        <a:off x="722668" y="980202"/>
        <a:ext cx="7454001" cy="490297"/>
      </dsp:txXfrm>
    </dsp:sp>
    <dsp:sp modelId="{AD358B12-C5A2-4EF8-929F-5D8665DB3CFA}">
      <dsp:nvSpPr>
        <dsp:cNvPr id="0" name=""/>
        <dsp:cNvSpPr/>
      </dsp:nvSpPr>
      <dsp:spPr>
        <a:xfrm>
          <a:off x="416232" y="918915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60246-E6D7-4470-8F6D-C41B0C73E6F6}">
      <dsp:nvSpPr>
        <dsp:cNvPr id="0" name=""/>
        <dsp:cNvSpPr/>
      </dsp:nvSpPr>
      <dsp:spPr>
        <a:xfrm>
          <a:off x="830499" y="1715413"/>
          <a:ext cx="7346170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Trebuchet MS" pitchFamily="34" charset="0"/>
              <a:hlinkClick xmlns:r="http://schemas.openxmlformats.org/officeDocument/2006/relationships" r:id="rId3"/>
            </a:rPr>
            <a:t>Zkušební přístupy a novinky</a:t>
          </a:r>
          <a:endParaRPr lang="cs-CZ" sz="2600" kern="1200" dirty="0">
            <a:latin typeface="Trebuchet MS" pitchFamily="34" charset="0"/>
          </a:endParaRPr>
        </a:p>
      </dsp:txBody>
      <dsp:txXfrm>
        <a:off x="830499" y="1715413"/>
        <a:ext cx="7346170" cy="490297"/>
      </dsp:txXfrm>
    </dsp:sp>
    <dsp:sp modelId="{4782E4DC-E781-4C88-B926-EB3ACCA28BF8}">
      <dsp:nvSpPr>
        <dsp:cNvPr id="0" name=""/>
        <dsp:cNvSpPr/>
      </dsp:nvSpPr>
      <dsp:spPr>
        <a:xfrm>
          <a:off x="524063" y="1654126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E73A0-0424-4DAA-A160-D2F64D48FD1A}">
      <dsp:nvSpPr>
        <dsp:cNvPr id="0" name=""/>
        <dsp:cNvSpPr/>
      </dsp:nvSpPr>
      <dsp:spPr>
        <a:xfrm>
          <a:off x="722668" y="2450624"/>
          <a:ext cx="7454001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>
              <a:latin typeface="Trebuchet MS" pitchFamily="34" charset="0"/>
              <a:hlinkClick xmlns:r="http://schemas.openxmlformats.org/officeDocument/2006/relationships" r:id="rId4"/>
            </a:rPr>
            <a:t>Vzdálený přístup</a:t>
          </a:r>
          <a:endParaRPr lang="cs-CZ" sz="2600" kern="1200" dirty="0">
            <a:latin typeface="Trebuchet MS" pitchFamily="34" charset="0"/>
          </a:endParaRPr>
        </a:p>
      </dsp:txBody>
      <dsp:txXfrm>
        <a:off x="722668" y="2450624"/>
        <a:ext cx="7454001" cy="490297"/>
      </dsp:txXfrm>
    </dsp:sp>
    <dsp:sp modelId="{1308F76B-1B73-4508-BD12-4D808163EABD}">
      <dsp:nvSpPr>
        <dsp:cNvPr id="0" name=""/>
        <dsp:cNvSpPr/>
      </dsp:nvSpPr>
      <dsp:spPr>
        <a:xfrm>
          <a:off x="416232" y="2389337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0DBBD-2156-46CB-A367-4DD11CF57D7F}">
      <dsp:nvSpPr>
        <dsp:cNvPr id="0" name=""/>
        <dsp:cNvSpPr/>
      </dsp:nvSpPr>
      <dsp:spPr>
        <a:xfrm>
          <a:off x="371335" y="3185835"/>
          <a:ext cx="7805334" cy="4902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174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>
              <a:latin typeface="Trebuchet MS" pitchFamily="34" charset="0"/>
              <a:hlinkClick xmlns:r="http://schemas.openxmlformats.org/officeDocument/2006/relationships" r:id="rId5"/>
            </a:rPr>
            <a:t>EBSCO Discovery Service</a:t>
          </a:r>
          <a:endParaRPr lang="cs-CZ" sz="2600" kern="1200" dirty="0">
            <a:latin typeface="Trebuchet MS" pitchFamily="34" charset="0"/>
          </a:endParaRPr>
        </a:p>
      </dsp:txBody>
      <dsp:txXfrm>
        <a:off x="371335" y="3185835"/>
        <a:ext cx="7805334" cy="490297"/>
      </dsp:txXfrm>
    </dsp:sp>
    <dsp:sp modelId="{D4CB0141-686B-4D68-BE3B-1F6C712FB904}">
      <dsp:nvSpPr>
        <dsp:cNvPr id="0" name=""/>
        <dsp:cNvSpPr/>
      </dsp:nvSpPr>
      <dsp:spPr>
        <a:xfrm>
          <a:off x="64899" y="3124548"/>
          <a:ext cx="612871" cy="6128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z="12700" prstMaterial="metal">
          <a:bevelT w="88900" h="889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702503-7432-4C1D-A454-E5C59B2C36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29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5F3C697-C444-4FD9-88D2-EE42A1FBA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64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55267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15016DDD-017C-4668-912B-130CC6D57E08}" type="slidenum">
              <a:rPr lang="cs-CZ" altLang="cs-CZ" sz="1200" smtClean="0">
                <a:latin typeface="Arial" charset="0"/>
              </a:rPr>
              <a:pPr/>
              <a:t>16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4887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15016DDD-017C-4668-912B-130CC6D57E08}" type="slidenum">
              <a:rPr lang="cs-CZ" altLang="cs-CZ" sz="1200" smtClean="0">
                <a:latin typeface="Arial" charset="0"/>
              </a:rPr>
              <a:pPr/>
              <a:t>17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90794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15016DDD-017C-4668-912B-130CC6D57E08}" type="slidenum">
              <a:rPr lang="cs-CZ" altLang="cs-CZ" sz="1200" smtClean="0">
                <a:latin typeface="Arial" charset="0"/>
              </a:rPr>
              <a:pPr/>
              <a:t>18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11581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C0087174-6917-47ED-803E-D344B7BBA014}" type="slidenum">
              <a:rPr lang="cs-CZ" altLang="cs-CZ" sz="1200" smtClean="0">
                <a:latin typeface="Arial" charset="0"/>
              </a:rPr>
              <a:pPr/>
              <a:t>19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i="1" smtClean="0"/>
          </a:p>
        </p:txBody>
      </p:sp>
    </p:spTree>
    <p:extLst>
      <p:ext uri="{BB962C8B-B14F-4D97-AF65-F5344CB8AC3E}">
        <p14:creationId xmlns:p14="http://schemas.microsoft.com/office/powerpoint/2010/main" val="1863446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68F8612-CE60-44BB-90A8-58BC8D1FDD1C}" type="slidenum">
              <a:rPr lang="cs-CZ" altLang="cs-CZ" sz="1200" smtClean="0">
                <a:latin typeface="Arial" charset="0"/>
              </a:rPr>
              <a:pPr/>
              <a:t>23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6882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671423B-8EDD-45B0-A961-4DADB4F049D7}" type="slidenum">
              <a:rPr lang="cs-CZ" altLang="cs-CZ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58886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141060-B622-4CEE-A0D2-0BE72BED293F}" type="slidenum">
              <a:rPr lang="cs-CZ" altLang="cs-CZ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25158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293EFE-9D66-49B1-A0B0-25062F395082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93670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2B37D903-092A-49F5-98FF-349C9C49C624}" type="slidenum">
              <a:rPr lang="cs-CZ" altLang="cs-CZ" sz="1200" smtClean="0">
                <a:latin typeface="Arial" charset="0"/>
              </a:rPr>
              <a:pPr/>
              <a:t>5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998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6E8DFEF-9F34-4FE2-954B-1CC4863ECF54}" type="slidenum">
              <a:rPr lang="cs-CZ" altLang="cs-CZ" sz="1200">
                <a:latin typeface="Arial" charset="0"/>
              </a:rPr>
              <a:pPr algn="r" eaLnBrk="1" hangingPunct="1"/>
              <a:t>10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56138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174955C6-4178-4F04-AD7E-97F7631819A0}" type="slidenum">
              <a:rPr lang="cs-CZ" altLang="cs-CZ" sz="1200">
                <a:latin typeface="Arial" charset="0"/>
              </a:rPr>
              <a:pPr algn="r" eaLnBrk="1" hangingPunct="1"/>
              <a:t>11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6323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116F7051-F06C-4F3D-8E74-27A1FDD9CDC7}" type="slidenum">
              <a:rPr lang="cs-CZ" altLang="cs-CZ" sz="1200" smtClean="0">
                <a:latin typeface="Arial" charset="0"/>
              </a:rPr>
              <a:pPr/>
              <a:t>13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54261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2EDDF1D-7DDE-4ECF-BCA5-FED38E6AA791}" type="slidenum">
              <a:rPr lang="cs-CZ" altLang="cs-CZ" sz="1200" smtClean="0">
                <a:latin typeface="Arial" charset="0"/>
              </a:rPr>
              <a:pPr/>
              <a:t>14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5631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CF7E-4F57-4934-8200-5F5E234D6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2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312B-8B36-42BD-ACCF-5F6B654DE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87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E3867-5D83-468F-A7F5-2C9355886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24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C7C-8AC5-4786-B234-0E90E60CC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4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1C27E-B5A2-4700-9DB5-6B4A8CDEF0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75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CA79-452E-420B-9A29-26964D27C7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3488-1D9E-42C5-90CB-82E1BA23D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0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10C9-5CB0-4D94-BE40-C7778E6AB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95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5DEB4-95DA-4E45-B5D8-044C9F88B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5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DB17-A725-447B-83AE-46857DD7E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2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A1E3-7726-444D-A79B-142FB9160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3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7E508-84B5-4D5E-B28A-8620F0873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1FBA-DC47-4C88-AB30-37E8AC658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5426-C86F-4D78-AC5E-6507B5E9E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41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5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javascript:JSL('obrazky/noc.htm','obrazky',625,537);" TargetMode="External"/><Relationship Id="rId20" Type="http://schemas.openxmlformats.org/officeDocument/2006/relationships/hyperlink" Target="javascript:JSL('obrazky/pultinf.htm','obrazky',640,480);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javascript:JSL('obrazky/dilo.htm','obrazky',640,480);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18487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5038"/>
            <a:ext cx="82296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5A7142A-5B85-4A44-BDDF-CDC5A6D1C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fotografie knihovny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5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PC10038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C10039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fotografie knihovny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0"/>
            <a:ext cx="163671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fotografie knihovny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0"/>
            <a:ext cx="1692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logo F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9366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fotografie knihovny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6351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zdroj.php?lang=cs&amp;id=229" TargetMode="External"/><Relationship Id="rId7" Type="http://schemas.openxmlformats.org/officeDocument/2006/relationships/hyperlink" Target="http://ezdroje.muni.cz/prehled/zdroj.php?lang=cs&amp;id=3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59" TargetMode="External"/><Relationship Id="rId5" Type="http://schemas.openxmlformats.org/officeDocument/2006/relationships/hyperlink" Target="http://ezdroje.muni.cz/prehled/zdroj.php?lang=cs&amp;id=53" TargetMode="External"/><Relationship Id="rId4" Type="http://schemas.openxmlformats.org/officeDocument/2006/relationships/hyperlink" Target="http://ezdroje.muni.cz/prehled/zdroj.php?lang=cs&amp;id=38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phil.muni.cz/nase-sluzby/e-knihy/stazeni/" TargetMode="External"/><Relationship Id="rId3" Type="http://schemas.openxmlformats.org/officeDocument/2006/relationships/hyperlink" Target="http://ezdroje.muni.cz/prehled/zdroj.php?lang=cs&amp;id=333" TargetMode="External"/><Relationship Id="rId7" Type="http://schemas.openxmlformats.org/officeDocument/2006/relationships/hyperlink" Target="http://ezdroje.muni.cz/prehled/zdroj.php?lang=cs&amp;id=34&amp;fakulta=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60" TargetMode="External"/><Relationship Id="rId5" Type="http://schemas.openxmlformats.org/officeDocument/2006/relationships/hyperlink" Target="http://ezdroje.muni.cz/prehled/zdroj.php?lang=cs&amp;id=26" TargetMode="External"/><Relationship Id="rId4" Type="http://schemas.openxmlformats.org/officeDocument/2006/relationships/hyperlink" Target="https://ezdroje.muni.cz/prehled/zdroj.php?lang=cs&amp;id=433&amp;obor=2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.nkp.cz/F/YJIFF6BN24RXVGI1ARN7KJ9A3CEBPXA2XYIXDIJXQH3U4AR5P5-64808?func=file&amp;file_name=find-b&amp;local_base=SKCP" TargetMode="External"/><Relationship Id="rId3" Type="http://schemas.openxmlformats.org/officeDocument/2006/relationships/hyperlink" Target="http://aleph.nkp.cz/F/?func=file&amp;file_name=find-b&amp;local_base=skc" TargetMode="External"/><Relationship Id="rId7" Type="http://schemas.openxmlformats.org/officeDocument/2006/relationships/hyperlink" Target="http://aleph.nkp.cz/F/YJIFF6BN24RXVGI1ARN7KJ9A3CEBPXA2XYIXDIJXQH3U4AR5P5-64803?func=file&amp;file_name=find-b&amp;local_base=SLK" TargetMode="External"/><Relationship Id="rId2" Type="http://schemas.openxmlformats.org/officeDocument/2006/relationships/hyperlink" Target="http://aleph.nkp.cz/cze/KT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22.nkp.cz/F/?func=file&amp;file_name=find-b&amp;local_base=kkl" TargetMode="External"/><Relationship Id="rId11" Type="http://schemas.openxmlformats.org/officeDocument/2006/relationships/hyperlink" Target="http://www.skat.cz/" TargetMode="External"/><Relationship Id="rId5" Type="http://schemas.openxmlformats.org/officeDocument/2006/relationships/hyperlink" Target="http://alephuk.cuni.cz/" TargetMode="External"/><Relationship Id="rId10" Type="http://schemas.openxmlformats.org/officeDocument/2006/relationships/hyperlink" Target="http://aleph.muni.cz/" TargetMode="External"/><Relationship Id="rId4" Type="http://schemas.openxmlformats.org/officeDocument/2006/relationships/hyperlink" Target="http://www.worldcat.org/" TargetMode="External"/><Relationship Id="rId9" Type="http://schemas.openxmlformats.org/officeDocument/2006/relationships/hyperlink" Target="http://skc.nkp.cz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ldcat.org/" TargetMode="External"/><Relationship Id="rId3" Type="http://schemas.openxmlformats.org/officeDocument/2006/relationships/hyperlink" Target="http://www.jib.cz/" TargetMode="External"/><Relationship Id="rId7" Type="http://schemas.openxmlformats.org/officeDocument/2006/relationships/hyperlink" Target="http://www.ubka.uni-karlsruhe.de/kvk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leph22.lib.cas.cz/F/85G7KYGB43YDXMYPRIEPJCUERAU9F9E8HYYPSSJDHSCJYNNHVN-37955?func=file&amp;amp=&amp;amp=&amp;file_name=find-b&amp;local_base=ARUB&amp;pds_handle=GUEST" TargetMode="External"/><Relationship Id="rId5" Type="http://schemas.openxmlformats.org/officeDocument/2006/relationships/hyperlink" Target="http://aleph.mzk.cz/" TargetMode="External"/><Relationship Id="rId4" Type="http://schemas.openxmlformats.org/officeDocument/2006/relationships/hyperlink" Target="https://www.cistbrno.cz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katalogy-a-databaze/listkove-katalogy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atif.nkp.cz/" TargetMode="External"/><Relationship Id="rId4" Type="http://schemas.openxmlformats.org/officeDocument/2006/relationships/hyperlink" Target="http://www.mzk.cz/katalogy-databaze/listkove-katalogy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10&amp;obor=26&amp;podobor=12" TargetMode="External"/><Relationship Id="rId2" Type="http://schemas.openxmlformats.org/officeDocument/2006/relationships/hyperlink" Target="http://aleph.nkp.cz/F/J2B36QMSHMLL4FSPTX12112JP46QYUHUGYFBQIHN44PSXHGGF2-49311?func=file&amp;file_name=find-b&amp;local_base=CNB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F/5KS21751PPTN94E9D6BYB2CVFTQR5VNNTILJUNG1NNI2FT2K9I-26821?func=file&amp;file_name=find-b&amp;local_base=SKC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nkp.cz/sluzby/bb#archeo" TargetMode="External"/><Relationship Id="rId5" Type="http://schemas.openxmlformats.org/officeDocument/2006/relationships/hyperlink" Target="http://aleph.nkp.cz/F/S7CHNU8K35PB613IMGYU8EAQ941HACCBSV1J99UBTKNX47L72Y-23983?func=file&amp;file_name=find-b&amp;local_base=ANL" TargetMode="External"/><Relationship Id="rId4" Type="http://schemas.openxmlformats.org/officeDocument/2006/relationships/hyperlink" Target="http://www.jib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F/5KS21751PPTN94E9D6BYB2CVFTQR5VNNTILJUNG1NNI2FT2K9I-26821?func=file&amp;file_name=find-b&amp;local_base=SKC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aleph22.nkp.cz/F/?func=file&amp;file_name=find-b&amp;local_base=kkl" TargetMode="External"/><Relationship Id="rId5" Type="http://schemas.openxmlformats.org/officeDocument/2006/relationships/hyperlink" Target="http://aleph.nkp.cz/F/S7CHNU8K35PB613IMGYU8EAQ941HACCBSV1J99UBTKNX47L72Y-23983?func=file&amp;file_name=find-b&amp;local_base=ANL" TargetMode="External"/><Relationship Id="rId4" Type="http://schemas.openxmlformats.org/officeDocument/2006/relationships/hyperlink" Target="http://www.jib.cz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zblx1.uni-regensburg.de/ezeit/dfaj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doaj.org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utenberg.org/" TargetMode="External"/><Relationship Id="rId3" Type="http://schemas.openxmlformats.org/officeDocument/2006/relationships/hyperlink" Target="http://www.manuscriptorium.com/" TargetMode="External"/><Relationship Id="rId7" Type="http://schemas.openxmlformats.org/officeDocument/2006/relationships/hyperlink" Target="http://citeseerx.ist.psu.ed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chive.org/" TargetMode="External"/><Relationship Id="rId5" Type="http://schemas.openxmlformats.org/officeDocument/2006/relationships/hyperlink" Target="http://www.europeana.eu/" TargetMode="External"/><Relationship Id="rId4" Type="http://schemas.openxmlformats.org/officeDocument/2006/relationships/hyperlink" Target="https://www.google.cz/search?q=kramerius&amp;ie=utf-8&amp;oe=utf-8&amp;gws_rd=cr&amp;ei=VTgSVpuHOMO7swGn6JCgA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atoz.ebsco.com/Titles/16644" TargetMode="External"/><Relationship Id="rId2" Type="http://schemas.openxmlformats.org/officeDocument/2006/relationships/hyperlink" Target="https://ezdroje.muni.cz/fulltextfinder/?lang=cs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" TargetMode="External"/><Relationship Id="rId2" Type="http://schemas.openxmlformats.org/officeDocument/2006/relationships/hyperlink" Target="http://scholar.google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aj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b.cz/V?RN=919284879" TargetMode="External"/><Relationship Id="rId2" Type="http://schemas.openxmlformats.org/officeDocument/2006/relationships/hyperlink" Target="https://aleph.muni.cz/F?RN=303666858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mzk.cz/sluzby/pujcovani/meziknihovni-sluzby" TargetMode="External"/><Relationship Id="rId4" Type="http://schemas.openxmlformats.org/officeDocument/2006/relationships/hyperlink" Target="http://knihovna.phil.muni.cz/nase-sluzby/mvs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reference@phil.muni.cz" TargetMode="External"/><Relationship Id="rId7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pages/Brno-Czech-Republic/Referencni-sluzby-knihovny-Filozoficke-fakulty-Masarykovy-univerzity/135504707615" TargetMode="External"/><Relationship Id="rId5" Type="http://schemas.openxmlformats.org/officeDocument/2006/relationships/hyperlink" Target="http://www.facebook.com/knihovnaffmu" TargetMode="External"/><Relationship Id="rId4" Type="http://schemas.openxmlformats.org/officeDocument/2006/relationships/hyperlink" Target="http://wwp.icq.com/scripts/contact.dll?msgto=36213184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va.k.utb.cz/?page_id=79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ezdroje.muni.cz/vzdaleny_pristup/?lang=cs" TargetMode="External"/><Relationship Id="rId5" Type="http://schemas.openxmlformats.org/officeDocument/2006/relationships/hyperlink" Target="http://ezdroje.muni.cz/discovery/?lang=cs" TargetMode="External"/><Relationship Id="rId4" Type="http://schemas.openxmlformats.org/officeDocument/2006/relationships/hyperlink" Target="http://knihovna.phil.muni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vzdaleny_pristup/?lang=cs" TargetMode="External"/><Relationship Id="rId2" Type="http://schemas.openxmlformats.org/officeDocument/2006/relationships/hyperlink" Target="http://discovery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ds.a.ebscohost.com/eds/search/basic?sid=d5636c55-c561-42c6-be57-5f0d0b60b5df@sessionmgr4002&amp;vid=0&amp;hid=42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2447925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C00000"/>
                </a:solidFill>
                <a:latin typeface="Trebuchet MS" pitchFamily="34" charset="0"/>
              </a:rPr>
              <a:t>Elektronické informační zdroje </a:t>
            </a:r>
            <a:br>
              <a:rPr lang="cs-CZ" altLang="cs-CZ" sz="4000" dirty="0">
                <a:solidFill>
                  <a:srgbClr val="C00000"/>
                </a:solidFill>
                <a:latin typeface="Trebuchet MS" pitchFamily="34" charset="0"/>
              </a:rPr>
            </a:br>
            <a:r>
              <a:rPr lang="cs-CZ" altLang="cs-CZ" sz="4000" dirty="0">
                <a:solidFill>
                  <a:srgbClr val="C00000"/>
                </a:solidFill>
                <a:latin typeface="Trebuchet MS" pitchFamily="34" charset="0"/>
              </a:rPr>
              <a:t>pro studenty </a:t>
            </a:r>
            <a:r>
              <a:rPr lang="cs-CZ" altLang="cs-CZ" sz="4000" dirty="0" err="1">
                <a:solidFill>
                  <a:srgbClr val="C00000"/>
                </a:solidFill>
                <a:latin typeface="Trebuchet MS" pitchFamily="34" charset="0"/>
              </a:rPr>
              <a:t>KISKu</a:t>
            </a:r>
            <a:endParaRPr lang="cs-CZ" altLang="cs-CZ" sz="40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652963"/>
            <a:ext cx="5400675" cy="1296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Ústřední knihovna FF MU</a:t>
            </a: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  <a:hlinkClick r:id="rId3"/>
              </a:rPr>
              <a:t>http://knihovna.phil.muni.cz</a:t>
            </a:r>
            <a:endParaRPr lang="cs-CZ" altLang="cs-CZ" sz="2400" dirty="0" smtClean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endParaRPr lang="cs-CZ" altLang="cs-CZ" sz="2400" dirty="0" smtClean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4. března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Multioborové databáze MU</a:t>
            </a:r>
            <a:endParaRPr lang="cs-CZ" altLang="cs-CZ" sz="2800" smtClean="0">
              <a:solidFill>
                <a:schemeClr val="hlink"/>
              </a:solidFill>
              <a:latin typeface="Trebuchet MS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0322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Příklady:   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                                                                         </a:t>
            </a: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3"/>
              </a:rPr>
              <a:t>ProQuest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Central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endParaRPr lang="cs-CZ" altLang="cs-CZ" sz="2000" dirty="0" smtClean="0"/>
          </a:p>
          <a:p>
            <a:pPr eaLnBrk="1" hangingPunct="1"/>
            <a:r>
              <a:rPr lang="cs-CZ" altLang="cs-CZ" sz="2000" dirty="0" smtClean="0">
                <a:latin typeface="Trebuchet MS" pitchFamily="34" charset="0"/>
                <a:hlinkClick r:id="rId3"/>
              </a:rPr>
              <a:t>EBSCO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4"/>
              </a:rPr>
              <a:t>SpringerLINK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5"/>
              </a:rPr>
              <a:t>ScienceDirect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 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err="1" smtClean="0">
                <a:latin typeface="Trebuchet MS" pitchFamily="34" charset="0"/>
                <a:hlinkClick r:id="rId6"/>
              </a:rPr>
              <a:t>Wiley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 Online </a:t>
            </a:r>
            <a:r>
              <a:rPr lang="cs-CZ" altLang="cs-CZ" sz="2000" dirty="0" err="1" smtClean="0">
                <a:latin typeface="Trebuchet MS" pitchFamily="34" charset="0"/>
                <a:hlinkClick r:id="rId6"/>
              </a:rPr>
              <a:t>Library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Trebuchet MS" pitchFamily="34" charset="0"/>
                <a:hlinkClick r:id="rId7"/>
              </a:rPr>
              <a:t>JSTOR  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1800" dirty="0" smtClean="0">
                <a:latin typeface="Trebuchet MS" pitchFamily="34" charset="0"/>
              </a:rPr>
              <a:t>    </a:t>
            </a:r>
          </a:p>
          <a:p>
            <a:pPr eaLnBrk="1" hangingPunct="1">
              <a:buFontTx/>
              <a:buNone/>
            </a:pPr>
            <a:endParaRPr lang="cs-CZ" altLang="cs-CZ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8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810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E-knihy pro MU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229600" cy="410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3"/>
              </a:rPr>
              <a:t>EBSCO </a:t>
            </a:r>
            <a:r>
              <a:rPr lang="cs-CZ" altLang="cs-CZ" sz="2800" dirty="0" err="1" smtClean="0">
                <a:latin typeface="Trebuchet MS" pitchFamily="34" charset="0"/>
                <a:hlinkClick r:id="rId3"/>
              </a:rPr>
              <a:t>eBooks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4"/>
              </a:rPr>
              <a:t>ebrary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4"/>
              </a:rPr>
              <a:t>Perpetual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 smtClean="0">
                <a:latin typeface="Trebuchet MS" pitchFamily="34" charset="0"/>
                <a:hlinkClick r:id="rId4"/>
              </a:rPr>
              <a:t>Titles</a:t>
            </a: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5"/>
              </a:rPr>
              <a:t>GALE e-</a:t>
            </a:r>
            <a:r>
              <a:rPr lang="cs-CZ" altLang="cs-CZ" sz="2800" dirty="0" err="1" smtClean="0">
                <a:latin typeface="Trebuchet MS" pitchFamily="34" charset="0"/>
                <a:hlinkClick r:id="rId5"/>
              </a:rPr>
              <a:t>books</a:t>
            </a:r>
            <a:r>
              <a:rPr lang="cs-CZ" altLang="cs-CZ" sz="2800" dirty="0" smtClean="0">
                <a:latin typeface="Trebuchet MS" pitchFamily="34" charset="0"/>
                <a:hlinkClick r:id="rId5"/>
              </a:rPr>
              <a:t> 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6"/>
              </a:rPr>
              <a:t>Wiley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 e-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</a:rPr>
              <a:t>Books</a:t>
            </a:r>
            <a:r>
              <a:rPr lang="cs-CZ" altLang="cs-CZ" sz="2800" dirty="0" smtClean="0">
                <a:latin typeface="Trebuchet MS" pitchFamily="34" charset="0"/>
              </a:rPr>
              <a:t> in </a:t>
            </a:r>
            <a:r>
              <a:rPr lang="cs-CZ" altLang="cs-CZ" sz="2800" dirty="0" smtClean="0">
                <a:latin typeface="Trebuchet MS" pitchFamily="34" charset="0"/>
                <a:hlinkClick r:id="rId7"/>
              </a:rPr>
              <a:t>JSTOR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8"/>
              </a:rPr>
              <a:t>eReading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r>
              <a:rPr lang="cs-CZ" sz="3200" kern="0" dirty="0" smtClean="0">
                <a:solidFill>
                  <a:schemeClr val="hlink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8313" y="1916113"/>
            <a:ext cx="8229600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cs-CZ" sz="1600" b="1" kern="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defRPr/>
            </a:pPr>
            <a:r>
              <a:rPr lang="cs-CZ" sz="1600" b="1" kern="0" dirty="0" smtClean="0">
                <a:latin typeface="Trebuchet MS" pitchFamily="34" charset="0"/>
              </a:rPr>
              <a:t>Souborný katalog  =  </a:t>
            </a:r>
            <a:r>
              <a:rPr lang="cs-CZ" sz="1600" kern="0" dirty="0" smtClean="0">
                <a:latin typeface="Trebuchet MS" pitchFamily="34" charset="0"/>
              </a:rPr>
              <a:t>k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nihovní katalog obsahující částečně nebo v úplnosti </a:t>
            </a:r>
            <a:r>
              <a:rPr lang="cs-CZ" sz="1600" b="1" kern="0" dirty="0" smtClean="0">
                <a:latin typeface="Trebuchet MS" pitchFamily="34" charset="0"/>
                <a:cs typeface="Times New Roman" pitchFamily="18" charset="0"/>
              </a:rPr>
              <a:t>záznamy dokumentů více než jedné knihovny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 nebo informační instituce.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[definice dle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  <a:hlinkClick r:id="rId2"/>
              </a:rPr>
              <a:t>TDKIV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cs-CZ" sz="1600" kern="0" dirty="0" smtClean="0">
                <a:latin typeface="Trebuchet MS" pitchFamily="34" charset="0"/>
              </a:rPr>
              <a:t>Existují souborné katalogy </a:t>
            </a:r>
            <a:r>
              <a:rPr lang="cs-CZ" sz="1600" kern="0" dirty="0" smtClean="0">
                <a:latin typeface="Trebuchet MS" pitchFamily="34" charset="0"/>
                <a:hlinkClick r:id="rId3"/>
              </a:rPr>
              <a:t>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4"/>
              </a:rPr>
              <a:t>mezinárodní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5"/>
              </a:rPr>
              <a:t>institucionální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6"/>
              </a:rPr>
              <a:t>oborov</a:t>
            </a:r>
            <a:r>
              <a:rPr lang="cs-CZ" sz="1600" kern="0" dirty="0" smtClean="0">
                <a:latin typeface="Trebuchet MS" pitchFamily="34" charset="0"/>
                <a:hlinkClick r:id="rId7"/>
              </a:rPr>
              <a:t>é</a:t>
            </a:r>
            <a:r>
              <a:rPr lang="cs-CZ" sz="1600" kern="0" dirty="0" smtClean="0">
                <a:latin typeface="Trebuchet MS" pitchFamily="34" charset="0"/>
              </a:rPr>
              <a:t>, pro určitý typ dokumentů, např. </a:t>
            </a:r>
            <a:r>
              <a:rPr lang="cs-CZ" sz="1600" kern="0" dirty="0" smtClean="0">
                <a:latin typeface="Trebuchet MS" pitchFamily="34" charset="0"/>
                <a:hlinkClick r:id="rId8"/>
              </a:rPr>
              <a:t>seriály</a:t>
            </a:r>
            <a:r>
              <a:rPr lang="cs-CZ" sz="1600" kern="0" dirty="0" smtClean="0">
                <a:latin typeface="Trebuchet MS" pitchFamily="34" charset="0"/>
              </a:rPr>
              <a:t>…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Tx/>
              <a:buNone/>
              <a:defRPr/>
            </a:pPr>
            <a:r>
              <a:rPr lang="cs-CZ" sz="1600" kern="0" dirty="0" smtClean="0">
                <a:latin typeface="Trebuchet MS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9"/>
              </a:rPr>
              <a:t>Souborný katalog ČR</a:t>
            </a:r>
            <a:endParaRPr lang="cs-CZ" sz="24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10"/>
              </a:rPr>
              <a:t>Souborný katalog MU </a:t>
            </a:r>
            <a:r>
              <a:rPr lang="cs-CZ" sz="1600" kern="0" dirty="0" smtClean="0">
                <a:latin typeface="Trebuchet MS" pitchFamily="34" charset="0"/>
              </a:rPr>
              <a:t>- součástí je i katalog ÚK FF MU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11"/>
              </a:rPr>
              <a:t>SKAT</a:t>
            </a:r>
            <a:r>
              <a:rPr lang="cs-CZ" sz="1600" kern="0" dirty="0" smtClean="0">
                <a:latin typeface="Trebuchet MS" pitchFamily="34" charset="0"/>
              </a:rPr>
              <a:t> (Souborný katalog odborné literatury veřejných knihoven)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  <a:defRPr/>
            </a:pPr>
            <a:r>
              <a:rPr lang="cs-CZ" sz="1600" kern="0" dirty="0" smtClean="0">
                <a:latin typeface="Trebuchet MS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008063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C00000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Trebuchet MS" pitchFamily="34" charset="0"/>
              </a:rPr>
              <a:t>Jednotná informační brána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http://www.jib.cz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	</a:t>
            </a:r>
            <a:r>
              <a:rPr lang="cs-CZ" altLang="cs-CZ" sz="2000" b="1" dirty="0" smtClean="0">
                <a:latin typeface="Trebuchet MS" pitchFamily="34" charset="0"/>
              </a:rPr>
              <a:t>Číst Brno 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https://www.cistbrno.cz/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Trebuchet MS" pitchFamily="34" charset="0"/>
              </a:rPr>
              <a:t>Elektronický katalog jedné knihovny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	např. Katalog MZK </a:t>
            </a:r>
            <a:r>
              <a:rPr lang="cs-CZ" altLang="cs-CZ" sz="2000" dirty="0" smtClean="0">
                <a:solidFill>
                  <a:srgbClr val="3333CC"/>
                </a:solidFill>
                <a:latin typeface="Trebuchet MS" pitchFamily="34" charset="0"/>
                <a:hlinkClick r:id="rId5"/>
              </a:rPr>
              <a:t>http://aleph.mzk.cz</a:t>
            </a:r>
            <a:r>
              <a:rPr lang="cs-CZ" altLang="cs-CZ" sz="2000" dirty="0" smtClean="0">
                <a:solidFill>
                  <a:srgbClr val="3333CC"/>
                </a:solidFill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2000" b="1" dirty="0" smtClean="0">
                <a:latin typeface="Trebuchet MS" pitchFamily="34" charset="0"/>
              </a:rPr>
              <a:t>Oborové katalogy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  např.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Katalog knihovny Archeologického ústavu Brno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endParaRPr lang="cs-CZ" altLang="cs-CZ" sz="2000" dirty="0" smtClean="0">
              <a:solidFill>
                <a:srgbClr val="FF6600"/>
              </a:solidFill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2000" b="1" dirty="0" smtClean="0">
                <a:latin typeface="Trebuchet MS" pitchFamily="34" charset="0"/>
              </a:rPr>
              <a:t>Zahraniční (souborné) katalogy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	např. </a:t>
            </a:r>
            <a:r>
              <a:rPr lang="cs-CZ" altLang="cs-CZ" sz="2000" dirty="0" err="1" smtClean="0">
                <a:latin typeface="Trebuchet MS" pitchFamily="34" charset="0"/>
                <a:hlinkClick r:id="rId7"/>
              </a:rPr>
              <a:t>Karlsruher</a:t>
            </a:r>
            <a:r>
              <a:rPr lang="cs-CZ" altLang="cs-CZ" sz="2000" dirty="0" smtClean="0">
                <a:latin typeface="Trebuchet MS" pitchFamily="34" charset="0"/>
                <a:hlinkClick r:id="rId7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7"/>
              </a:rPr>
              <a:t>Virtueller</a:t>
            </a:r>
            <a:r>
              <a:rPr lang="cs-CZ" altLang="cs-CZ" sz="2000" dirty="0" smtClean="0">
                <a:latin typeface="Trebuchet MS" pitchFamily="34" charset="0"/>
                <a:hlinkClick r:id="rId7"/>
              </a:rPr>
              <a:t> Katalog 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          </a:t>
            </a:r>
            <a:r>
              <a:rPr lang="cs-CZ" altLang="cs-CZ" sz="2000" dirty="0" err="1" smtClean="0">
                <a:latin typeface="Trebuchet MS" pitchFamily="34" charset="0"/>
                <a:hlinkClick r:id="rId8"/>
              </a:rPr>
              <a:t>Worldcat</a:t>
            </a:r>
            <a:endParaRPr lang="cs-CZ" altLang="cs-CZ" sz="20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008063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C00000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11560" y="1988840"/>
            <a:ext cx="7416824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2400" b="1" dirty="0">
                <a:latin typeface="Trebuchet MS" pitchFamily="34" charset="0"/>
              </a:rPr>
              <a:t>   Naskenované lístkové katalogy</a:t>
            </a:r>
            <a:r>
              <a:rPr lang="cs-CZ" altLang="cs-CZ" sz="2400" dirty="0">
                <a:latin typeface="Trebuchet MS" pitchFamily="34" charset="0"/>
              </a:rPr>
              <a:t> </a:t>
            </a:r>
            <a:r>
              <a:rPr lang="cs-CZ" altLang="cs-CZ" sz="2400" dirty="0" smtClean="0">
                <a:latin typeface="Trebuchet MS" pitchFamily="34" charset="0"/>
              </a:rPr>
              <a:t>- </a:t>
            </a:r>
            <a:r>
              <a:rPr lang="cs-CZ" altLang="cs-CZ" sz="2400" dirty="0">
                <a:latin typeface="Trebuchet MS" pitchFamily="34" charset="0"/>
              </a:rPr>
              <a:t>starší fondy dosud nevložené do elektronických katalogů</a:t>
            </a: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Např. </a:t>
            </a:r>
            <a:r>
              <a:rPr lang="cs-CZ" altLang="cs-CZ" sz="2400" dirty="0">
                <a:latin typeface="Trebuchet MS" pitchFamily="34" charset="0"/>
                <a:hlinkClick r:id="rId3"/>
              </a:rPr>
              <a:t>ÚK FF MU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          </a:t>
            </a:r>
            <a:r>
              <a:rPr lang="cs-CZ" altLang="cs-CZ" sz="2400" dirty="0">
                <a:latin typeface="Trebuchet MS" pitchFamily="34" charset="0"/>
                <a:hlinkClick r:id="rId4"/>
              </a:rPr>
              <a:t>MZK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          </a:t>
            </a:r>
            <a:r>
              <a:rPr lang="cs-CZ" altLang="cs-CZ" sz="2400" dirty="0">
                <a:latin typeface="Trebuchet MS" pitchFamily="34" charset="0"/>
                <a:hlinkClick r:id="rId5"/>
              </a:rPr>
              <a:t>NK ČR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6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18487" cy="792162"/>
          </a:xfrm>
        </p:spPr>
        <p:txBody>
          <a:bodyPr/>
          <a:lstStyle/>
          <a:p>
            <a:r>
              <a:rPr lang="cs-CZ" altLang="cs-CZ" sz="3200" b="1" smtClean="0">
                <a:solidFill>
                  <a:srgbClr val="C00000"/>
                </a:solidFill>
                <a:latin typeface="Trebuchet MS" pitchFamily="34" charset="0"/>
              </a:rPr>
              <a:t>Bibliografie, bibliografické databáze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07375" cy="4608512"/>
          </a:xfrm>
        </p:spPr>
        <p:txBody>
          <a:bodyPr/>
          <a:lstStyle/>
          <a:p>
            <a:endParaRPr lang="cs-CZ" altLang="cs-CZ" sz="1800" dirty="0" smtClean="0">
              <a:latin typeface="Trebuchet MS" pitchFamily="34" charset="0"/>
            </a:endParaRPr>
          </a:p>
          <a:p>
            <a:endParaRPr lang="cs-CZ" altLang="cs-CZ" sz="1800" dirty="0" smtClean="0">
              <a:latin typeface="Trebuchet MS" pitchFamily="34" charset="0"/>
            </a:endParaRPr>
          </a:p>
          <a:p>
            <a:r>
              <a:rPr lang="cs-CZ" altLang="cs-CZ" sz="1800" dirty="0" smtClean="0">
                <a:latin typeface="Trebuchet MS" pitchFamily="34" charset="0"/>
              </a:rPr>
              <a:t>soupisy/seznamy literatury dle určitého hlediska, informují o existenci určitého dokumentu</a:t>
            </a:r>
          </a:p>
          <a:p>
            <a:endParaRPr lang="cs-CZ" altLang="cs-CZ" sz="1800" dirty="0" smtClean="0">
              <a:latin typeface="Trebuchet MS" pitchFamily="34" charset="0"/>
            </a:endParaRPr>
          </a:p>
          <a:p>
            <a:r>
              <a:rPr lang="cs-CZ" altLang="cs-CZ" sz="1800" dirty="0" smtClean="0">
                <a:latin typeface="Trebuchet MS" pitchFamily="34" charset="0"/>
              </a:rPr>
              <a:t>ČNB - </a:t>
            </a:r>
            <a:r>
              <a:rPr lang="cs-CZ" altLang="cs-CZ" sz="1800" dirty="0" smtClean="0">
                <a:latin typeface="Trebuchet MS" pitchFamily="34" charset="0"/>
                <a:hlinkClick r:id="rId2"/>
              </a:rPr>
              <a:t>Česká národní bibliografie </a:t>
            </a:r>
            <a:r>
              <a:rPr lang="cs-CZ" altLang="cs-CZ" sz="1800" dirty="0" smtClean="0">
                <a:latin typeface="Trebuchet MS" pitchFamily="34" charset="0"/>
              </a:rPr>
              <a:t>- záznamy dokumentů vydaných na území ČR (knihy, periodika, grafické dokumenty, hudebniny…)</a:t>
            </a:r>
          </a:p>
          <a:p>
            <a:endParaRPr lang="cs-CZ" altLang="cs-CZ" sz="1800" dirty="0" smtClean="0">
              <a:latin typeface="Trebuchet MS" pitchFamily="34" charset="0"/>
            </a:endParaRPr>
          </a:p>
          <a:p>
            <a:r>
              <a:rPr lang="cs-CZ" altLang="cs-CZ" sz="1800" dirty="0" smtClean="0">
                <a:latin typeface="Trebuchet MS" pitchFamily="34" charset="0"/>
              </a:rPr>
              <a:t>LISTA – </a:t>
            </a:r>
            <a:r>
              <a:rPr lang="cs-CZ" altLang="cs-CZ" sz="1800" dirty="0" err="1" smtClean="0">
                <a:latin typeface="Trebuchet MS" pitchFamily="34" charset="0"/>
                <a:hlinkClick r:id="rId3"/>
              </a:rPr>
              <a:t>Library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 and </a:t>
            </a:r>
            <a:r>
              <a:rPr lang="cs-CZ" altLang="cs-CZ" sz="1800" dirty="0" err="1" smtClean="0">
                <a:latin typeface="Trebuchet MS" pitchFamily="34" charset="0"/>
                <a:hlinkClick r:id="rId3"/>
              </a:rPr>
              <a:t>Information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 Science in </a:t>
            </a:r>
            <a:r>
              <a:rPr lang="cs-CZ" altLang="cs-CZ" sz="1800" dirty="0" err="1" smtClean="0">
                <a:latin typeface="Trebuchet MS" pitchFamily="34" charset="0"/>
                <a:hlinkClick r:id="rId3"/>
              </a:rPr>
              <a:t>Abstracts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1800" dirty="0" smtClean="0">
                <a:latin typeface="Trebuchet MS" pitchFamily="34" charset="0"/>
              </a:rPr>
              <a:t>- a</a:t>
            </a:r>
            <a:r>
              <a:rPr lang="cs-CZ" sz="1800" dirty="0" smtClean="0">
                <a:latin typeface="Trebuchet MS" pitchFamily="34" charset="0"/>
              </a:rPr>
              <a:t>bstraktová </a:t>
            </a:r>
            <a:r>
              <a:rPr lang="cs-CZ" sz="1800" dirty="0">
                <a:latin typeface="Trebuchet MS" pitchFamily="34" charset="0"/>
              </a:rPr>
              <a:t>databáze z oblasti knihovní a informační vědy nabízená zdarma v rámci zdroje EBSCO. Indexuje přes 600 časopisů z oboru, kromě nich pak také vybrané knihy, výzkumné zprávy a sborníky konferencí. </a:t>
            </a:r>
            <a:endParaRPr lang="cs-CZ" altLang="cs-CZ" sz="1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2856"/>
            <a:ext cx="8351837" cy="472514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v online katalozích knihoven a souborných </a:t>
            </a:r>
            <a:r>
              <a:rPr lang="cs-CZ" altLang="cs-CZ" sz="2400" dirty="0">
                <a:latin typeface="Trebuchet MS" pitchFamily="34" charset="0"/>
              </a:rPr>
              <a:t>katalozích </a:t>
            </a:r>
            <a:r>
              <a:rPr lang="cs-CZ" altLang="cs-CZ" sz="1800" dirty="0">
                <a:latin typeface="Trebuchet MS" pitchFamily="34" charset="0"/>
              </a:rPr>
              <a:t>(podle názvu a ročníku </a:t>
            </a:r>
            <a:r>
              <a:rPr lang="cs-CZ" altLang="cs-CZ" sz="1800" dirty="0" smtClean="0">
                <a:latin typeface="Trebuchet MS" pitchFamily="34" charset="0"/>
              </a:rPr>
              <a:t>časopisu)</a:t>
            </a:r>
            <a:endParaRPr lang="cs-CZ" altLang="cs-CZ" sz="1800" dirty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 smtClean="0">
                <a:latin typeface="Trebuchet MS" pitchFamily="34" charset="0"/>
                <a:hlinkClick r:id="rId3"/>
              </a:rPr>
              <a:t>Souborný </a:t>
            </a:r>
            <a:r>
              <a:rPr lang="cs-CZ" altLang="cs-CZ" sz="1600" dirty="0">
                <a:latin typeface="Trebuchet MS" pitchFamily="34" charset="0"/>
                <a:hlinkClick r:id="rId3"/>
              </a:rPr>
              <a:t>katalog ČR – </a:t>
            </a:r>
            <a:r>
              <a:rPr lang="cs-CZ" altLang="cs-CZ" sz="1600" dirty="0" smtClean="0">
                <a:latin typeface="Trebuchet MS" pitchFamily="34" charset="0"/>
                <a:hlinkClick r:id="rId3"/>
              </a:rPr>
              <a:t>Seriály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>
                <a:latin typeface="Trebuchet MS" pitchFamily="34" charset="0"/>
                <a:hlinkClick r:id="rId4"/>
              </a:rPr>
              <a:t>JIB</a:t>
            </a:r>
            <a:r>
              <a:rPr lang="cs-CZ" altLang="cs-CZ" sz="1600" dirty="0">
                <a:latin typeface="Trebuchet MS" pitchFamily="34" charset="0"/>
              </a:rPr>
              <a:t> – Periodika</a:t>
            </a:r>
            <a:endParaRPr lang="cs-CZ" altLang="cs-CZ" sz="16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18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v článkových databázích </a:t>
            </a:r>
            <a:r>
              <a:rPr lang="cs-CZ" altLang="cs-CZ" sz="1800" dirty="0" smtClean="0">
                <a:latin typeface="Trebuchet MS" pitchFamily="34" charset="0"/>
              </a:rPr>
              <a:t>(podle autora a názvu článku) 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 smtClean="0">
                <a:latin typeface="Trebuchet MS" pitchFamily="34" charset="0"/>
                <a:hlinkClick r:id="rId5"/>
              </a:rPr>
              <a:t>Článková databáze ANL</a:t>
            </a:r>
            <a:endParaRPr lang="cs-CZ" altLang="cs-CZ" sz="1600" dirty="0" smtClean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>
                <a:latin typeface="Trebuchet MS" pitchFamily="34" charset="0"/>
                <a:hlinkClick r:id="rId4"/>
              </a:rPr>
              <a:t>JIB</a:t>
            </a:r>
            <a:r>
              <a:rPr lang="cs-CZ" altLang="cs-CZ" sz="1600" dirty="0">
                <a:latin typeface="Trebuchet MS" pitchFamily="34" charset="0"/>
              </a:rPr>
              <a:t> – </a:t>
            </a:r>
            <a:r>
              <a:rPr lang="cs-CZ" altLang="cs-CZ" sz="1600" dirty="0" smtClean="0">
                <a:latin typeface="Trebuchet MS" pitchFamily="34" charset="0"/>
              </a:rPr>
              <a:t>Články</a:t>
            </a:r>
            <a:endParaRPr lang="cs-CZ" altLang="cs-CZ" sz="1600" dirty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endParaRPr lang="cs-CZ" altLang="cs-CZ" sz="1400" dirty="0" smtClean="0">
              <a:latin typeface="Trebuchet MS" pitchFamily="34" charset="0"/>
              <a:hlinkClick r:id="rId3"/>
            </a:endParaRPr>
          </a:p>
          <a:p>
            <a:r>
              <a:rPr lang="cs-CZ" altLang="cs-CZ" sz="2400" dirty="0" smtClean="0">
                <a:latin typeface="Trebuchet MS" pitchFamily="34" charset="0"/>
              </a:rPr>
              <a:t>článkové </a:t>
            </a:r>
            <a:r>
              <a:rPr lang="cs-CZ" altLang="cs-CZ" sz="2400" dirty="0">
                <a:latin typeface="Trebuchet MS" pitchFamily="34" charset="0"/>
              </a:rPr>
              <a:t>bibliografie Archeologického ústavu AV ČR </a:t>
            </a:r>
            <a:r>
              <a:rPr lang="cs-CZ" altLang="cs-CZ" sz="2400" dirty="0" smtClean="0">
                <a:latin typeface="Trebuchet MS" pitchFamily="34" charset="0"/>
              </a:rPr>
              <a:t> </a:t>
            </a:r>
          </a:p>
          <a:p>
            <a:pPr lvl="1"/>
            <a:r>
              <a:rPr lang="cs-CZ" altLang="cs-CZ" sz="1600" dirty="0" smtClean="0">
                <a:latin typeface="Trebuchet MS" pitchFamily="34" charset="0"/>
                <a:hlinkClick r:id="rId6"/>
              </a:rPr>
              <a:t>https</a:t>
            </a:r>
            <a:r>
              <a:rPr lang="cs-CZ" altLang="cs-CZ" sz="1600" dirty="0">
                <a:latin typeface="Trebuchet MS" pitchFamily="34" charset="0"/>
                <a:hlinkClick r:id="rId6"/>
              </a:rPr>
              <a:t>://www.nkp.cz/sluzby/bb#archeo</a:t>
            </a:r>
            <a:r>
              <a:rPr lang="cs-CZ" altLang="cs-CZ" sz="1600" dirty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cs-CZ" altLang="cs-CZ" sz="1600" dirty="0" smtClean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 dirty="0">
                <a:solidFill>
                  <a:srgbClr val="C00000"/>
                </a:solidFill>
                <a:latin typeface="Trebuchet MS" pitchFamily="34" charset="0"/>
              </a:rPr>
              <a:t>Časopisy, </a:t>
            </a:r>
            <a:r>
              <a:rPr lang="cs-CZ" altLang="cs-CZ" sz="2000" b="1" dirty="0">
                <a:solidFill>
                  <a:srgbClr val="C00000"/>
                </a:solidFill>
                <a:latin typeface="Trebuchet MS" pitchFamily="34" charset="0"/>
              </a:rPr>
              <a:t>vyhledávání </a:t>
            </a:r>
            <a:r>
              <a:rPr lang="cs-CZ" altLang="cs-CZ" sz="2000" b="1" dirty="0" smtClean="0">
                <a:solidFill>
                  <a:srgbClr val="C00000"/>
                </a:solidFill>
                <a:latin typeface="Trebuchet MS" pitchFamily="34" charset="0"/>
              </a:rPr>
              <a:t>článků</a:t>
            </a:r>
            <a:endParaRPr lang="cs-CZ" altLang="cs-CZ" sz="20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2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2856"/>
            <a:ext cx="8351837" cy="472514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Trebuchet MS" pitchFamily="34" charset="0"/>
              </a:rPr>
              <a:t>v online katalozích knihoven a souborných </a:t>
            </a:r>
            <a:r>
              <a:rPr lang="cs-CZ" altLang="cs-CZ" sz="2800" dirty="0">
                <a:latin typeface="Trebuchet MS" pitchFamily="34" charset="0"/>
              </a:rPr>
              <a:t>katalozích </a:t>
            </a:r>
            <a:r>
              <a:rPr lang="cs-CZ" altLang="cs-CZ" sz="2000" dirty="0">
                <a:latin typeface="Trebuchet MS" pitchFamily="34" charset="0"/>
              </a:rPr>
              <a:t>(podle názvu a ročníku </a:t>
            </a:r>
            <a:r>
              <a:rPr lang="cs-CZ" altLang="cs-CZ" sz="2000" dirty="0" smtClean="0">
                <a:latin typeface="Trebuchet MS" pitchFamily="34" charset="0"/>
              </a:rPr>
              <a:t>časopisu)</a:t>
            </a:r>
            <a:endParaRPr lang="cs-CZ" altLang="cs-CZ" sz="2000" dirty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 smtClean="0">
                <a:latin typeface="Trebuchet MS" pitchFamily="34" charset="0"/>
                <a:hlinkClick r:id="rId3"/>
              </a:rPr>
              <a:t>Souborný </a:t>
            </a:r>
            <a:r>
              <a:rPr lang="cs-CZ" altLang="cs-CZ" sz="1800" dirty="0">
                <a:latin typeface="Trebuchet MS" pitchFamily="34" charset="0"/>
                <a:hlinkClick r:id="rId3"/>
              </a:rPr>
              <a:t>katalog ČR – 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Seriály</a:t>
            </a:r>
            <a:endParaRPr lang="cs-CZ" altLang="cs-CZ" sz="1800" dirty="0" smtClean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latin typeface="Trebuchet MS" pitchFamily="34" charset="0"/>
                <a:hlinkClick r:id="rId4"/>
              </a:rPr>
              <a:t>JIB</a:t>
            </a:r>
            <a:r>
              <a:rPr lang="cs-CZ" altLang="cs-CZ" sz="1800" dirty="0">
                <a:latin typeface="Trebuchet MS" pitchFamily="34" charset="0"/>
              </a:rPr>
              <a:t> – Periodika</a:t>
            </a:r>
            <a:endParaRPr lang="cs-CZ" altLang="cs-CZ" sz="18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18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18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18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800" dirty="0" smtClean="0">
                <a:latin typeface="Trebuchet MS" pitchFamily="34" charset="0"/>
              </a:rPr>
              <a:t>v článkových databázích </a:t>
            </a:r>
            <a:r>
              <a:rPr lang="cs-CZ" altLang="cs-CZ" sz="2000" dirty="0" smtClean="0">
                <a:latin typeface="Trebuchet MS" pitchFamily="34" charset="0"/>
              </a:rPr>
              <a:t>(podle autora a názvu článku) 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smtClean="0">
                <a:latin typeface="Trebuchet MS" pitchFamily="34" charset="0"/>
                <a:hlinkClick r:id="rId5"/>
              </a:rPr>
              <a:t>Článková databáze ANL</a:t>
            </a:r>
            <a:endParaRPr lang="cs-CZ" altLang="cs-CZ" sz="1800" dirty="0" smtClean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 smtClean="0">
                <a:latin typeface="Trebuchet MS" pitchFamily="34" charset="0"/>
                <a:hlinkClick r:id="rId6"/>
              </a:rPr>
              <a:t>Databáze KKL</a:t>
            </a:r>
            <a:endParaRPr lang="cs-CZ" altLang="cs-CZ" sz="1800" dirty="0" smtClean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>
                <a:latin typeface="Trebuchet MS" pitchFamily="34" charset="0"/>
                <a:hlinkClick r:id="rId4"/>
              </a:rPr>
              <a:t>JIB</a:t>
            </a:r>
            <a:r>
              <a:rPr lang="cs-CZ" altLang="cs-CZ" sz="1800" dirty="0">
                <a:latin typeface="Trebuchet MS" pitchFamily="34" charset="0"/>
              </a:rPr>
              <a:t> – </a:t>
            </a:r>
            <a:r>
              <a:rPr lang="cs-CZ" altLang="cs-CZ" sz="1800" dirty="0" smtClean="0">
                <a:latin typeface="Trebuchet MS" pitchFamily="34" charset="0"/>
              </a:rPr>
              <a:t>Články</a:t>
            </a:r>
            <a:endParaRPr lang="cs-CZ" altLang="cs-CZ" sz="1800" dirty="0">
              <a:latin typeface="Trebuchet MS" pitchFamily="34" charset="0"/>
            </a:endParaRPr>
          </a:p>
          <a:p>
            <a:pPr lvl="1">
              <a:lnSpc>
                <a:spcPct val="80000"/>
              </a:lnSpc>
            </a:pPr>
            <a:endParaRPr lang="cs-CZ" altLang="cs-CZ" sz="1400" dirty="0" smtClean="0">
              <a:latin typeface="Trebuchet MS" pitchFamily="34" charset="0"/>
              <a:hlinkClick r:id="rId3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cs-CZ" altLang="cs-CZ" sz="1600" dirty="0" smtClean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 dirty="0">
                <a:solidFill>
                  <a:srgbClr val="C00000"/>
                </a:solidFill>
                <a:latin typeface="Trebuchet MS" pitchFamily="34" charset="0"/>
              </a:rPr>
              <a:t>Časopisy, </a:t>
            </a:r>
            <a:r>
              <a:rPr lang="cs-CZ" altLang="cs-CZ" sz="2000" b="1" dirty="0">
                <a:solidFill>
                  <a:srgbClr val="C00000"/>
                </a:solidFill>
                <a:latin typeface="Trebuchet MS" pitchFamily="34" charset="0"/>
              </a:rPr>
              <a:t>vyhledávání </a:t>
            </a:r>
            <a:r>
              <a:rPr lang="cs-CZ" altLang="cs-CZ" sz="2000" b="1" dirty="0" smtClean="0">
                <a:solidFill>
                  <a:srgbClr val="C00000"/>
                </a:solidFill>
                <a:latin typeface="Trebuchet MS" pitchFamily="34" charset="0"/>
              </a:rPr>
              <a:t>článků</a:t>
            </a:r>
            <a:endParaRPr lang="cs-CZ" altLang="cs-CZ" sz="20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7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060848"/>
            <a:ext cx="8351837" cy="479715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latin typeface="Trebuchet MS" pitchFamily="34" charset="0"/>
              </a:rPr>
              <a:t>Zahraniční služby pro vyhledávání volně dostupných časopisů: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 err="1" smtClean="0">
                <a:latin typeface="Trebuchet MS" pitchFamily="34" charset="0"/>
                <a:hlinkClick r:id="rId3"/>
              </a:rPr>
              <a:t>Elektronische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3"/>
              </a:rPr>
              <a:t>Zeitschriftenbibliothek</a:t>
            </a:r>
            <a:r>
              <a:rPr lang="cs-CZ" altLang="cs-CZ" sz="2000" b="1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1600" dirty="0" smtClean="0">
                <a:latin typeface="Trebuchet MS" pitchFamily="34" charset="0"/>
              </a:rPr>
              <a:t>(Elektronická knihovna časopisů) – informace   o titulech časopisů dostupných pro zúčastněné instituce, </a:t>
            </a:r>
            <a:r>
              <a:rPr lang="cs-CZ" altLang="cs-CZ" sz="1600" b="1" dirty="0" smtClean="0">
                <a:latin typeface="Trebuchet MS" pitchFamily="34" charset="0"/>
              </a:rPr>
              <a:t>záznamy volně dostupných časopisů</a:t>
            </a:r>
            <a:r>
              <a:rPr lang="cs-CZ" altLang="cs-CZ" sz="1600" dirty="0" smtClean="0">
                <a:latin typeface="Trebuchet MS" pitchFamily="34" charset="0"/>
              </a:rPr>
              <a:t>; třídění abecedně, dle oborů + vyhledávání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cs-CZ" altLang="cs-CZ" sz="1600" dirty="0" smtClean="0">
                <a:solidFill>
                  <a:srgbClr val="3333CC"/>
                </a:solidFill>
                <a:latin typeface="Trebuchet MS" pitchFamily="34" charset="0"/>
                <a:sym typeface="Wingdings" pitchFamily="2" charset="2"/>
              </a:rPr>
              <a:t>		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cs-CZ" altLang="cs-CZ" sz="2000" dirty="0" smtClean="0">
                <a:latin typeface="Trebuchet MS" pitchFamily="34" charset="0"/>
                <a:sym typeface="Wingdings" pitchFamily="2" charset="2"/>
                <a:hlinkClick r:id="rId4"/>
              </a:rPr>
              <a:t>DOAJ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(</a:t>
            </a:r>
            <a:r>
              <a:rPr lang="cs-CZ" altLang="cs-CZ" sz="2000" dirty="0" err="1" smtClean="0">
                <a:latin typeface="Trebuchet MS" pitchFamily="34" charset="0"/>
                <a:sym typeface="Wingdings" pitchFamily="2" charset="2"/>
              </a:rPr>
              <a:t>Directory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sym typeface="Wingdings" pitchFamily="2" charset="2"/>
              </a:rPr>
              <a:t>of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Open </a:t>
            </a:r>
            <a:r>
              <a:rPr lang="cs-CZ" altLang="cs-CZ" sz="2000" dirty="0" err="1" smtClean="0">
                <a:latin typeface="Trebuchet MS" pitchFamily="34" charset="0"/>
                <a:sym typeface="Wingdings" pitchFamily="2" charset="2"/>
              </a:rPr>
              <a:t>Accesss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sym typeface="Wingdings" pitchFamily="2" charset="2"/>
              </a:rPr>
              <a:t>Journals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) </a:t>
            </a:r>
            <a:r>
              <a:rPr lang="cs-CZ" altLang="cs-CZ" sz="1600" dirty="0" smtClean="0">
                <a:latin typeface="Trebuchet MS" pitchFamily="34" charset="0"/>
                <a:sym typeface="Wingdings" pitchFamily="2" charset="2"/>
              </a:rPr>
              <a:t>– adresář časopisů s otevřeným přístupem (Open Access)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cs-CZ" altLang="cs-CZ" sz="1600" dirty="0" smtClean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>
                <a:solidFill>
                  <a:srgbClr val="C00000"/>
                </a:solidFill>
                <a:latin typeface="Trebuchet MS" pitchFamily="34" charset="0"/>
              </a:rPr>
              <a:t>Časopisy, </a:t>
            </a:r>
            <a:r>
              <a:rPr lang="cs-CZ" altLang="cs-CZ" sz="2000" b="1">
                <a:solidFill>
                  <a:srgbClr val="C00000"/>
                </a:solidFill>
                <a:latin typeface="Trebuchet MS" pitchFamily="34" charset="0"/>
              </a:rPr>
              <a:t>vyhledávání časopisů a článků</a:t>
            </a:r>
          </a:p>
        </p:txBody>
      </p:sp>
    </p:spTree>
    <p:extLst>
      <p:ext uri="{BB962C8B-B14F-4D97-AF65-F5344CB8AC3E}">
        <p14:creationId xmlns:p14="http://schemas.microsoft.com/office/powerpoint/2010/main" val="318487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C00000"/>
                </a:solidFill>
                <a:latin typeface="Trebuchet MS" pitchFamily="34" charset="0"/>
              </a:rPr>
              <a:t>Digitální knihovny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4392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>
                <a:latin typeface="Trebuchet MS" pitchFamily="34" charset="0"/>
              </a:rPr>
              <a:t>                                               </a:t>
            </a: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altLang="cs-CZ" sz="2400" b="1" dirty="0" err="1" smtClean="0">
                <a:latin typeface="Trebuchet MS" pitchFamily="34" charset="0"/>
                <a:hlinkClick r:id="rId3"/>
              </a:rPr>
              <a:t>Manuscriptorium</a:t>
            </a:r>
            <a:r>
              <a:rPr lang="cs-CZ" altLang="cs-CZ" sz="2400" b="1" dirty="0" smtClean="0">
                <a:latin typeface="Trebuchet MS" pitchFamily="34" charset="0"/>
              </a:rPr>
              <a:t> </a:t>
            </a:r>
            <a:r>
              <a:rPr lang="cs-CZ" altLang="cs-CZ" sz="1800" dirty="0" smtClean="0">
                <a:latin typeface="Trebuchet MS" pitchFamily="34" charset="0"/>
              </a:rPr>
              <a:t>– </a:t>
            </a:r>
            <a:r>
              <a:rPr lang="cs-CZ" altLang="cs-CZ" sz="2000" dirty="0" smtClean="0">
                <a:latin typeface="Trebuchet MS" pitchFamily="34" charset="0"/>
              </a:rPr>
              <a:t>přístup k digitalizovaným historickým fondům (rukopisy, inkunábule, raně novověké tisky, mapy, listiny…).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latin typeface="Trebuchet MS" pitchFamily="34" charset="0"/>
                <a:hlinkClick r:id="rId4"/>
              </a:rPr>
              <a:t>Kramerius</a:t>
            </a:r>
            <a:r>
              <a:rPr lang="cs-CZ" altLang="cs-CZ" sz="1800" dirty="0" smtClean="0">
                <a:latin typeface="Trebuchet MS" pitchFamily="34" charset="0"/>
              </a:rPr>
              <a:t> - </a:t>
            </a:r>
            <a:r>
              <a:rPr lang="cs-CZ" altLang="cs-CZ" sz="2000" dirty="0" smtClean="0">
                <a:latin typeface="Trebuchet MS" pitchFamily="34" charset="0"/>
              </a:rPr>
              <a:t>digitalizované dokumenty z českých knihoven (19., 20. stol.), některé plné texty dostupné pouze v konkrétní knihovně.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cs-CZ" altLang="cs-CZ" sz="2400" dirty="0" smtClean="0">
                <a:latin typeface="Trebuchet MS" pitchFamily="34" charset="0"/>
              </a:rPr>
              <a:t>Příklady multioborových zahraničních digitálních knihoven: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 smtClean="0">
                <a:latin typeface="Trebuchet MS" pitchFamily="34" charset="0"/>
              </a:rPr>
              <a:t>Europeana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5"/>
              </a:rPr>
              <a:t>http://www.europeana.eu</a:t>
            </a: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smtClean="0">
                <a:latin typeface="Trebuchet MS" pitchFamily="34" charset="0"/>
              </a:rPr>
              <a:t>Internet Archive  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http://www.archive.org</a:t>
            </a: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 smtClean="0">
                <a:latin typeface="Trebuchet MS" pitchFamily="34" charset="0"/>
              </a:rPr>
              <a:t>CiteSeer</a:t>
            </a:r>
            <a:r>
              <a:rPr lang="cs-CZ" altLang="cs-CZ" sz="1800" baseline="30000" dirty="0" err="1" smtClean="0">
                <a:latin typeface="Trebuchet MS" pitchFamily="34" charset="0"/>
              </a:rPr>
              <a:t>x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7"/>
              </a:rPr>
              <a:t>http://citeseerx.ist.psu.edu</a:t>
            </a: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smtClean="0">
                <a:latin typeface="Trebuchet MS" pitchFamily="34" charset="0"/>
              </a:rPr>
              <a:t>Project </a:t>
            </a:r>
            <a:r>
              <a:rPr lang="cs-CZ" altLang="cs-CZ" sz="1800" dirty="0" err="1" smtClean="0">
                <a:latin typeface="Trebuchet MS" pitchFamily="34" charset="0"/>
              </a:rPr>
              <a:t>Gutenberg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8"/>
              </a:rPr>
              <a:t>http://www.gutenberg.org</a:t>
            </a: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51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08050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JAK hledat</a:t>
            </a:r>
            <a:endParaRPr lang="cs-CZ" altLang="cs-CZ" sz="240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276475"/>
            <a:ext cx="8229600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latin typeface="Trebuchet MS" pitchFamily="34" charset="0"/>
              </a:rPr>
              <a:t>podívejte se na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nápovědu</a:t>
            </a:r>
            <a:r>
              <a:rPr lang="cs-CZ" altLang="cs-CZ" sz="2000" dirty="0" smtClean="0">
                <a:latin typeface="Trebuchet MS" pitchFamily="34" charset="0"/>
              </a:rPr>
              <a:t>, ukázky vyhledávání; </a:t>
            </a:r>
            <a:r>
              <a:rPr lang="cs-CZ" altLang="cs-CZ" sz="2000" dirty="0" smtClean="0">
                <a:latin typeface="Trebuchet MS" pitchFamily="34" charset="0"/>
              </a:rPr>
              <a:t>zhlédněte </a:t>
            </a:r>
            <a:r>
              <a:rPr lang="cs-CZ" altLang="cs-CZ" sz="2000" dirty="0" smtClean="0">
                <a:latin typeface="Trebuchet MS" pitchFamily="34" charset="0"/>
              </a:rPr>
              <a:t>základní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tutoriály 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latin typeface="Trebuchet MS" pitchFamily="34" charset="0"/>
              </a:rPr>
              <a:t>využívejte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různé vyhledávací funkce systému</a:t>
            </a:r>
            <a:r>
              <a:rPr lang="cs-CZ" altLang="cs-CZ" sz="2000" b="1" dirty="0" smtClean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– pokročilé vyhledávání, tematické oblasti, různá pole pro vyhledávání (klíčová slova, abstrakty, POZOR na fulltext)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zvolte kritéria </a:t>
            </a:r>
            <a:r>
              <a:rPr lang="cs-CZ" altLang="cs-CZ" sz="2000" dirty="0" smtClean="0">
                <a:latin typeface="Trebuchet MS" pitchFamily="34" charset="0"/>
              </a:rPr>
              <a:t>a omezení pro vyhledávání </a:t>
            </a:r>
            <a:r>
              <a:rPr lang="cs-CZ" altLang="cs-CZ" sz="2000" i="1" dirty="0" smtClean="0">
                <a:latin typeface="Trebuchet MS" pitchFamily="34" charset="0"/>
              </a:rPr>
              <a:t>(časové, jazykové, geografické omezení, podle druhu dokumentu, fulltext, výběr dílčí báze/katalogu atd</a:t>
            </a:r>
            <a:r>
              <a:rPr lang="cs-CZ" altLang="cs-CZ" sz="2000" dirty="0" smtClean="0">
                <a:latin typeface="Trebuchet MS" pitchFamily="34" charset="0"/>
              </a:rPr>
              <a:t>.)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2000" dirty="0" smtClean="0">
                <a:latin typeface="Trebuchet MS" pitchFamily="34" charset="0"/>
              </a:rPr>
              <a:t>při větším množství nalezených informací dotaz více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zpřesnit</a:t>
            </a:r>
            <a:r>
              <a:rPr lang="cs-CZ" altLang="cs-CZ" sz="2000" dirty="0" smtClean="0">
                <a:latin typeface="Trebuchet MS" pitchFamily="34" charset="0"/>
              </a:rPr>
              <a:t>, při nedostatku nalezených informací dotaz 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zobecnit</a:t>
            </a:r>
          </a:p>
          <a:p>
            <a:pPr eaLnBrk="1" hangingPunct="1">
              <a:lnSpc>
                <a:spcPct val="80000"/>
              </a:lnSpc>
            </a:pPr>
            <a:endParaRPr lang="cs-CZ" altLang="cs-CZ" sz="800" dirty="0" smtClean="0"/>
          </a:p>
        </p:txBody>
      </p:sp>
    </p:spTree>
    <p:extLst>
      <p:ext uri="{BB962C8B-B14F-4D97-AF65-F5344CB8AC3E}">
        <p14:creationId xmlns:p14="http://schemas.microsoft.com/office/powerpoint/2010/main" val="3519896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ovéPole 1"/>
          <p:cNvSpPr txBox="1">
            <a:spLocks noChangeArrowheads="1"/>
          </p:cNvSpPr>
          <p:nvPr/>
        </p:nvSpPr>
        <p:spPr bwMode="auto">
          <a:xfrm>
            <a:off x="520855" y="2780928"/>
            <a:ext cx="81375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800" dirty="0">
                <a:latin typeface="Trebuchet MS" pitchFamily="34" charset="0"/>
              </a:rPr>
              <a:t>řada databází pracuje s linkovací službou </a:t>
            </a:r>
            <a:r>
              <a:rPr lang="cs-CZ" sz="2800" b="1" dirty="0">
                <a:hlinkClick r:id="rId2"/>
              </a:rPr>
              <a:t>Full text </a:t>
            </a:r>
            <a:r>
              <a:rPr lang="cs-CZ" sz="2800" b="1" dirty="0" err="1">
                <a:hlinkClick r:id="rId2"/>
              </a:rPr>
              <a:t>Finder</a:t>
            </a:r>
            <a:r>
              <a:rPr lang="cs-CZ" altLang="cs-CZ" sz="2800" dirty="0" smtClean="0">
                <a:latin typeface="Trebuchet MS" pitchFamily="34" charset="0"/>
              </a:rPr>
              <a:t> </a:t>
            </a:r>
            <a:r>
              <a:rPr lang="cs-CZ" altLang="cs-CZ" sz="2800" dirty="0">
                <a:latin typeface="Trebuchet MS" pitchFamily="34" charset="0"/>
              </a:rPr>
              <a:t>– dozvíte se tak, je-li článek dostupný </a:t>
            </a:r>
            <a:r>
              <a:rPr lang="cs-CZ" altLang="cs-CZ" sz="2800" b="1" dirty="0">
                <a:latin typeface="Trebuchet MS" pitchFamily="34" charset="0"/>
              </a:rPr>
              <a:t>v jiném zdroji předpláceném </a:t>
            </a:r>
            <a:r>
              <a:rPr lang="cs-CZ" altLang="cs-CZ" sz="2800" b="1" dirty="0" smtClean="0">
                <a:latin typeface="Trebuchet MS" pitchFamily="34" charset="0"/>
              </a:rPr>
              <a:t>MU</a:t>
            </a:r>
          </a:p>
          <a:p>
            <a:pPr eaLnBrk="1" hangingPunct="1">
              <a:spcBef>
                <a:spcPct val="0"/>
              </a:spcBef>
            </a:pPr>
            <a:endParaRPr lang="cs-CZ" altLang="cs-CZ" sz="2800" b="1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800" b="1" dirty="0" smtClean="0">
                <a:latin typeface="Trebuchet MS" pitchFamily="34" charset="0"/>
                <a:hlinkClick r:id="rId3"/>
              </a:rPr>
              <a:t>Seznam dostupných časopisů </a:t>
            </a:r>
            <a:r>
              <a:rPr lang="cs-CZ" altLang="cs-CZ" sz="2800" b="1" dirty="0">
                <a:latin typeface="Trebuchet MS" pitchFamily="34" charset="0"/>
                <a:hlinkClick r:id="rId3"/>
              </a:rPr>
              <a:t>a </a:t>
            </a:r>
            <a:r>
              <a:rPr lang="cs-CZ" altLang="cs-CZ" sz="2800" b="1" dirty="0" smtClean="0">
                <a:latin typeface="Trebuchet MS" pitchFamily="34" charset="0"/>
                <a:hlinkClick r:id="rId3"/>
              </a:rPr>
              <a:t>knih na MU</a:t>
            </a:r>
            <a:endParaRPr lang="cs-CZ" altLang="cs-CZ" sz="800" b="1" dirty="0">
              <a:latin typeface="Trebuchet MS" pitchFamily="34" charset="0"/>
            </a:endParaRP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520855" y="1197898"/>
            <a:ext cx="79930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>
                <a:solidFill>
                  <a:schemeClr val="hlink"/>
                </a:solidFill>
                <a:latin typeface="Trebuchet MS" pitchFamily="34" charset="0"/>
              </a:rPr>
              <a:t>Nemohu najít plný </a:t>
            </a:r>
            <a:r>
              <a:rPr lang="cs-CZ" altLang="cs-CZ" sz="4000" dirty="0" smtClean="0">
                <a:solidFill>
                  <a:schemeClr val="hlink"/>
                </a:solidFill>
                <a:latin typeface="Trebuchet MS" pitchFamily="34" charset="0"/>
              </a:rPr>
              <a:t>text: </a:t>
            </a:r>
            <a:r>
              <a:rPr lang="cs-CZ" altLang="cs-CZ" sz="2800" dirty="0" smtClean="0">
                <a:solidFill>
                  <a:schemeClr val="hlink"/>
                </a:solidFill>
                <a:latin typeface="Trebuchet MS" pitchFamily="34" charset="0"/>
              </a:rPr>
              <a:t>databáze MU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2717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ovéPole 1"/>
          <p:cNvSpPr txBox="1">
            <a:spLocks noChangeArrowheads="1"/>
          </p:cNvSpPr>
          <p:nvPr/>
        </p:nvSpPr>
        <p:spPr bwMode="auto">
          <a:xfrm>
            <a:off x="511175" y="3140968"/>
            <a:ext cx="81375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800" b="1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3600" dirty="0">
                <a:latin typeface="Trebuchet MS" pitchFamily="34" charset="0"/>
              </a:rPr>
              <a:t>nepodceňujte </a:t>
            </a:r>
            <a:r>
              <a:rPr lang="cs-CZ" altLang="cs-CZ" sz="3600" dirty="0">
                <a:latin typeface="Trebuchet MS" pitchFamily="34" charset="0"/>
                <a:hlinkClick r:id="rId2" tooltip="Google Scholar"/>
              </a:rPr>
              <a:t>Google </a:t>
            </a:r>
            <a:r>
              <a:rPr lang="cs-CZ" altLang="cs-CZ" sz="3600" dirty="0" err="1" smtClean="0">
                <a:latin typeface="Trebuchet MS" pitchFamily="34" charset="0"/>
                <a:hlinkClick r:id="rId2" tooltip="Google Scholar"/>
              </a:rPr>
              <a:t>Scholar</a:t>
            </a:r>
            <a:r>
              <a:rPr lang="cs-CZ" altLang="cs-CZ" sz="3600" dirty="0" smtClean="0">
                <a:latin typeface="Trebuchet MS" pitchFamily="34" charset="0"/>
              </a:rPr>
              <a:t> nebo </a:t>
            </a:r>
            <a:r>
              <a:rPr lang="cs-CZ" altLang="cs-CZ" sz="3600" dirty="0" smtClean="0">
                <a:latin typeface="Trebuchet MS" pitchFamily="34" charset="0"/>
                <a:hlinkClick r:id="rId3"/>
              </a:rPr>
              <a:t>Google </a:t>
            </a:r>
            <a:r>
              <a:rPr lang="cs-CZ" altLang="cs-CZ" sz="3600" dirty="0" err="1" smtClean="0">
                <a:latin typeface="Trebuchet MS" pitchFamily="34" charset="0"/>
                <a:hlinkClick r:id="rId3"/>
              </a:rPr>
              <a:t>Books</a:t>
            </a:r>
            <a:r>
              <a:rPr lang="cs-CZ" altLang="cs-CZ" sz="3600" dirty="0" smtClean="0">
                <a:latin typeface="Trebuchet MS" pitchFamily="34" charset="0"/>
                <a:hlinkClick r:id="rId3"/>
              </a:rPr>
              <a:t> </a:t>
            </a: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3600" dirty="0">
                <a:latin typeface="Trebuchet MS" pitchFamily="34" charset="0"/>
              </a:rPr>
              <a:t>nebojte se </a:t>
            </a:r>
            <a:r>
              <a:rPr lang="cs-CZ" altLang="cs-CZ" sz="3600" dirty="0">
                <a:latin typeface="Trebuchet MS" pitchFamily="34" charset="0"/>
                <a:hlinkClick r:id="rId4"/>
              </a:rPr>
              <a:t>Open </a:t>
            </a:r>
            <a:r>
              <a:rPr lang="cs-CZ" altLang="cs-CZ" sz="3600" dirty="0" err="1">
                <a:latin typeface="Trebuchet MS" pitchFamily="34" charset="0"/>
                <a:hlinkClick r:id="rId4"/>
              </a:rPr>
              <a:t>Acces</a:t>
            </a: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800" dirty="0">
              <a:latin typeface="Trebuchet MS" pitchFamily="34" charset="0"/>
            </a:endParaRP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489471" y="1190556"/>
            <a:ext cx="79930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>
                <a:solidFill>
                  <a:schemeClr val="hlink"/>
                </a:solidFill>
                <a:latin typeface="Trebuchet MS" pitchFamily="34" charset="0"/>
              </a:rPr>
              <a:t>Nemohu najít plný </a:t>
            </a:r>
            <a:r>
              <a:rPr lang="cs-CZ" altLang="cs-CZ" sz="4000" dirty="0" smtClean="0">
                <a:solidFill>
                  <a:schemeClr val="hlink"/>
                </a:solidFill>
                <a:latin typeface="Trebuchet MS" pitchFamily="34" charset="0"/>
              </a:rPr>
              <a:t>text: </a:t>
            </a:r>
            <a:r>
              <a:rPr lang="cs-CZ" altLang="cs-CZ" sz="2400" dirty="0" smtClean="0">
                <a:solidFill>
                  <a:schemeClr val="hlink"/>
                </a:solidFill>
                <a:latin typeface="Trebuchet MS" pitchFamily="34" charset="0"/>
              </a:rPr>
              <a:t>otevřené zdroje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0209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ovéPole 1"/>
          <p:cNvSpPr txBox="1">
            <a:spLocks noChangeArrowheads="1"/>
          </p:cNvSpPr>
          <p:nvPr/>
        </p:nvSpPr>
        <p:spPr bwMode="auto">
          <a:xfrm>
            <a:off x="513156" y="2060848"/>
            <a:ext cx="8137525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8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000" dirty="0">
                <a:latin typeface="Trebuchet MS" pitchFamily="34" charset="0"/>
              </a:rPr>
              <a:t>ověřte v </a:t>
            </a:r>
            <a:r>
              <a:rPr lang="cs-CZ" altLang="cs-CZ" sz="2000" dirty="0">
                <a:latin typeface="Trebuchet MS" pitchFamily="34" charset="0"/>
                <a:hlinkClick r:id="rId2" tooltip="Katalog Aleph"/>
              </a:rPr>
              <a:t>katalogu </a:t>
            </a:r>
            <a:r>
              <a:rPr lang="cs-CZ" altLang="cs-CZ" sz="2000" dirty="0" err="1">
                <a:latin typeface="Trebuchet MS" pitchFamily="34" charset="0"/>
                <a:hlinkClick r:id="rId2" tooltip="Katalog Aleph"/>
              </a:rPr>
              <a:t>Aleph</a:t>
            </a:r>
            <a:r>
              <a:rPr lang="cs-CZ" altLang="cs-CZ" sz="2000" dirty="0">
                <a:latin typeface="Trebuchet MS" pitchFamily="34" charset="0"/>
              </a:rPr>
              <a:t>, zda časopis neodebírá </a:t>
            </a:r>
            <a:r>
              <a:rPr lang="cs-CZ" altLang="cs-CZ" sz="2000" b="1" dirty="0">
                <a:latin typeface="Trebuchet MS" pitchFamily="34" charset="0"/>
              </a:rPr>
              <a:t>některá z knihoven MU</a:t>
            </a:r>
            <a:r>
              <a:rPr lang="cs-CZ" altLang="cs-CZ" sz="2000" dirty="0">
                <a:latin typeface="Trebuchet MS" pitchFamily="34" charset="0"/>
              </a:rPr>
              <a:t> v papírové podobě </a:t>
            </a:r>
          </a:p>
          <a:p>
            <a:pPr eaLnBrk="1" hangingPunct="1">
              <a:spcBef>
                <a:spcPct val="0"/>
              </a:spcBef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000" dirty="0">
                <a:latin typeface="Trebuchet MS" pitchFamily="34" charset="0"/>
              </a:rPr>
              <a:t>velké množství </a:t>
            </a:r>
            <a:r>
              <a:rPr lang="cs-CZ" altLang="cs-CZ" sz="2000" b="1" dirty="0">
                <a:latin typeface="Trebuchet MS" pitchFamily="34" charset="0"/>
              </a:rPr>
              <a:t>knihoven z celé republiky</a:t>
            </a:r>
            <a:r>
              <a:rPr lang="cs-CZ" altLang="cs-CZ" sz="2000" dirty="0">
                <a:latin typeface="Trebuchet MS" pitchFamily="34" charset="0"/>
              </a:rPr>
              <a:t> můžete najednou prohledat prostřednictvím </a:t>
            </a:r>
            <a:r>
              <a:rPr lang="cs-CZ" altLang="cs-CZ" sz="2000" dirty="0">
                <a:latin typeface="Trebuchet MS" pitchFamily="34" charset="0"/>
                <a:hlinkClick r:id="rId3" tooltip="Jednotná informační brána"/>
              </a:rPr>
              <a:t>Jednotné  informační brány</a:t>
            </a:r>
            <a:r>
              <a:rPr lang="cs-CZ" altLang="cs-CZ" sz="2000" dirty="0">
                <a:latin typeface="Trebuchet MS" pitchFamily="34" charset="0"/>
              </a:rPr>
              <a:t>; článek si pak v papírové podobě můžete objednat prostřednictvím MVS (</a:t>
            </a:r>
            <a:r>
              <a:rPr lang="cs-CZ" altLang="cs-CZ" sz="2000" dirty="0">
                <a:latin typeface="Trebuchet MS" pitchFamily="34" charset="0"/>
                <a:hlinkClick r:id="rId4"/>
              </a:rPr>
              <a:t>Meziknihovní výpůjční služba</a:t>
            </a:r>
            <a:r>
              <a:rPr lang="cs-CZ" altLang="cs-CZ" sz="2000" dirty="0">
                <a:latin typeface="Trebuchet MS" pitchFamily="34" charset="0"/>
              </a:rPr>
              <a:t>) </a:t>
            </a:r>
          </a:p>
          <a:p>
            <a:pPr eaLnBrk="1" hangingPunct="1">
              <a:spcBef>
                <a:spcPct val="0"/>
              </a:spcBef>
            </a:pPr>
            <a:endParaRPr lang="cs-CZ" altLang="cs-CZ" sz="20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000" dirty="0">
                <a:latin typeface="Trebuchet MS" pitchFamily="34" charset="0"/>
              </a:rPr>
              <a:t>není-li článek dostupný v ČR, můžete si jej často </a:t>
            </a:r>
            <a:r>
              <a:rPr lang="cs-CZ" altLang="cs-CZ" sz="2000" b="1" dirty="0">
                <a:latin typeface="Trebuchet MS" pitchFamily="34" charset="0"/>
              </a:rPr>
              <a:t>přímo v databázi zakoupit</a:t>
            </a:r>
            <a:r>
              <a:rPr lang="cs-CZ" altLang="cs-CZ" sz="2000" dirty="0">
                <a:latin typeface="Trebuchet MS" pitchFamily="34" charset="0"/>
              </a:rPr>
              <a:t> (cena se pohybuje kolem 30 </a:t>
            </a:r>
            <a:r>
              <a:rPr lang="cs-CZ" altLang="cs-CZ" sz="2000" b="1" dirty="0">
                <a:latin typeface="Trebuchet MS" pitchFamily="34" charset="0"/>
              </a:rPr>
              <a:t>$</a:t>
            </a:r>
            <a:r>
              <a:rPr lang="cs-CZ" altLang="cs-CZ" sz="2000" dirty="0">
                <a:latin typeface="Trebuchet MS" pitchFamily="34" charset="0"/>
              </a:rPr>
              <a:t>) papírovou kopii článku si můžete objednat prostřednictvím </a:t>
            </a:r>
            <a:r>
              <a:rPr lang="cs-CZ" altLang="cs-CZ" sz="2000" dirty="0">
                <a:latin typeface="Trebuchet MS" pitchFamily="34" charset="0"/>
                <a:hlinkClick r:id="rId5" tooltip="Mezinárodní meziknihovní výpůjční služba"/>
              </a:rPr>
              <a:t>Mezinárodní meziknihovní výpůjční služby</a:t>
            </a:r>
            <a:r>
              <a:rPr lang="cs-CZ" altLang="cs-CZ" sz="2000" dirty="0">
                <a:latin typeface="Trebuchet MS" pitchFamily="34" charset="0"/>
              </a:rPr>
              <a:t> v Moravské zemské knihovně; jedná se o placenou službu</a:t>
            </a:r>
          </a:p>
        </p:txBody>
      </p:sp>
      <p:sp>
        <p:nvSpPr>
          <p:cNvPr id="24579" name="TextovéPole 2"/>
          <p:cNvSpPr txBox="1">
            <a:spLocks noChangeArrowheads="1"/>
          </p:cNvSpPr>
          <p:nvPr/>
        </p:nvSpPr>
        <p:spPr bwMode="auto">
          <a:xfrm>
            <a:off x="513156" y="1052736"/>
            <a:ext cx="7993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 dirty="0">
                <a:solidFill>
                  <a:schemeClr val="hlink"/>
                </a:solidFill>
                <a:latin typeface="Trebuchet MS" pitchFamily="34" charset="0"/>
              </a:rPr>
              <a:t>Nemohu najít plný </a:t>
            </a:r>
            <a:r>
              <a:rPr lang="cs-CZ" altLang="cs-CZ" sz="4000" dirty="0" smtClean="0">
                <a:solidFill>
                  <a:schemeClr val="hlink"/>
                </a:solidFill>
                <a:latin typeface="Trebuchet MS" pitchFamily="34" charset="0"/>
              </a:rPr>
              <a:t>text: </a:t>
            </a:r>
            <a:r>
              <a:rPr lang="cs-CZ" altLang="cs-CZ" sz="3600" dirty="0" smtClean="0">
                <a:solidFill>
                  <a:schemeClr val="hlink"/>
                </a:solidFill>
                <a:latin typeface="Trebuchet MS" pitchFamily="34" charset="0"/>
              </a:rPr>
              <a:t>knihovny</a:t>
            </a:r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2955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4727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>
                <a:latin typeface="Trebuchet MS" pitchFamily="34" charset="0"/>
              </a:rPr>
              <a:t>Děkuji za pozornost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Mgr. Tereza Schwarzová Matýsová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referenční služby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3"/>
              </a:rPr>
              <a:t>reference@phil.muni.cz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4"/>
              </a:rPr>
              <a:t>ICQ: 362131842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5"/>
              </a:rPr>
              <a:t>http://www.facebook.com/knihovnaffmu</a:t>
            </a:r>
            <a:r>
              <a:rPr lang="cs-CZ" altLang="cs-CZ" sz="1800" smtClean="0">
                <a:latin typeface="Trebuchet MS" pitchFamily="34" charset="0"/>
              </a:rPr>
              <a:t> </a:t>
            </a:r>
            <a:r>
              <a:rPr lang="cs-CZ" altLang="cs-CZ" sz="1800" smtClean="0">
                <a:latin typeface="Trebuchet MS" pitchFamily="34" charset="0"/>
                <a:hlinkClick r:id="rId6"/>
              </a:rPr>
              <a:t> 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Ústřední knihovna FF MU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hlinkClick r:id="rId7"/>
              </a:rPr>
              <a:t>http://knihovna.phil.muni.cz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Nezapomeňte na dotazník </a:t>
            </a:r>
            <a:r>
              <a:rPr lang="cs-CZ" altLang="cs-CZ" sz="1800" smtClean="0">
                <a:latin typeface="Trebuchet MS" pitchFamily="34" charset="0"/>
                <a:sym typeface="Wingdings" pitchFamily="2" charset="2"/>
              </a:rPr>
              <a:t>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  <a:sym typeface="Wingdings" pitchFamily="2" charset="2"/>
              </a:rPr>
              <a:t>Děkujeme!</a:t>
            </a:r>
            <a:endParaRPr lang="cs-CZ" altLang="cs-CZ" sz="180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smtClean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052513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Operátory a zástupné znaky</a:t>
            </a:r>
            <a:r>
              <a:rPr lang="cs-CZ" altLang="cs-CZ" sz="3200" smtClean="0">
                <a:latin typeface="Trebuchet MS" pitchFamily="34" charset="0"/>
              </a:rPr>
              <a:t/>
            </a:r>
            <a:br>
              <a:rPr lang="cs-CZ" altLang="cs-CZ" sz="3200" smtClean="0">
                <a:latin typeface="Trebuchet MS" pitchFamily="34" charset="0"/>
              </a:rPr>
            </a:br>
            <a:r>
              <a:rPr lang="cs-CZ" altLang="cs-CZ" sz="2000" smtClean="0">
                <a:latin typeface="Trebuchet MS" pitchFamily="34" charset="0"/>
              </a:rPr>
              <a:t>pro tvorbu rešeršního dotazu</a:t>
            </a:r>
            <a:endParaRPr lang="cs-CZ" altLang="cs-CZ" sz="3200" smtClean="0">
              <a:latin typeface="Trebuchet MS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348880"/>
            <a:ext cx="8229600" cy="439164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smtClean="0">
                <a:solidFill>
                  <a:srgbClr val="C00000"/>
                </a:solidFill>
                <a:latin typeface="Trebuchet MS" pitchFamily="34" charset="0"/>
              </a:rPr>
              <a:t>booleovské (logické) operátory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	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b="1" dirty="0" smtClean="0">
                <a:latin typeface="Trebuchet MS" pitchFamily="34" charset="0"/>
              </a:rPr>
              <a:t>-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i="1" dirty="0" smtClean="0">
                <a:latin typeface="Trebuchet MS" pitchFamily="34" charset="0"/>
              </a:rPr>
              <a:t>definují vazby mezi vyhledávacími výrazy (zúžení/rozšíření dotazu)</a:t>
            </a:r>
            <a:endParaRPr lang="cs-CZ" altLang="cs-CZ" sz="2000" dirty="0" smtClean="0">
              <a:latin typeface="Trebuchet MS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AND</a:t>
            </a:r>
            <a:r>
              <a:rPr lang="cs-CZ" altLang="cs-CZ" sz="2000" dirty="0" smtClean="0">
                <a:latin typeface="Trebuchet MS" pitchFamily="34" charset="0"/>
              </a:rPr>
              <a:t> –  (+ </a:t>
            </a:r>
            <a:r>
              <a:rPr lang="cs-CZ" altLang="cs-CZ" sz="2000" i="1" dirty="0" smtClean="0">
                <a:latin typeface="Trebuchet MS" pitchFamily="34" charset="0"/>
              </a:rPr>
              <a:t>nebo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&amp;) 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současný výskyt obou vyhledávacích termínů, zužuje dotaz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OR </a:t>
            </a:r>
            <a:r>
              <a:rPr lang="cs-CZ" altLang="cs-CZ" sz="2000" dirty="0" smtClean="0">
                <a:latin typeface="Trebuchet MS" pitchFamily="34" charset="0"/>
              </a:rPr>
              <a:t>   – alespoň jeden z vyhledávacích termínů, rozšiřuje dotaz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itchFamily="34" charset="0"/>
              </a:rPr>
              <a:t>NOT </a:t>
            </a:r>
            <a:r>
              <a:rPr lang="cs-CZ" altLang="cs-CZ" sz="2000" dirty="0" smtClean="0">
                <a:latin typeface="Trebuchet MS" pitchFamily="34" charset="0"/>
              </a:rPr>
              <a:t>– vylučuje dokumenty obsahující zadaný termín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smtClean="0">
                <a:latin typeface="Trebuchet MS" pitchFamily="34" charset="0"/>
              </a:rPr>
              <a:t>fráze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en-US" altLang="cs-CZ" sz="2000" b="1" dirty="0" smtClean="0">
                <a:solidFill>
                  <a:schemeClr val="hlink"/>
                </a:solidFill>
                <a:latin typeface="Trebuchet MS" pitchFamily="34" charset="0"/>
              </a:rPr>
              <a:t>“ ”</a:t>
            </a:r>
            <a:r>
              <a:rPr lang="cs-CZ" altLang="cs-CZ" sz="2000" dirty="0" smtClean="0">
                <a:latin typeface="Trebuchet MS" pitchFamily="34" charset="0"/>
              </a:rPr>
              <a:t> - řetězec slov, které se v bibliografickém záznamu či textu dokumentu musí vyskytovat v přesném tvaru a pořadí vedle sebe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err="1" smtClean="0">
                <a:latin typeface="Trebuchet MS" pitchFamily="34" charset="0"/>
              </a:rPr>
              <a:t>truncation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b="1" dirty="0" smtClean="0">
                <a:solidFill>
                  <a:schemeClr val="hlink"/>
                </a:solidFill>
                <a:latin typeface="Trebuchet MS" pitchFamily="34" charset="0"/>
              </a:rPr>
              <a:t>* </a:t>
            </a:r>
            <a:r>
              <a:rPr lang="cs-CZ" altLang="cs-CZ" sz="2000" dirty="0" smtClean="0">
                <a:latin typeface="Trebuchet MS" pitchFamily="34" charset="0"/>
              </a:rPr>
              <a:t>– krácení na slovní kořen (</a:t>
            </a:r>
            <a:r>
              <a:rPr lang="cs-CZ" altLang="cs-CZ" sz="2000" i="1" dirty="0" smtClean="0">
                <a:latin typeface="Trebuchet MS" pitchFamily="34" charset="0"/>
              </a:rPr>
              <a:t>psycholog*)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2000" b="1" dirty="0" err="1" smtClean="0">
                <a:latin typeface="Trebuchet MS" pitchFamily="34" charset="0"/>
              </a:rPr>
              <a:t>wild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b="1" dirty="0" err="1" smtClean="0">
                <a:latin typeface="Trebuchet MS" pitchFamily="34" charset="0"/>
              </a:rPr>
              <a:t>cards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b="1" dirty="0" smtClean="0">
                <a:solidFill>
                  <a:schemeClr val="hlink"/>
                </a:solidFill>
                <a:latin typeface="Trebuchet MS" pitchFamily="34" charset="0"/>
              </a:rPr>
              <a:t>? *</a:t>
            </a:r>
            <a:r>
              <a:rPr lang="cs-CZ" altLang="cs-CZ" sz="2000" b="1" dirty="0" smtClean="0">
                <a:latin typeface="Trebuchet MS" pitchFamily="34" charset="0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– zástupné znaky </a:t>
            </a:r>
            <a:r>
              <a:rPr lang="cs-CZ" altLang="cs-CZ" sz="2000" i="1" dirty="0" smtClean="0">
                <a:latin typeface="Trebuchet MS" pitchFamily="34" charset="0"/>
              </a:rPr>
              <a:t>(</a:t>
            </a:r>
            <a:r>
              <a:rPr lang="cs-CZ" altLang="cs-CZ" sz="2000" i="1" dirty="0" err="1" smtClean="0">
                <a:latin typeface="Trebuchet MS" pitchFamily="34" charset="0"/>
              </a:rPr>
              <a:t>filo?ofie</a:t>
            </a:r>
            <a:r>
              <a:rPr lang="cs-CZ" altLang="cs-CZ" sz="2000" i="1" dirty="0" smtClean="0">
                <a:latin typeface="Trebuchet MS" pitchFamily="34" charset="0"/>
              </a:rPr>
              <a:t>)</a:t>
            </a:r>
            <a:r>
              <a:rPr lang="cs-CZ" altLang="cs-CZ" sz="2000" b="1" dirty="0" smtClean="0">
                <a:latin typeface="Trebuchet MS" pitchFamily="34" charset="0"/>
              </a:rPr>
              <a:t>         </a:t>
            </a:r>
            <a:r>
              <a:rPr lang="cs-CZ" altLang="cs-CZ" sz="1400" b="1" dirty="0" smtClean="0">
                <a:latin typeface="Trebuchet MS" pitchFamily="34" charset="0"/>
              </a:rPr>
              <a:t>	</a:t>
            </a:r>
            <a:r>
              <a:rPr lang="cs-CZ" altLang="cs-CZ" sz="1600" b="1" dirty="0" smtClean="0">
                <a:latin typeface="Trebuchet MS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tabLst>
                <a:tab pos="355600" algn="l"/>
              </a:tabLst>
            </a:pPr>
            <a:endParaRPr lang="cs-CZ" altLang="cs-CZ" sz="800" b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</a:pPr>
            <a:endParaRPr lang="cs-CZ" altLang="cs-CZ" sz="800" dirty="0" smtClean="0"/>
          </a:p>
        </p:txBody>
      </p:sp>
    </p:spTree>
    <p:extLst>
      <p:ext uri="{BB962C8B-B14F-4D97-AF65-F5344CB8AC3E}">
        <p14:creationId xmlns:p14="http://schemas.microsoft.com/office/powerpoint/2010/main" val="1335417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08050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chemeClr val="hlink"/>
                </a:solidFill>
                <a:latin typeface="Trebuchet MS" pitchFamily="34" charset="0"/>
              </a:rPr>
              <a:t>JAK hledat: </a:t>
            </a:r>
            <a:r>
              <a:rPr lang="cs-CZ" altLang="cs-CZ" sz="2400" smtClean="0">
                <a:solidFill>
                  <a:srgbClr val="C00000"/>
                </a:solidFill>
                <a:latin typeface="Trebuchet MS" pitchFamily="34" charset="0"/>
                <a:hlinkClick r:id="rId3"/>
              </a:rPr>
              <a:t>rešeršní strategie</a:t>
            </a:r>
            <a:endParaRPr lang="cs-CZ" altLang="cs-CZ" sz="240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8450" y="1916113"/>
            <a:ext cx="8234363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tabLst>
                <a:tab pos="355600" algn="l"/>
              </a:tabLst>
              <a:defRPr/>
            </a:pPr>
            <a:r>
              <a:rPr lang="cs-CZ" sz="2400" dirty="0" smtClean="0">
                <a:latin typeface="Trebuchet MS" panose="020B0603020202020204" pitchFamily="34" charset="0"/>
              </a:rPr>
              <a:t>používejte </a:t>
            </a:r>
            <a:r>
              <a:rPr lang="cs-CZ" sz="2400" dirty="0" smtClean="0">
                <a:latin typeface="Trebuchet MS" panose="020B0603020202020204" pitchFamily="34" charset="0"/>
                <a:hlinkClick r:id="" action="ppaction://noaction"/>
              </a:rPr>
              <a:t>operátory, fráze, zástupné znaky</a:t>
            </a:r>
            <a:endParaRPr lang="cs-CZ" sz="2400" dirty="0"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r>
              <a:rPr lang="cs-CZ" altLang="cs-CZ" sz="2400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Co když máte příliš málo výsledků?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400" dirty="0">
                <a:solidFill>
                  <a:srgbClr val="C00000"/>
                </a:solidFill>
                <a:latin typeface="Trebuchet MS" panose="020B0603020202020204" pitchFamily="34" charset="0"/>
              </a:rPr>
              <a:t>	</a:t>
            </a: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rozšiřte dotaz =&gt; použijte nadřazené pojmy, synonyma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vhodný je operátor OR a zástupné znaky (*)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„vyhněte se frázím“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neomezujte vyhledávání (časově, full text)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nahlédněte do nápovědy, FAQ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cs-CZ" altLang="cs-CZ" sz="2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r>
              <a:rPr lang="cs-CZ" altLang="cs-CZ" sz="2400" dirty="0" smtClean="0">
                <a:solidFill>
                  <a:schemeClr val="bg2"/>
                </a:solidFill>
                <a:latin typeface="Trebuchet MS" panose="020B0603020202020204" pitchFamily="34" charset="0"/>
              </a:rPr>
              <a:t>Co když máte příliš mnoho výsledků?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latin typeface="Trebuchet MS" panose="020B0603020202020204" pitchFamily="34" charset="0"/>
              </a:rPr>
              <a:t>nepoužívejte příliš obecné pojmy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latin typeface="Trebuchet MS" panose="020B0603020202020204" pitchFamily="34" charset="0"/>
              </a:rPr>
              <a:t>vhodný je operátor AND; „nebojte se frází“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r>
              <a:rPr lang="cs-CZ" altLang="cs-CZ" sz="2000" dirty="0" smtClean="0">
                <a:latin typeface="Trebuchet MS" panose="020B0603020202020204" pitchFamily="34" charset="0"/>
              </a:rPr>
              <a:t>použijte pokročilé vyhledávání (klíčová slova, abstrakty)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endParaRPr lang="cs-CZ" altLang="cs-CZ" sz="2000" dirty="0" smtClean="0">
              <a:solidFill>
                <a:schemeClr val="bg2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55600" algn="l"/>
              </a:tabLst>
              <a:defRPr/>
            </a:pPr>
            <a:endParaRPr lang="cs-CZ" altLang="cs-CZ" sz="20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899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922338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C00000"/>
                </a:solidFill>
                <a:latin typeface="Trebuchet MS" pitchFamily="34" charset="0"/>
              </a:rPr>
              <a:t>Elektronické informační zdroje MU</a:t>
            </a:r>
            <a:endParaRPr lang="cs-CZ" altLang="cs-CZ" sz="1700" b="1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16113"/>
            <a:ext cx="8208962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Přístup přes: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>
                <a:latin typeface="Trebuchet MS" pitchFamily="34" charset="0"/>
              </a:rPr>
              <a:t>portál EIZ MU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http://ezdroje.muni.cz</a:t>
            </a:r>
            <a:r>
              <a:rPr lang="cs-CZ" altLang="cs-CZ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cs-CZ" sz="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</a:rPr>
              <a:t>web knihovny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4"/>
              </a:rPr>
              <a:t>http://knihovna.phil.muni.cz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Katalogy a databáze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i="1" dirty="0" smtClean="0">
                <a:latin typeface="Trebuchet MS" pitchFamily="34" charset="0"/>
              </a:rPr>
              <a:t>Elektronické informační zdroje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Tx/>
              <a:buNone/>
            </a:pPr>
            <a:endParaRPr lang="cs-CZ" altLang="cs-CZ" sz="800" i="1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altLang="cs-CZ" sz="1800" b="1" dirty="0" smtClean="0">
                <a:latin typeface="Arial" charset="0"/>
                <a:hlinkClick r:id="rId5"/>
              </a:rPr>
              <a:t>EBSCO </a:t>
            </a:r>
            <a:r>
              <a:rPr lang="cs-CZ" altLang="cs-CZ" sz="1800" b="1" dirty="0" err="1" smtClean="0">
                <a:latin typeface="Arial" charset="0"/>
                <a:hlinkClick r:id="rId5"/>
              </a:rPr>
              <a:t>Discovery</a:t>
            </a:r>
            <a:r>
              <a:rPr lang="cs-CZ" altLang="cs-CZ" sz="1800" b="1" dirty="0" smtClean="0">
                <a:latin typeface="Arial" charset="0"/>
                <a:hlinkClick r:id="rId5"/>
              </a:rPr>
              <a:t> </a:t>
            </a:r>
            <a:r>
              <a:rPr lang="cs-CZ" altLang="cs-CZ" sz="1800" b="1" dirty="0" err="1" smtClean="0">
                <a:latin typeface="Arial" charset="0"/>
                <a:hlinkClick r:id="rId5"/>
              </a:rPr>
              <a:t>Service</a:t>
            </a:r>
            <a:r>
              <a:rPr lang="cs-CZ" altLang="cs-CZ" sz="1800" b="1" dirty="0" smtClean="0">
                <a:latin typeface="Arial" charset="0"/>
              </a:rPr>
              <a:t> (EDS) = nový způsob vyhledávání informací na MU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altLang="cs-CZ" sz="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</a:rPr>
              <a:t>vzdálený přístup</a:t>
            </a:r>
            <a:r>
              <a:rPr lang="cs-CZ" altLang="cs-CZ" sz="1800" dirty="0" smtClean="0">
                <a:latin typeface="Trebuchet MS" pitchFamily="34" charset="0"/>
              </a:rPr>
              <a:t> pro studenty a vyučující MU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 smtClean="0">
                <a:latin typeface="Trebuchet MS" pitchFamily="34" charset="0"/>
              </a:rPr>
              <a:t> přes </a:t>
            </a:r>
            <a:r>
              <a:rPr lang="cs-CZ" altLang="cs-CZ" sz="1800" dirty="0" err="1" smtClean="0">
                <a:latin typeface="Arial" charset="0"/>
                <a:hlinkClick r:id="rId6"/>
              </a:rPr>
              <a:t>Open</a:t>
            </a:r>
            <a:r>
              <a:rPr lang="cs-CZ" altLang="cs-CZ" sz="1800" dirty="0" err="1" smtClean="0">
                <a:latin typeface="Trebuchet MS" pitchFamily="34" charset="0"/>
                <a:hlinkClick r:id="rId6"/>
              </a:rPr>
              <a:t>VPN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, </a:t>
            </a:r>
            <a:r>
              <a:rPr lang="cs-CZ" altLang="cs-CZ" sz="1800" dirty="0" err="1" smtClean="0">
                <a:latin typeface="Trebuchet MS" pitchFamily="34" charset="0"/>
                <a:hlinkClick r:id="rId6"/>
              </a:rPr>
              <a:t>proxy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 </a:t>
            </a:r>
            <a:endParaRPr lang="cs-CZ" altLang="cs-CZ" sz="1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3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  <a:latin typeface="Trebuchet MS" pitchFamily="34" charset="0"/>
              </a:rPr>
              <a:t>Služby portálu </a:t>
            </a:r>
            <a:r>
              <a:rPr lang="cs-CZ" altLang="cs-CZ" b="1" dirty="0">
                <a:latin typeface="Trebuchet MS" pitchFamily="34" charset="0"/>
                <a:hlinkClick r:id="rId2"/>
              </a:rPr>
              <a:t>EIZ MU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165447"/>
              </p:ext>
            </p:extLst>
          </p:nvPr>
        </p:nvGraphicFramePr>
        <p:xfrm>
          <a:off x="457200" y="2205038"/>
          <a:ext cx="8229600" cy="3921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965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smtClean="0">
                <a:solidFill>
                  <a:srgbClr val="C00000"/>
                </a:solidFill>
                <a:latin typeface="Trebuchet MS" pitchFamily="34" charset="0"/>
              </a:rPr>
              <a:t>EBSCO Discovery Service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cs-CZ" altLang="cs-CZ" sz="1900" smtClean="0">
                <a:latin typeface="Trebuchet MS" pitchFamily="34" charset="0"/>
              </a:rPr>
              <a:t>umožňuje jedním dotazem současně prohledávat různé databáze dostupné pro MU - </a:t>
            </a:r>
            <a:r>
              <a:rPr lang="cs-CZ" altLang="cs-CZ" sz="1900" u="sng" smtClean="0">
                <a:latin typeface="Trebuchet MS" pitchFamily="34" charset="0"/>
                <a:hlinkClick r:id="rId2"/>
              </a:rPr>
              <a:t>http://discovery.muni.cz</a:t>
            </a:r>
            <a:endParaRPr lang="cs-CZ" altLang="cs-CZ" sz="1900" u="sng" smtClean="0">
              <a:latin typeface="Trebuchet MS" pitchFamily="34" charset="0"/>
            </a:endParaRPr>
          </a:p>
          <a:p>
            <a:endParaRPr lang="cs-CZ" altLang="cs-CZ" sz="1900" smtClean="0">
              <a:latin typeface="Trebuchet MS" pitchFamily="34" charset="0"/>
            </a:endParaRPr>
          </a:p>
          <a:p>
            <a:r>
              <a:rPr lang="cs-CZ" altLang="cs-CZ" sz="1900" smtClean="0">
                <a:latin typeface="Trebuchet MS" pitchFamily="34" charset="0"/>
              </a:rPr>
              <a:t>pro přístup k plným textům je nutné být připojen do celouniverzitní počítačové sítě MU (počítače na MU, </a:t>
            </a:r>
            <a:r>
              <a:rPr lang="cs-CZ" altLang="cs-CZ" sz="1900" smtClean="0">
                <a:latin typeface="Trebuchet MS" pitchFamily="34" charset="0"/>
                <a:hlinkClick r:id="rId3"/>
              </a:rPr>
              <a:t>vzdálený přístup</a:t>
            </a:r>
            <a:r>
              <a:rPr lang="cs-CZ" altLang="cs-CZ" sz="1900" smtClean="0">
                <a:latin typeface="Trebuchet MS" pitchFamily="34" charset="0"/>
              </a:rPr>
              <a:t>)</a:t>
            </a:r>
          </a:p>
          <a:p>
            <a:endParaRPr lang="cs-CZ" altLang="cs-CZ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6685715" cy="1438095"/>
          </a:xfrm>
          <a:prstGeom prst="rect">
            <a:avLst/>
          </a:prstGeom>
          <a:ln w="317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2542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cs-CZ" dirty="0" err="1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Příklad</a:t>
            </a:r>
            <a:r>
              <a:rPr lang="en-GB" altLang="cs-CZ" dirty="0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 </a:t>
            </a:r>
            <a:endParaRPr lang="cs-CZ" altLang="cs-CZ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endParaRPr lang="cs-CZ" altLang="cs-CZ" dirty="0" smtClean="0">
              <a:latin typeface="Trebuchet MS" pitchFamily="34" charset="0"/>
              <a:cs typeface="Arial" charset="0"/>
            </a:endParaRPr>
          </a:p>
          <a:p>
            <a:endParaRPr lang="cs-CZ" altLang="cs-CZ" dirty="0" smtClean="0">
              <a:latin typeface="Trebuchet MS" pitchFamily="34" charset="0"/>
              <a:cs typeface="Arial" charset="0"/>
            </a:endParaRPr>
          </a:p>
          <a:p>
            <a:r>
              <a:rPr lang="en-GB" altLang="cs-CZ" dirty="0" err="1" smtClean="0">
                <a:latin typeface="Trebuchet MS" pitchFamily="34" charset="0"/>
                <a:cs typeface="Arial" charset="0"/>
              </a:rPr>
              <a:t>Téma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 </a:t>
            </a:r>
            <a:r>
              <a:rPr lang="en-GB" altLang="cs-CZ" dirty="0" err="1" smtClean="0">
                <a:latin typeface="Trebuchet MS" pitchFamily="34" charset="0"/>
                <a:cs typeface="Arial" charset="0"/>
              </a:rPr>
              <a:t>práce</a:t>
            </a:r>
            <a:r>
              <a:rPr lang="en-GB" altLang="cs-CZ" dirty="0" smtClean="0">
                <a:latin typeface="Trebuchet MS" pitchFamily="34" charset="0"/>
                <a:cs typeface="Arial" charset="0"/>
              </a:rPr>
              <a:t>: </a:t>
            </a:r>
            <a:r>
              <a:rPr lang="en-GB" altLang="cs-CZ" i="1" dirty="0" smtClean="0">
                <a:latin typeface="Trebuchet MS" pitchFamily="34" charset="0"/>
                <a:cs typeface="Arial" charset="0"/>
              </a:rPr>
              <a:t>„</a:t>
            </a:r>
            <a:r>
              <a:rPr lang="cs-CZ" i="1" dirty="0" smtClean="0">
                <a:latin typeface="Trebuchet MS" pitchFamily="34" charset="0"/>
              </a:rPr>
              <a:t>Osobní wiki</a:t>
            </a:r>
            <a:r>
              <a:rPr lang="en-GB" altLang="cs-CZ" i="1" dirty="0" smtClean="0">
                <a:latin typeface="Trebuchet MS" pitchFamily="34" charset="0"/>
                <a:cs typeface="Arial" charset="0"/>
              </a:rPr>
              <a:t>“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93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n-GB" altLang="cs-CZ" dirty="0" err="1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Příklad</a:t>
            </a:r>
            <a:r>
              <a:rPr lang="en-GB" altLang="cs-CZ" dirty="0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 - </a:t>
            </a:r>
            <a:r>
              <a:rPr lang="en-GB" altLang="cs-CZ" dirty="0" err="1" smtClean="0">
                <a:solidFill>
                  <a:schemeClr val="bg2"/>
                </a:solidFill>
                <a:latin typeface="Trebuchet MS" pitchFamily="34" charset="0"/>
                <a:cs typeface="Arial" charset="0"/>
              </a:rPr>
              <a:t>řešení</a:t>
            </a:r>
            <a:endParaRPr lang="cs-CZ" altLang="cs-CZ" dirty="0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Zdroj: </a:t>
            </a:r>
            <a:r>
              <a:rPr lang="cs-CZ" altLang="cs-CZ" sz="2000" dirty="0" smtClean="0">
                <a:latin typeface="Trebuchet MS" pitchFamily="34" charset="0"/>
                <a:cs typeface="Arial" charset="0"/>
                <a:hlinkClick r:id="rId2"/>
              </a:rPr>
              <a:t>EBSCO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  <a:hlinkClick r:id="rId2"/>
              </a:rPr>
              <a:t>Discovery</a:t>
            </a:r>
            <a:r>
              <a:rPr lang="cs-CZ" altLang="cs-CZ" sz="2000" dirty="0" smtClean="0">
                <a:latin typeface="Trebuchet MS" pitchFamily="34" charset="0"/>
                <a:cs typeface="Arial" charset="0"/>
                <a:hlinkClick r:id="rId2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  <a:hlinkClick r:id="rId2"/>
              </a:rPr>
              <a:t>Service</a:t>
            </a:r>
            <a:endParaRPr lang="cs-CZ" altLang="cs-CZ" sz="2000" dirty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Základní vyhledávání =&gt; „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</a:rPr>
              <a:t>personal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 wiki“ =&gt; 100 000 záznamů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Pokročilé vyhledávání =&gt; „</a:t>
            </a:r>
            <a:r>
              <a:rPr lang="cs-CZ" altLang="cs-CZ" sz="2000" dirty="0" err="1" smtClean="0">
                <a:latin typeface="Trebuchet MS" pitchFamily="34" charset="0"/>
                <a:cs typeface="Arial" charset="0"/>
              </a:rPr>
              <a:t>personal</a:t>
            </a: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 wiki“ v poli SU Tematické </a:t>
            </a:r>
          </a:p>
          <a:p>
            <a:pPr marL="0" indent="0"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termíny =&gt; 0 záznamů</a:t>
            </a:r>
          </a:p>
          <a:p>
            <a:pPr marL="0" indent="0"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dirty="0" smtClean="0">
              <a:latin typeface="Trebuchet MS" pitchFamily="34" charset="0"/>
              <a:cs typeface="Arial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 smtClean="0">
                <a:latin typeface="Trebuchet MS" pitchFamily="34" charset="0"/>
                <a:cs typeface="Arial" charset="0"/>
              </a:rPr>
              <a:t>zlatá střední cesta?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12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9903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">
  <a:themeElements>
    <a:clrScheme name="předloh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3300"/>
      </a:hlink>
      <a:folHlink>
        <a:srgbClr val="777777"/>
      </a:folHlink>
    </a:clrScheme>
    <a:fontScheme name="předloha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předloh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18806</TotalTime>
  <Words>780</Words>
  <Application>Microsoft Office PowerPoint</Application>
  <PresentationFormat>Předvádění na obrazovce (4:3)</PresentationFormat>
  <Paragraphs>212</Paragraphs>
  <Slides>23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Franklin Gothic Book</vt:lpstr>
      <vt:lpstr>Times New Roman</vt:lpstr>
      <vt:lpstr>Trebuchet MS</vt:lpstr>
      <vt:lpstr>Wingdings</vt:lpstr>
      <vt:lpstr>Wingdings 3</vt:lpstr>
      <vt:lpstr>předloha</vt:lpstr>
      <vt:lpstr>Elektronické informační zdroje  pro studenty KISKu</vt:lpstr>
      <vt:lpstr>JAK hledat</vt:lpstr>
      <vt:lpstr>Operátory a zástupné znaky pro tvorbu rešeršního dotazu</vt:lpstr>
      <vt:lpstr>JAK hledat: rešeršní strategie</vt:lpstr>
      <vt:lpstr>Elektronické informační zdroje MU</vt:lpstr>
      <vt:lpstr>Služby portálu EIZ MU</vt:lpstr>
      <vt:lpstr>EBSCO Discovery Service</vt:lpstr>
      <vt:lpstr>Příklad </vt:lpstr>
      <vt:lpstr>Příklad - řešení</vt:lpstr>
      <vt:lpstr>Multioborové databáze MU</vt:lpstr>
      <vt:lpstr>E-knihy pro MU </vt:lpstr>
      <vt:lpstr>Prezentace aplikace PowerPoint</vt:lpstr>
      <vt:lpstr>Elektronické katalogy knihoven</vt:lpstr>
      <vt:lpstr>Elektronické katalogy knihoven</vt:lpstr>
      <vt:lpstr>Bibliografie, bibliografické databáze</vt:lpstr>
      <vt:lpstr>Prezentace aplikace PowerPoint</vt:lpstr>
      <vt:lpstr>Prezentace aplikace PowerPoint</vt:lpstr>
      <vt:lpstr>Prezentace aplikace PowerPoint</vt:lpstr>
      <vt:lpstr>Digitální knihovny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ÚK FF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informační zdroje</dc:title>
  <dc:creator>Lucie Janoušková</dc:creator>
  <cp:lastModifiedBy>Pavlína Mazáčová</cp:lastModifiedBy>
  <cp:revision>718</cp:revision>
  <dcterms:created xsi:type="dcterms:W3CDTF">2004-11-18T14:39:30Z</dcterms:created>
  <dcterms:modified xsi:type="dcterms:W3CDTF">2016-03-07T08:33:05Z</dcterms:modified>
</cp:coreProperties>
</file>