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72" r:id="rId5"/>
    <p:sldId id="264" r:id="rId6"/>
    <p:sldId id="267" r:id="rId7"/>
    <p:sldId id="262" r:id="rId8"/>
    <p:sldId id="270" r:id="rId9"/>
    <p:sldId id="274" r:id="rId10"/>
    <p:sldId id="276" r:id="rId11"/>
    <p:sldId id="277" r:id="rId12"/>
    <p:sldId id="286" r:id="rId13"/>
    <p:sldId id="289" r:id="rId14"/>
    <p:sldId id="295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t>20.5.2016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82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t>20.5.2016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806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t>20.5.2016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280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t>20.5.2016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3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t>20.5.2016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9509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t>20.5.2016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725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t>20.5.2016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456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t>20.5.2016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314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t>20.5.2016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6703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t>20.5.2016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611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5AFE-D763-4B89-9781-39C5B02DF118}" type="datetimeFigureOut">
              <a:rPr lang="cs-CZ" smtClean="0"/>
              <a:t>20.5.2016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410BD-F315-469E-A0F9-CBE4FD28A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98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75AFE-D763-4B89-9781-39C5B02DF118}" type="datetimeFigureOut">
              <a:rPr lang="cs-CZ" smtClean="0"/>
              <a:t>20.5.2016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410BD-F315-469E-A0F9-CBE4FD28AB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827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clanky.rvp.cz/clanek/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 w="57150"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Evaluace </a:t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smtClean="0"/>
              <a:t>informačním vzdělávání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Informační vzdělávání </a:t>
            </a:r>
          </a:p>
          <a:p>
            <a:endParaRPr lang="cs-CZ" sz="2400" dirty="0"/>
          </a:p>
          <a:p>
            <a:r>
              <a:rPr lang="cs-CZ" sz="2400" dirty="0" smtClean="0"/>
              <a:t>13. květen 2016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4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Jak přistupovat k hodnocení v lekci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marL="0" indent="0" algn="ctr">
              <a:buNone/>
            </a:pPr>
            <a:r>
              <a:rPr lang="cs-CZ" sz="3600" b="1" dirty="0" smtClean="0">
                <a:solidFill>
                  <a:srgbClr val="0070C0"/>
                </a:solidFill>
              </a:rPr>
              <a:t>Jaké otázky bych si měl jako lektor předem klást, aby moje hodnocení             bylo efektivní? </a:t>
            </a:r>
            <a:endParaRPr lang="cs-CZ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415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Jak přistupovat k hodnocení v lekci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Mám konkrétně stanovená kritéria hodnocení?</a:t>
            </a:r>
          </a:p>
          <a:p>
            <a:r>
              <a:rPr lang="cs-CZ" dirty="0" smtClean="0"/>
              <a:t>Znají moji žáci/studenti  mé požadavky?</a:t>
            </a:r>
          </a:p>
          <a:p>
            <a:r>
              <a:rPr lang="cs-CZ" dirty="0" smtClean="0"/>
              <a:t>Používám různé formy hodnocení?</a:t>
            </a:r>
          </a:p>
          <a:p>
            <a:r>
              <a:rPr lang="cs-CZ" dirty="0" smtClean="0"/>
              <a:t>Používám hodnocení k různým účelům?</a:t>
            </a:r>
          </a:p>
          <a:p>
            <a:r>
              <a:rPr lang="cs-CZ" dirty="0" smtClean="0"/>
              <a:t>Je moje hodnocení komplexní (sleduje různé stránky rozvoje osobnosti, postihuje všechny druhy cílů)?</a:t>
            </a:r>
          </a:p>
          <a:p>
            <a:r>
              <a:rPr lang="cs-CZ" dirty="0" smtClean="0"/>
              <a:t>Hodnotím a poskytuji zpětnou vazbu dostatečně  a konstruktivně?</a:t>
            </a:r>
          </a:p>
          <a:p>
            <a:r>
              <a:rPr lang="cs-CZ" dirty="0" smtClean="0"/>
              <a:t>Pomáhám dostatečně, aby se žáci/studující připravili na činnosti, které hodnotím? </a:t>
            </a:r>
          </a:p>
          <a:p>
            <a:r>
              <a:rPr lang="cs-CZ" dirty="0" smtClean="0"/>
              <a:t>Jsou moje kritéria a formy hodnocení přiměřené možnostem </a:t>
            </a:r>
            <a:r>
              <a:rPr lang="cs-CZ" dirty="0" smtClean="0"/>
              <a:t>účastníků?</a:t>
            </a:r>
            <a:endParaRPr lang="cs-CZ" dirty="0" smtClean="0"/>
          </a:p>
          <a:p>
            <a:r>
              <a:rPr lang="cs-CZ" dirty="0" smtClean="0"/>
              <a:t>Rozvíjím u žáků/studujících dovednost sebehodnocení?</a:t>
            </a:r>
          </a:p>
          <a:p>
            <a:r>
              <a:rPr lang="cs-CZ" dirty="0" smtClean="0"/>
              <a:t>Jsem v hodnocení objektivní?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956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Sebehodnocení (</a:t>
            </a:r>
            <a:r>
              <a:rPr lang="cs-CZ" dirty="0" err="1" smtClean="0"/>
              <a:t>autoevaluace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Co je cílem?</a:t>
            </a:r>
          </a:p>
          <a:p>
            <a:endParaRPr lang="cs-CZ" dirty="0" smtClean="0"/>
          </a:p>
          <a:p>
            <a:r>
              <a:rPr lang="cs-CZ" dirty="0" smtClean="0"/>
              <a:t>Sebehodnocení jednou ze strategií vzdělávání k naplnění požadavků na komplexní rozvoj osobnosti učícího se jedince</a:t>
            </a:r>
          </a:p>
          <a:p>
            <a:pPr lvl="1"/>
            <a:r>
              <a:rPr lang="cs-CZ" dirty="0" smtClean="0"/>
              <a:t>Rozvoj silných stránek a reálné sebereflexe</a:t>
            </a:r>
          </a:p>
          <a:p>
            <a:pPr lvl="1"/>
            <a:endParaRPr lang="cs-CZ" dirty="0"/>
          </a:p>
          <a:p>
            <a:r>
              <a:rPr lang="cs-CZ" dirty="0" smtClean="0"/>
              <a:t>Výchovný prostředek neformálního charakteru</a:t>
            </a:r>
          </a:p>
          <a:p>
            <a:r>
              <a:rPr lang="cs-CZ" dirty="0" smtClean="0"/>
              <a:t>Zaměřený na průběh i výsledek práce</a:t>
            </a:r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808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Funkce sebehodnocení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Informativní</a:t>
            </a:r>
          </a:p>
          <a:p>
            <a:pPr lvl="1"/>
            <a:r>
              <a:rPr lang="cs-CZ" dirty="0" smtClean="0"/>
              <a:t>Učící se jedinec si plně uvědomuje proces svého učení a výsledky </a:t>
            </a:r>
          </a:p>
          <a:p>
            <a:pPr lvl="1"/>
            <a:r>
              <a:rPr lang="cs-CZ" dirty="0" smtClean="0"/>
              <a:t>Zpětná vazba pro lektora</a:t>
            </a:r>
          </a:p>
          <a:p>
            <a:pPr marL="514350" indent="-457200"/>
            <a:r>
              <a:rPr lang="cs-CZ" b="1" dirty="0" smtClean="0">
                <a:solidFill>
                  <a:srgbClr val="0070C0"/>
                </a:solidFill>
              </a:rPr>
              <a:t>Diagnostická</a:t>
            </a:r>
          </a:p>
          <a:p>
            <a:pPr marL="914400" lvl="1" indent="-457200"/>
            <a:r>
              <a:rPr lang="cs-CZ" dirty="0" smtClean="0"/>
              <a:t>lektor diagnostikuje žákovo sebevědomí, učební styl, stanovuje příčiny žákova úspěchu či neúspěchu…; lektor vybírá vhodné metody a postupy vyučování, individualizuje výuku</a:t>
            </a:r>
          </a:p>
          <a:p>
            <a:pPr marL="514350" indent="-457200"/>
            <a:r>
              <a:rPr lang="cs-CZ" b="1" dirty="0" smtClean="0">
                <a:solidFill>
                  <a:srgbClr val="0070C0"/>
                </a:solidFill>
              </a:rPr>
              <a:t>Kontrolní</a:t>
            </a:r>
          </a:p>
          <a:p>
            <a:pPr marL="914400" lvl="1" indent="-457200"/>
            <a:r>
              <a:rPr lang="cs-CZ" dirty="0" smtClean="0"/>
              <a:t>Kontrola plnění cíle, zpětná vazba lektorovi</a:t>
            </a:r>
          </a:p>
          <a:p>
            <a:pPr marL="514350" indent="-457200"/>
            <a:r>
              <a:rPr lang="cs-CZ" b="1" dirty="0" smtClean="0">
                <a:solidFill>
                  <a:srgbClr val="0070C0"/>
                </a:solidFill>
              </a:rPr>
              <a:t>Formativní (výchovná)</a:t>
            </a:r>
          </a:p>
          <a:p>
            <a:pPr marL="914400" lvl="1" indent="-457200"/>
            <a:r>
              <a:rPr lang="cs-CZ" dirty="0" smtClean="0"/>
              <a:t>Formuje pozitivní vlastnosti žáka/učícího se jedince, postoje, impulz k dalšímu poznávání, sebepojetí, sebekontrola </a:t>
            </a:r>
          </a:p>
          <a:p>
            <a:pPr marL="914400" lvl="1" indent="-457200"/>
            <a:endParaRPr lang="cs-CZ" dirty="0" smtClean="0"/>
          </a:p>
          <a:p>
            <a:pPr marL="57150" indent="0">
              <a:buNone/>
            </a:pPr>
            <a:r>
              <a:rPr lang="cs-CZ" b="1" dirty="0" smtClean="0"/>
              <a:t>Sebehodnocení je závislé </a:t>
            </a:r>
            <a:r>
              <a:rPr lang="cs-CZ" b="1" dirty="0"/>
              <a:t>na kognitivním vývoji </a:t>
            </a:r>
            <a:r>
              <a:rPr lang="cs-CZ" b="1" dirty="0" smtClean="0"/>
              <a:t>jedince </a:t>
            </a:r>
            <a:r>
              <a:rPr lang="cs-CZ" b="1" dirty="0"/>
              <a:t>(schopnost provádět vyšší úrovně myšlenkových operací), na sociální vyzrálosti 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676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Zdroje - výběr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96951"/>
          </a:xfrm>
        </p:spPr>
        <p:txBody>
          <a:bodyPr>
            <a:normAutofit fontScale="85000" lnSpcReduction="20000"/>
          </a:bodyPr>
          <a:lstStyle/>
          <a:p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KOLÁŘ, Zdeněk a Renata ŠIKULOVÁ. </a:t>
            </a:r>
            <a:r>
              <a:rPr lang="cs-CZ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Hodnocení žáků</a:t>
            </a:r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2., dopl. vyd. Praha: </a:t>
            </a:r>
            <a:r>
              <a:rPr lang="cs-CZ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Grada</a:t>
            </a:r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2009. Pedagogika (</a:t>
            </a:r>
            <a:r>
              <a:rPr lang="cs-CZ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Grada</a:t>
            </a:r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). ISBN 978-80-247-2834-6. </a:t>
            </a:r>
            <a:endParaRPr lang="cs-CZ" sz="2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PASCH, </a:t>
            </a:r>
            <a:r>
              <a:rPr lang="cs-CZ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Marvin</a:t>
            </a:r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 </a:t>
            </a:r>
            <a:r>
              <a:rPr lang="cs-CZ" sz="24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 vzdělávacího programu k vyučovací hodině</a:t>
            </a:r>
            <a:r>
              <a:rPr lang="cs-CZ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Vyd. 2. Praha: Portál, 2005. ISBN </a:t>
            </a:r>
            <a:r>
              <a:rPr lang="cs-CZ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80-7367-054-2. </a:t>
            </a:r>
          </a:p>
          <a:p>
            <a:r>
              <a:rPr lang="cs-CZ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VÚP Praha. </a:t>
            </a:r>
            <a:r>
              <a:rPr lang="cs-CZ" sz="26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Čtyřstupňová škála pro hodnocení klíčových kompetencí žáků</a:t>
            </a:r>
            <a:r>
              <a:rPr lang="cs-CZ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Metodický portál: Články [online], [cit. 2016 -10-05]. Dostupné z: </a:t>
            </a:r>
            <a:r>
              <a:rPr lang="cs-CZ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http://clanky.rvp.cz/</a:t>
            </a:r>
            <a:r>
              <a:rPr lang="cs-CZ" sz="2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clanek</a:t>
            </a:r>
            <a:r>
              <a:rPr lang="cs-CZ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/.</a:t>
            </a:r>
            <a:r>
              <a:rPr lang="cs-CZ" sz="2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html</a:t>
            </a:r>
            <a:r>
              <a:rPr lang="cs-CZ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r>
              <a:rPr lang="cs-CZ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ZORMANOVÁ, L. </a:t>
            </a:r>
            <a:r>
              <a:rPr lang="cs-CZ" sz="26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Obecná didaktika. Praha</a:t>
            </a:r>
            <a:r>
              <a:rPr lang="cs-CZ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cs-CZ" sz="2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Grada</a:t>
            </a:r>
            <a:r>
              <a:rPr lang="cs-CZ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sz="2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Publishing</a:t>
            </a:r>
            <a:r>
              <a:rPr lang="cs-CZ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2009. ISBN 978-80-247-4590-9.</a:t>
            </a:r>
          </a:p>
          <a:p>
            <a:pPr marL="0" indent="0">
              <a:buNone/>
            </a:pPr>
            <a:r>
              <a:rPr lang="cs-CZ" sz="2600" b="1" dirty="0" smtClean="0"/>
              <a:t>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17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Diagnostika a hodnocení</a:t>
            </a:r>
            <a:br>
              <a:rPr lang="cs-CZ" dirty="0" smtClean="0"/>
            </a:br>
            <a:r>
              <a:rPr lang="cs-CZ" dirty="0" smtClean="0"/>
              <a:t> výsledků vzdělávání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nedílná součást lektorské činnosti</a:t>
            </a:r>
          </a:p>
          <a:p>
            <a:r>
              <a:rPr lang="cs-CZ" dirty="0" smtClean="0"/>
              <a:t>náročná, společensky závažná, zodpovědná činnost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CÍLE diagnostiky a hodnocení:</a:t>
            </a:r>
            <a:endParaRPr lang="cs-CZ" b="1" dirty="0" smtClean="0"/>
          </a:p>
          <a:p>
            <a:r>
              <a:rPr lang="cs-CZ" dirty="0" smtClean="0"/>
              <a:t>Odhalovat efektivitu výuky</a:t>
            </a:r>
          </a:p>
          <a:p>
            <a:r>
              <a:rPr lang="cs-CZ" dirty="0" smtClean="0"/>
              <a:t>Zjišťovat příčiny dosažených výsledků vzdělávání</a:t>
            </a:r>
          </a:p>
          <a:p>
            <a:r>
              <a:rPr lang="cs-CZ" dirty="0" smtClean="0"/>
              <a:t>Srovnávat dosaženou úroveň kompetencí studujících se stanovenými edukačními cíli</a:t>
            </a:r>
          </a:p>
          <a:p>
            <a:r>
              <a:rPr lang="cs-CZ" dirty="0" smtClean="0"/>
              <a:t>Pro lektora - zpětná vazba efektivity JEHO výuky</a:t>
            </a:r>
          </a:p>
          <a:p>
            <a:r>
              <a:rPr lang="cs-CZ" dirty="0" smtClean="0"/>
              <a:t>Navrhovat další vzdělávací postup</a:t>
            </a:r>
          </a:p>
          <a:p>
            <a:r>
              <a:rPr lang="cs-CZ" dirty="0" smtClean="0"/>
              <a:t>Stanovit vzdělávací prognózy výuky/žáka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388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Výsledky edukačního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1</a:t>
            </a:r>
            <a:r>
              <a:rPr lang="cs-CZ" b="1" dirty="0" smtClean="0"/>
              <a:t>. Vědomosti</a:t>
            </a:r>
          </a:p>
          <a:p>
            <a:pPr lvl="1"/>
            <a:r>
              <a:rPr lang="cs-CZ" dirty="0" smtClean="0"/>
              <a:t>pamětně osvojená fakta; vzájemné vztahy, míra zobecnění a soustavy faktů</a:t>
            </a:r>
          </a:p>
          <a:p>
            <a:pPr lvl="1"/>
            <a:r>
              <a:rPr lang="cs-CZ" dirty="0" smtClean="0"/>
              <a:t>pojmy, poučky, zákony, definice</a:t>
            </a:r>
          </a:p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b="1" dirty="0" smtClean="0"/>
              <a:t>Dovednosti</a:t>
            </a:r>
          </a:p>
          <a:p>
            <a:pPr lvl="1"/>
            <a:r>
              <a:rPr lang="cs-CZ" dirty="0" smtClean="0"/>
              <a:t>učením získaná způsobilost k výkonu určité činnosti nebo k řešení úkolů a problémů </a:t>
            </a:r>
          </a:p>
          <a:p>
            <a:pPr marL="57150" indent="0">
              <a:buNone/>
            </a:pPr>
            <a:r>
              <a:rPr lang="cs-CZ" b="1" dirty="0" smtClean="0"/>
              <a:t>3. Postoje</a:t>
            </a:r>
          </a:p>
          <a:p>
            <a:pPr marL="914400" lvl="1" indent="-457200"/>
            <a:r>
              <a:rPr lang="cs-CZ" dirty="0" smtClean="0"/>
              <a:t>vztah člověka ke společnosti, přírodě, k sobě</a:t>
            </a:r>
          </a:p>
          <a:p>
            <a:pPr marL="57150" indent="0">
              <a:buNone/>
            </a:pPr>
            <a:r>
              <a:rPr lang="cs-CZ" b="1" dirty="0" smtClean="0"/>
              <a:t>4. Kompetence</a:t>
            </a:r>
          </a:p>
          <a:p>
            <a:pPr marL="914400" lvl="1" indent="-457200"/>
            <a:r>
              <a:rPr lang="cs-CZ" dirty="0" smtClean="0"/>
              <a:t>souhrn … výše uvedeného + „vnitřní integraci a propojení“ výše uvedeného ve funkčním použití k řešení situace</a:t>
            </a:r>
            <a:r>
              <a:rPr lang="cs-CZ" dirty="0"/>
              <a:t>		</a:t>
            </a:r>
          </a:p>
          <a:p>
            <a:pPr marL="57150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57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Funkce hodnocení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Motivační</a:t>
            </a:r>
          </a:p>
          <a:p>
            <a:r>
              <a:rPr lang="cs-CZ" dirty="0" smtClean="0"/>
              <a:t>Informativní</a:t>
            </a:r>
          </a:p>
          <a:p>
            <a:r>
              <a:rPr lang="cs-CZ" dirty="0" smtClean="0"/>
              <a:t>Formativní</a:t>
            </a:r>
          </a:p>
          <a:p>
            <a:r>
              <a:rPr lang="cs-CZ" dirty="0" smtClean="0"/>
              <a:t>Diagnostická</a:t>
            </a:r>
          </a:p>
          <a:p>
            <a:r>
              <a:rPr lang="cs-CZ" dirty="0" smtClean="0"/>
              <a:t>Výchovná</a:t>
            </a:r>
          </a:p>
          <a:p>
            <a:r>
              <a:rPr lang="cs-CZ" dirty="0" smtClean="0"/>
              <a:t>Regulativní</a:t>
            </a:r>
          </a:p>
          <a:p>
            <a:r>
              <a:rPr lang="cs-CZ" dirty="0" smtClean="0"/>
              <a:t>Prognostická </a:t>
            </a:r>
          </a:p>
          <a:p>
            <a:r>
              <a:rPr lang="cs-CZ" dirty="0" smtClean="0"/>
              <a:t>Diferenciační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013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9046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Výhody a nevýhody písemné </a:t>
            </a:r>
            <a:br>
              <a:rPr lang="cs-CZ" b="1" dirty="0" smtClean="0">
                <a:solidFill>
                  <a:srgbClr val="0070C0"/>
                </a:solidFill>
              </a:rPr>
            </a:br>
            <a:r>
              <a:rPr lang="cs-CZ" b="1" dirty="0" smtClean="0">
                <a:solidFill>
                  <a:srgbClr val="0070C0"/>
                </a:solidFill>
              </a:rPr>
              <a:t>a ústní evaluace </a:t>
            </a:r>
            <a:br>
              <a:rPr lang="cs-CZ" b="1" dirty="0" smtClean="0">
                <a:solidFill>
                  <a:srgbClr val="0070C0"/>
                </a:solidFill>
              </a:rPr>
            </a:br>
            <a:r>
              <a:rPr lang="cs-CZ" b="1" dirty="0" smtClean="0">
                <a:solidFill>
                  <a:srgbClr val="0070C0"/>
                </a:solidFill>
              </a:rPr>
              <a:t>v lekcích IG</a:t>
            </a:r>
            <a:br>
              <a:rPr lang="cs-CZ" b="1" dirty="0" smtClean="0">
                <a:solidFill>
                  <a:srgbClr val="0070C0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Pro žáka/učícího </a:t>
            </a:r>
            <a:r>
              <a:rPr lang="cs-CZ" dirty="0" smtClean="0"/>
              <a:t>se </a:t>
            </a:r>
            <a:r>
              <a:rPr lang="cs-CZ" dirty="0" smtClean="0"/>
              <a:t>jedince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Pro lektora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221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Druhy testů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Standardizované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Vytvořené skupinou odborníků</a:t>
            </a:r>
          </a:p>
          <a:p>
            <a:r>
              <a:rPr lang="cs-CZ" dirty="0" smtClean="0"/>
              <a:t>Validní, </a:t>
            </a:r>
            <a:r>
              <a:rPr lang="cs-CZ" dirty="0" err="1" smtClean="0"/>
              <a:t>reliabilní</a:t>
            </a:r>
            <a:r>
              <a:rPr lang="cs-CZ" dirty="0" smtClean="0"/>
              <a:t>,…</a:t>
            </a:r>
          </a:p>
          <a:p>
            <a:r>
              <a:rPr lang="cs-CZ" dirty="0" smtClean="0"/>
              <a:t>Pevná kritéria pro hodnocení</a:t>
            </a:r>
          </a:p>
          <a:p>
            <a:r>
              <a:rPr lang="cs-CZ" dirty="0" smtClean="0"/>
              <a:t>Použití pro srovnání výsledků jednotlivých institucí ve vzdělávání (i neformálním)</a:t>
            </a:r>
            <a:endParaRPr lang="cs-CZ" dirty="0"/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Nestandardizované</a:t>
            </a:r>
            <a:endParaRPr lang="cs-CZ" dirty="0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Častější v edukační praxi</a:t>
            </a:r>
          </a:p>
          <a:p>
            <a:r>
              <a:rPr lang="cs-CZ" dirty="0" smtClean="0"/>
              <a:t>Tvoří je lektor sám</a:t>
            </a:r>
          </a:p>
          <a:p>
            <a:r>
              <a:rPr lang="cs-CZ" dirty="0" smtClean="0"/>
              <a:t>Cíl: diagnostika vědomostí ve třídě</a:t>
            </a:r>
          </a:p>
          <a:p>
            <a:r>
              <a:rPr lang="cs-CZ" dirty="0" smtClean="0"/>
              <a:t>Rychlé, objektivní zjištění</a:t>
            </a:r>
          </a:p>
          <a:p>
            <a:r>
              <a:rPr lang="cs-CZ" dirty="0" smtClean="0"/>
              <a:t>Hodnoceny body (známkou)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992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cs-CZ" dirty="0" smtClean="0"/>
              <a:t>Hlediska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4000" b="1" dirty="0" smtClean="0">
                <a:solidFill>
                  <a:srgbClr val="0070C0"/>
                </a:solidFill>
              </a:rPr>
              <a:t>Hodnocení podle subjektu</a:t>
            </a:r>
          </a:p>
          <a:p>
            <a:r>
              <a:rPr lang="cs-CZ" b="1" dirty="0" smtClean="0"/>
              <a:t>Heteronomní</a:t>
            </a:r>
          </a:p>
          <a:p>
            <a:pPr lvl="1"/>
            <a:r>
              <a:rPr lang="cs-CZ" dirty="0" smtClean="0"/>
              <a:t>Hodnocený – žák posuzován zvnějšku (lektorem)</a:t>
            </a:r>
          </a:p>
          <a:p>
            <a:r>
              <a:rPr lang="cs-CZ" b="1" dirty="0" smtClean="0"/>
              <a:t>Autonomní</a:t>
            </a:r>
          </a:p>
          <a:p>
            <a:pPr lvl="1"/>
            <a:r>
              <a:rPr lang="cs-CZ" dirty="0" smtClean="0"/>
              <a:t>Vnitřní – hodnocený se posuzuje sám</a:t>
            </a:r>
          </a:p>
          <a:p>
            <a:pPr lvl="2"/>
            <a:r>
              <a:rPr lang="cs-CZ" dirty="0" smtClean="0"/>
              <a:t>Sebereflexe lektora, portfolio žáka – žák hodnotí své pokroky v daných kompetencích informační gramotnosti (měsíc, čtvrtletí …)  </a:t>
            </a:r>
          </a:p>
          <a:p>
            <a:pPr lvl="2"/>
            <a:endParaRPr lang="cs-CZ" dirty="0" smtClean="0"/>
          </a:p>
          <a:p>
            <a:pPr marL="114300" indent="0">
              <a:buNone/>
            </a:pPr>
            <a:r>
              <a:rPr lang="cs-CZ" sz="4000" b="1" dirty="0" smtClean="0">
                <a:solidFill>
                  <a:srgbClr val="0070C0"/>
                </a:solidFill>
              </a:rPr>
              <a:t>Hodnocení podle vztahové normy</a:t>
            </a:r>
          </a:p>
          <a:p>
            <a:pPr marL="571500" indent="-457200"/>
            <a:r>
              <a:rPr lang="cs-CZ" b="1" dirty="0" smtClean="0"/>
              <a:t>Sociálně-vztahové</a:t>
            </a:r>
          </a:p>
          <a:p>
            <a:pPr marL="971550" lvl="1" indent="-457200"/>
            <a:r>
              <a:rPr lang="cs-CZ" dirty="0" smtClean="0"/>
              <a:t>Porovnáváme výsledky jednoho studujícího s výsledky (výkony) ostatních</a:t>
            </a:r>
          </a:p>
          <a:p>
            <a:pPr marL="571500" indent="-457200"/>
            <a:r>
              <a:rPr lang="cs-CZ" b="1" dirty="0" smtClean="0"/>
              <a:t>Individuálně-vztahové</a:t>
            </a:r>
          </a:p>
          <a:p>
            <a:pPr marL="971550" lvl="1" indent="-457200"/>
            <a:r>
              <a:rPr lang="cs-CZ" dirty="0" smtClean="0"/>
              <a:t>Porovnáváme výsledky u jedince v průběhu času </a:t>
            </a:r>
            <a:r>
              <a:rPr lang="cs-CZ" dirty="0" smtClean="0"/>
              <a:t>	</a:t>
            </a:r>
          </a:p>
          <a:p>
            <a:pPr marL="914400" lvl="2" indent="0">
              <a:buNone/>
            </a:pPr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997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>„Alternativní“ přístup </a:t>
            </a:r>
            <a:br>
              <a:rPr lang="cs-CZ" dirty="0" smtClean="0"/>
            </a:br>
            <a:r>
              <a:rPr lang="cs-CZ" dirty="0" smtClean="0"/>
              <a:t>k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70C0"/>
                </a:solidFill>
              </a:rPr>
              <a:t>Portfoliové</a:t>
            </a:r>
          </a:p>
          <a:p>
            <a:pPr lvl="1"/>
            <a:r>
              <a:rPr lang="cs-CZ" dirty="0" smtClean="0"/>
              <a:t>Shromažďování více výstupů jednoho studenta </a:t>
            </a:r>
          </a:p>
          <a:p>
            <a:pPr lvl="1"/>
            <a:r>
              <a:rPr lang="cs-CZ" dirty="0" smtClean="0"/>
              <a:t>Na základě produktů a dalších záznamů (výrobky, exponáty, písemné práce, pracovní listy, umělecká díla</a:t>
            </a:r>
            <a:r>
              <a:rPr lang="cs-CZ" dirty="0" smtClean="0"/>
              <a:t>…)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2042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/>
          <a:lstStyle/>
          <a:p>
            <a:r>
              <a:rPr lang="cs-CZ" dirty="0" smtClean="0"/>
              <a:t>Z historie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Tzv. lokace</a:t>
            </a:r>
          </a:p>
          <a:p>
            <a:r>
              <a:rPr lang="cs-CZ" dirty="0" smtClean="0"/>
              <a:t>Tělesné tresty</a:t>
            </a:r>
          </a:p>
          <a:p>
            <a:r>
              <a:rPr lang="cs-CZ" dirty="0" smtClean="0"/>
              <a:t>Symboly – oslí uši</a:t>
            </a:r>
          </a:p>
          <a:p>
            <a:r>
              <a:rPr lang="cs-CZ" dirty="0" smtClean="0"/>
              <a:t>Knihy cti / černé knihy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Hodnocení slovní / známkové /kodifikace hodnocení</a:t>
            </a:r>
          </a:p>
          <a:p>
            <a:r>
              <a:rPr lang="cs-CZ" dirty="0"/>
              <a:t>Hodnocení slovní – do 16. století</a:t>
            </a:r>
          </a:p>
          <a:p>
            <a:r>
              <a:rPr lang="cs-CZ" dirty="0"/>
              <a:t>Hodnocení známkami – třídicí funkce</a:t>
            </a:r>
          </a:p>
          <a:p>
            <a:r>
              <a:rPr lang="cs-CZ" dirty="0"/>
              <a:t>Kodifikace školního hodnocení – </a:t>
            </a:r>
            <a:r>
              <a:rPr lang="cs-CZ" dirty="0" err="1"/>
              <a:t>Felbigerův</a:t>
            </a:r>
            <a:r>
              <a:rPr lang="cs-CZ" dirty="0"/>
              <a:t> </a:t>
            </a:r>
            <a:r>
              <a:rPr lang="cs-CZ" i="1" dirty="0"/>
              <a:t>Školní řád </a:t>
            </a:r>
            <a:r>
              <a:rPr lang="cs-CZ" dirty="0"/>
              <a:t>(1774)</a:t>
            </a:r>
          </a:p>
          <a:p>
            <a:r>
              <a:rPr lang="cs-CZ" dirty="0"/>
              <a:t>Uzákonění veřejné zkoušky, vysvědčení na konci docházky – </a:t>
            </a:r>
            <a:r>
              <a:rPr lang="cs-CZ" i="1" dirty="0"/>
              <a:t>Kniha </a:t>
            </a:r>
            <a:r>
              <a:rPr lang="cs-CZ" i="1" dirty="0" err="1"/>
              <a:t>metodní</a:t>
            </a:r>
            <a:r>
              <a:rPr lang="cs-CZ" i="1" dirty="0"/>
              <a:t> </a:t>
            </a:r>
            <a:r>
              <a:rPr lang="cs-CZ" dirty="0"/>
              <a:t>(1775)</a:t>
            </a:r>
          </a:p>
          <a:p>
            <a:endParaRPr lang="cs-CZ" dirty="0"/>
          </a:p>
          <a:p>
            <a:r>
              <a:rPr lang="cs-CZ" dirty="0"/>
              <a:t>Počátek 20. století – kritika </a:t>
            </a:r>
            <a:r>
              <a:rPr lang="cs-CZ" dirty="0" smtClean="0"/>
              <a:t>hodnocení </a:t>
            </a:r>
            <a:r>
              <a:rPr lang="cs-CZ" dirty="0"/>
              <a:t>prostřednictvím známek!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20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611</Words>
  <Application>Microsoft Office PowerPoint</Application>
  <PresentationFormat>Předvádění na obrazovce (4:3)</PresentationFormat>
  <Paragraphs>121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systému Office</vt:lpstr>
      <vt:lpstr>Evaluace  v informačním vzdělávání</vt:lpstr>
      <vt:lpstr>Diagnostika a hodnocení  výsledků vzdělávání  </vt:lpstr>
      <vt:lpstr>Výsledky edukačního procesu</vt:lpstr>
      <vt:lpstr> Funkce hodnocení </vt:lpstr>
      <vt:lpstr>Výhody a nevýhody písemné  a ústní evaluace  v lekcích IG  Pro žáka/učícího se jedince Pro lektora </vt:lpstr>
      <vt:lpstr>Druhy testů</vt:lpstr>
      <vt:lpstr>Hlediska hodnocení</vt:lpstr>
      <vt:lpstr>„Alternativní“ přístup  k hodnocení</vt:lpstr>
      <vt:lpstr>Z historie hodnocení</vt:lpstr>
      <vt:lpstr>Jak přistupovat k hodnocení v lekci</vt:lpstr>
      <vt:lpstr>Jak přistupovat k hodnocení v lekci</vt:lpstr>
      <vt:lpstr>Sebehodnocení (autoevaluace)</vt:lpstr>
      <vt:lpstr>Funkce sebehodnocení</vt:lpstr>
      <vt:lpstr>Zdroje - výběr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Diagnostika a hodnocení vědomostí žáků</dc:title>
  <dc:creator>user</dc:creator>
  <cp:lastModifiedBy>Pavlína Mazáčová</cp:lastModifiedBy>
  <cp:revision>28</cp:revision>
  <dcterms:created xsi:type="dcterms:W3CDTF">2016-05-10T05:12:20Z</dcterms:created>
  <dcterms:modified xsi:type="dcterms:W3CDTF">2016-05-20T13:25:32Z</dcterms:modified>
</cp:coreProperties>
</file>