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85" r:id="rId4"/>
    <p:sldId id="261" r:id="rId5"/>
    <p:sldId id="262" r:id="rId6"/>
    <p:sldId id="263" r:id="rId7"/>
    <p:sldId id="284" r:id="rId8"/>
    <p:sldId id="265" r:id="rId9"/>
    <p:sldId id="275" r:id="rId10"/>
    <p:sldId id="266" r:id="rId11"/>
    <p:sldId id="271" r:id="rId12"/>
    <p:sldId id="270" r:id="rId13"/>
    <p:sldId id="272" r:id="rId14"/>
    <p:sldId id="273" r:id="rId15"/>
    <p:sldId id="280" r:id="rId16"/>
    <p:sldId id="268" r:id="rId17"/>
    <p:sldId id="269" r:id="rId18"/>
    <p:sldId id="274" r:id="rId19"/>
    <p:sldId id="281" r:id="rId20"/>
    <p:sldId id="282" r:id="rId21"/>
    <p:sldId id="276" r:id="rId22"/>
    <p:sldId id="277" r:id="rId23"/>
    <p:sldId id="278" r:id="rId24"/>
    <p:sldId id="283" r:id="rId25"/>
    <p:sldId id="279" r:id="rId26"/>
    <p:sldId id="286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9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5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86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0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68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74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4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2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23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794D-5C36-4481-B93C-C000649128E8}" type="datetimeFigureOut">
              <a:rPr lang="cs-CZ" smtClean="0"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FBB2-7D48-408F-AAF4-B5485B6352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66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uploads/Strategie_CZU_schvaleno_vladou.pdf" TargetMode="External"/><Relationship Id="rId2" Type="http://schemas.openxmlformats.org/officeDocument/2006/relationships/hyperlink" Target="http://www.institutumeni.cz/res/data/002/000269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m.nkp.cz/docs/Koncepce04_10.doc" TargetMode="External"/><Relationship Id="rId2" Type="http://schemas.openxmlformats.org/officeDocument/2006/relationships/hyperlink" Target="http://www.msmt.cz/Files/PDF/DZ_SWOT_30_8_0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nihovny.cvut.cz/ivig/koncepce.pdf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strategie-digitalniho-vzdelavani-do-roku-2020" TargetMode="External"/><Relationship Id="rId2" Type="http://schemas.openxmlformats.org/officeDocument/2006/relationships/hyperlink" Target="http://www.mpsv.cz/files/clanky/21499/Strategie_DG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strategie-digitalniho-vzdelavani-do-roku-2020" TargetMode="External"/><Relationship Id="rId2" Type="http://schemas.openxmlformats.org/officeDocument/2006/relationships/hyperlink" Target="http://www.mpsv.cz/files/clanky/21499/Strategie_DG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ministerstvo/strategie-vzdelavaci-politiky-202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aser.knihovna.cz/" TargetMode="External"/><Relationship Id="rId2" Type="http://schemas.openxmlformats.org/officeDocument/2006/relationships/hyperlink" Target="http://tydeniv.wix.com/201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pPr algn="l"/>
            <a:r>
              <a:rPr lang="cs-CZ" sz="6600" b="1" dirty="0"/>
              <a:t>VIKBA32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	</a:t>
            </a:r>
            <a:r>
              <a:rPr lang="cs-CZ" sz="5400" b="1" dirty="0" smtClean="0"/>
              <a:t>Informační </a:t>
            </a:r>
            <a:r>
              <a:rPr lang="cs-CZ" sz="5400" b="1" dirty="0"/>
              <a:t>vzdělávání</a:t>
            </a:r>
            <a:br>
              <a:rPr lang="cs-CZ" sz="5400" b="1" dirty="0"/>
            </a:b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FFC000"/>
                </a:solidFill>
              </a:rPr>
              <a:t>Pavlína Mazáčová</a:t>
            </a:r>
          </a:p>
          <a:p>
            <a:pPr algn="l"/>
            <a:r>
              <a:rPr lang="cs-CZ" b="1" dirty="0" smtClean="0">
                <a:solidFill>
                  <a:srgbClr val="FFC000"/>
                </a:solidFill>
              </a:rPr>
              <a:t>26. 2. 2016</a:t>
            </a:r>
            <a:endParaRPr lang="cs-CZ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</a:t>
            </a:r>
            <a:r>
              <a:rPr lang="cs-CZ" sz="2800" b="1" dirty="0" smtClean="0"/>
              <a:t>/ </a:t>
            </a:r>
            <a:r>
              <a:rPr lang="cs-CZ" sz="2800" dirty="0" err="1" smtClean="0"/>
              <a:t>information</a:t>
            </a:r>
            <a:r>
              <a:rPr lang="cs-CZ" sz="2800" dirty="0" smtClean="0"/>
              <a:t> </a:t>
            </a:r>
            <a:r>
              <a:rPr lang="cs-CZ" sz="2800" dirty="0" err="1" smtClean="0"/>
              <a:t>literacy</a:t>
            </a:r>
            <a:r>
              <a:rPr lang="cs-CZ" sz="2800" dirty="0" smtClean="0"/>
              <a:t> / IG</a:t>
            </a:r>
            <a:endParaRPr lang="cs-CZ" sz="2800" b="1" dirty="0" smtClean="0"/>
          </a:p>
          <a:p>
            <a:r>
              <a:rPr lang="cs-CZ" dirty="0" smtClean="0"/>
              <a:t>Obecně: </a:t>
            </a:r>
            <a:endParaRPr lang="cs-CZ" dirty="0"/>
          </a:p>
          <a:p>
            <a:pPr lvl="1"/>
            <a:r>
              <a:rPr lang="cs-CZ" dirty="0" smtClean="0"/>
              <a:t>informační gramotnost je znalost</a:t>
            </a:r>
            <a:r>
              <a:rPr lang="cs-CZ" dirty="0"/>
              <a:t> a uvědomění si, kdy a proč </a:t>
            </a:r>
            <a:r>
              <a:rPr lang="cs-CZ" dirty="0" smtClean="0"/>
              <a:t>potřebujeme informace (definování informační potřeby), </a:t>
            </a:r>
            <a:r>
              <a:rPr lang="cs-CZ" dirty="0"/>
              <a:t>kde </a:t>
            </a:r>
            <a:r>
              <a:rPr lang="cs-CZ" dirty="0" smtClean="0"/>
              <a:t>můžeme informace najít a </a:t>
            </a:r>
            <a:r>
              <a:rPr lang="cs-CZ" dirty="0"/>
              <a:t>jak je </a:t>
            </a:r>
            <a:r>
              <a:rPr lang="cs-CZ" dirty="0" smtClean="0"/>
              <a:t>máme vyhodnotit</a:t>
            </a:r>
            <a:r>
              <a:rPr lang="cs-CZ" dirty="0"/>
              <a:t>, použít </a:t>
            </a:r>
            <a:r>
              <a:rPr lang="cs-CZ" dirty="0" smtClean="0"/>
              <a:t>a </a:t>
            </a:r>
            <a:r>
              <a:rPr lang="cs-CZ" dirty="0"/>
              <a:t>etickým </a:t>
            </a:r>
            <a:r>
              <a:rPr lang="cs-CZ" dirty="0" smtClean="0"/>
              <a:t>způsobem sdělovat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- konkrétněji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Paul </a:t>
            </a:r>
            <a:r>
              <a:rPr lang="cs-CZ" b="1" dirty="0" err="1" smtClean="0"/>
              <a:t>Zurkowski</a:t>
            </a:r>
            <a:r>
              <a:rPr lang="cs-CZ" dirty="0" smtClean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poprvé použil pojem IG </a:t>
            </a:r>
            <a:r>
              <a:rPr lang="cs-CZ" b="1" dirty="0" smtClean="0"/>
              <a:t>(1974</a:t>
            </a:r>
            <a:r>
              <a:rPr lang="cs-CZ" dirty="0" smtClean="0"/>
              <a:t>) </a:t>
            </a:r>
          </a:p>
          <a:p>
            <a:pPr marL="514350" indent="-457200" algn="just"/>
            <a:r>
              <a:rPr lang="cs-CZ" dirty="0" smtClean="0"/>
              <a:t>Informačně gramotný je jedinec </a:t>
            </a:r>
            <a:r>
              <a:rPr lang="cs-CZ" i="1" dirty="0" smtClean="0"/>
              <a:t>připravený používat informační zdroje při práci, který se při řešení problémů naučil využívat širokou škálu technik a informačních nástrojů stejně jako primární zdroje</a:t>
            </a:r>
          </a:p>
          <a:p>
            <a:pPr marL="514350" indent="-457200" algn="just"/>
            <a:endParaRPr lang="cs-CZ" i="1" dirty="0" smtClean="0"/>
          </a:p>
          <a:p>
            <a:pPr marL="57150" indent="0">
              <a:buNone/>
            </a:pPr>
            <a:r>
              <a:rPr lang="cs-CZ" b="1" dirty="0" smtClean="0"/>
              <a:t>Odborná komise IVIG (Informační výchova a informační gramotnost) při AKVŠ (Asociaci knihoven vysokých škol) - </a:t>
            </a:r>
            <a:r>
              <a:rPr lang="cs-CZ" b="1" dirty="0" smtClean="0"/>
              <a:t>2007</a:t>
            </a:r>
            <a:r>
              <a:rPr lang="cs-CZ" dirty="0" smtClean="0"/>
              <a:t>	</a:t>
            </a:r>
          </a:p>
          <a:p>
            <a:pPr marL="514350" indent="-457200" algn="just"/>
            <a:r>
              <a:rPr lang="cs-CZ" dirty="0" smtClean="0"/>
              <a:t>Informační gramotnost chápána jako </a:t>
            </a:r>
            <a:r>
              <a:rPr lang="cs-CZ" i="1" dirty="0" smtClean="0"/>
              <a:t>funkční gramotnost </a:t>
            </a:r>
            <a:br>
              <a:rPr lang="cs-CZ" i="1" dirty="0" smtClean="0"/>
            </a:br>
            <a:r>
              <a:rPr lang="cs-CZ" i="1" dirty="0" smtClean="0"/>
              <a:t>v informační společnosti, společnosti založené na rozvoji technologií. K funkční gramotnosti proto přidáváme ICT gramotnost jako schopnost uživatelské práce s počítačem (a dalšími nástroji) a sítěmi (zejména internetem), zdůrazňujeme však, že práce s ICT je vždy práce s nástroji a podporuje ostatní složky informační gramotnosti.</a:t>
            </a: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514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</a:t>
            </a:r>
            <a:endParaRPr lang="cs-CZ" dirty="0" smtClean="0"/>
          </a:p>
          <a:p>
            <a:r>
              <a:rPr lang="cs-CZ" sz="2600" dirty="0" smtClean="0"/>
              <a:t>Nejčastěji používaná definice informační gramotnosti: zveřejněná </a:t>
            </a:r>
            <a:r>
              <a:rPr lang="cs-CZ" sz="2600" dirty="0"/>
              <a:t>roku 1989 ve zprávě Komise pro informační gramotnost (vytvořená v rámci Asociace amerických knihoven </a:t>
            </a:r>
            <a:r>
              <a:rPr lang="cs-CZ" sz="2600" b="1" dirty="0" smtClean="0"/>
              <a:t>–</a:t>
            </a:r>
            <a:r>
              <a:rPr lang="cs-CZ" sz="2600" dirty="0" smtClean="0"/>
              <a:t> </a:t>
            </a:r>
            <a:r>
              <a:rPr lang="cs-CZ" sz="2600" b="1" dirty="0"/>
              <a:t>ALA</a:t>
            </a:r>
            <a:r>
              <a:rPr lang="cs-CZ" sz="2600" dirty="0"/>
              <a:t>):</a:t>
            </a:r>
          </a:p>
          <a:p>
            <a:r>
              <a:rPr lang="cs-CZ" sz="2600" b="1" dirty="0"/>
              <a:t>"K dosažení informační gramotnosti musí být jedinec schopen rozeznat, kdy potřebuje informace, a dále je vyhledat, vyhodnotit a efektivně využít. Informačně gramotní lidé se naučili, jak se učit. Vědí, jak se učit, protože vědí, jak jsou znalosti pořádány, jak je možné informace vyhledat a využít je tak, aby se z nich další mohli učit. Jsou to lidé připravení pro celoživotní vzdělávání, protože mohou vždy najít informace potřebné k určitému rozhodnutí či k vyřešení daného úkolu."</a:t>
            </a:r>
            <a:endParaRPr lang="cs-CZ" sz="2600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462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Gramotnost</a:t>
            </a:r>
            <a:r>
              <a:rPr lang="cs-CZ" b="1" dirty="0"/>
              <a:t> </a:t>
            </a:r>
            <a:r>
              <a:rPr lang="cs-CZ" dirty="0" smtClean="0"/>
              <a:t>- v </a:t>
            </a:r>
            <a:r>
              <a:rPr lang="cs-CZ" dirty="0"/>
              <a:t>přeneseném významu </a:t>
            </a:r>
            <a:r>
              <a:rPr lang="cs-CZ" dirty="0" smtClean="0"/>
              <a:t>nějaká </a:t>
            </a:r>
            <a:r>
              <a:rPr lang="cs-CZ" dirty="0"/>
              <a:t>konkrétní znalost či dovednost, resp. soubor znalostí či </a:t>
            </a:r>
            <a:r>
              <a:rPr lang="cs-CZ" dirty="0" smtClean="0"/>
              <a:t>dovedností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Funkční </a:t>
            </a:r>
            <a:r>
              <a:rPr lang="cs-CZ" b="1" dirty="0">
                <a:solidFill>
                  <a:srgbClr val="FFC000"/>
                </a:solidFill>
              </a:rPr>
              <a:t>gramotnost </a:t>
            </a:r>
            <a:r>
              <a:rPr lang="cs-CZ" dirty="0" smtClean="0"/>
              <a:t>(vztažená </a:t>
            </a:r>
            <a:r>
              <a:rPr lang="cs-CZ" dirty="0"/>
              <a:t>ke kulturnímu </a:t>
            </a:r>
            <a:r>
              <a:rPr lang="cs-CZ" dirty="0" smtClean="0"/>
              <a:t>kontextu) - schopnost </a:t>
            </a:r>
            <a:r>
              <a:rPr lang="cs-CZ" dirty="0"/>
              <a:t>takové znalosti či dovednosti </a:t>
            </a:r>
            <a:r>
              <a:rPr lang="cs-CZ" dirty="0" smtClean="0"/>
              <a:t>použít, schopnost </a:t>
            </a:r>
            <a:r>
              <a:rPr lang="cs-CZ" dirty="0"/>
              <a:t>aktivně participovat na světě </a:t>
            </a:r>
            <a:r>
              <a:rPr lang="cs-CZ" dirty="0" smtClean="0"/>
              <a:t>informací</a:t>
            </a:r>
          </a:p>
          <a:p>
            <a:pPr marL="0" indent="0">
              <a:buNone/>
            </a:pPr>
            <a:r>
              <a:rPr lang="cs-CZ" dirty="0" smtClean="0"/>
              <a:t>Rozčleněna </a:t>
            </a:r>
            <a:r>
              <a:rPr lang="cs-CZ" dirty="0"/>
              <a:t>do tří </a:t>
            </a:r>
            <a:r>
              <a:rPr lang="cs-CZ" dirty="0" smtClean="0"/>
              <a:t>složek:</a:t>
            </a:r>
            <a:endParaRPr lang="cs-CZ" dirty="0"/>
          </a:p>
          <a:p>
            <a:r>
              <a:rPr lang="cs-CZ" b="1" dirty="0"/>
              <a:t>gramotnost </a:t>
            </a:r>
            <a:r>
              <a:rPr lang="cs-CZ" b="1" dirty="0" smtClean="0"/>
              <a:t>literární </a:t>
            </a:r>
            <a:r>
              <a:rPr lang="cs-CZ" dirty="0" smtClean="0"/>
              <a:t>- schopnost </a:t>
            </a:r>
            <a:r>
              <a:rPr lang="cs-CZ" dirty="0"/>
              <a:t>nalézt a porozumět informaci z textu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dokumentová </a:t>
            </a:r>
            <a:r>
              <a:rPr lang="cs-CZ" dirty="0" smtClean="0"/>
              <a:t>- schopnost </a:t>
            </a:r>
            <a:r>
              <a:rPr lang="cs-CZ" dirty="0"/>
              <a:t>vyhledat a využít přesně definovanou informaci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numerická </a:t>
            </a:r>
            <a:r>
              <a:rPr lang="cs-CZ" dirty="0" smtClean="0"/>
              <a:t>- </a:t>
            </a:r>
            <a:r>
              <a:rPr lang="cs-CZ" dirty="0"/>
              <a:t>schopnost manipulovat s </a:t>
            </a:r>
            <a:r>
              <a:rPr lang="cs-CZ" dirty="0" smtClean="0"/>
              <a:t>čísly</a:t>
            </a:r>
          </a:p>
          <a:p>
            <a:pPr marL="0" indent="0">
              <a:buNone/>
            </a:pPr>
            <a:r>
              <a:rPr lang="cs-CZ" dirty="0" smtClean="0"/>
              <a:t>+ jazyková gramotnost</a:t>
            </a:r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cs-CZ" b="1" dirty="0" smtClean="0"/>
              <a:t>přesah</a:t>
            </a:r>
            <a:r>
              <a:rPr lang="cs-CZ" dirty="0" smtClean="0"/>
              <a:t> - etický </a:t>
            </a:r>
            <a:r>
              <a:rPr lang="cs-CZ" dirty="0"/>
              <a:t>přístup a znalost právních </a:t>
            </a:r>
            <a:r>
              <a:rPr lang="cs-CZ" dirty="0" smtClean="0"/>
              <a:t>aspektů (použité </a:t>
            </a:r>
            <a:r>
              <a:rPr lang="cs-CZ" dirty="0"/>
              <a:t>zdroje je třeba citovat a zacházet s nimi s ohledem na autorské </a:t>
            </a:r>
            <a:r>
              <a:rPr lang="cs-CZ" dirty="0" smtClean="0"/>
              <a:t>právo)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482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3068960"/>
            <a:ext cx="8684847" cy="18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763688" y="2204864"/>
            <a:ext cx="5760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Přístup k informační </a:t>
            </a:r>
            <a:r>
              <a:rPr lang="cs-CZ" sz="2400" b="1" dirty="0"/>
              <a:t>gramotnosti dle </a:t>
            </a:r>
            <a:r>
              <a:rPr lang="cs-CZ" sz="2400" b="1" dirty="0" smtClean="0"/>
              <a:t>IVIG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70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cap="all" dirty="0" smtClean="0">
                <a:solidFill>
                  <a:srgbClr val="FFC000"/>
                </a:solidFill>
              </a:rPr>
              <a:t>klíčové kompetence </a:t>
            </a:r>
            <a:r>
              <a:rPr lang="cs-CZ" sz="2400" b="1" dirty="0" smtClean="0">
                <a:solidFill>
                  <a:srgbClr val="FFC000"/>
                </a:solidFill>
              </a:rPr>
              <a:t>(dovednosti)</a:t>
            </a:r>
          </a:p>
          <a:p>
            <a:r>
              <a:rPr lang="cs-CZ" sz="2400" dirty="0" smtClean="0"/>
              <a:t>integrované schopnosti a dovednosti uplatňované v profesním i osobním životě</a:t>
            </a:r>
          </a:p>
          <a:p>
            <a:r>
              <a:rPr lang="cs-CZ" sz="2400" b="1" dirty="0" smtClean="0"/>
              <a:t>nejsou striktně vázány na jednotlivý obsah učiva </a:t>
            </a:r>
            <a:r>
              <a:rPr lang="cs-CZ" sz="2400" dirty="0" smtClean="0"/>
              <a:t>v </a:t>
            </a:r>
            <a:r>
              <a:rPr lang="cs-CZ" sz="2400" dirty="0" err="1" smtClean="0"/>
              <a:t>kurikulárních</a:t>
            </a:r>
            <a:r>
              <a:rPr lang="cs-CZ" sz="2400" dirty="0" smtClean="0"/>
              <a:t> </a:t>
            </a:r>
            <a:r>
              <a:rPr lang="cs-CZ" sz="2400" dirty="0" smtClean="0"/>
              <a:t>dokumentech (tedy dokumentech vytvářejících vzdělávací obsah / osnovy v primárním, sekundárním i terciárním školství), </a:t>
            </a:r>
            <a:r>
              <a:rPr lang="cs-CZ" sz="2400" dirty="0" smtClean="0"/>
              <a:t>jsou </a:t>
            </a:r>
            <a:r>
              <a:rPr lang="cs-CZ" sz="2400" b="1" dirty="0" smtClean="0"/>
              <a:t>součástí obecného základu vzdělání jedince v informační společnosti</a:t>
            </a:r>
            <a:r>
              <a:rPr lang="cs-CZ" sz="2400" dirty="0" smtClean="0"/>
              <a:t>: </a:t>
            </a:r>
          </a:p>
          <a:p>
            <a:pPr lvl="1"/>
            <a:r>
              <a:rPr lang="cs-CZ" sz="2000" dirty="0" smtClean="0"/>
              <a:t>komunikativní dovednosti, včetně znalosti cizích jazyků; personální a interpersonální dovednosti;</a:t>
            </a:r>
          </a:p>
          <a:p>
            <a:pPr lvl="1"/>
            <a:r>
              <a:rPr lang="cs-CZ" sz="2000" dirty="0" smtClean="0"/>
              <a:t>schopnost řešit problémy a problémové situace;</a:t>
            </a:r>
          </a:p>
          <a:p>
            <a:pPr lvl="1"/>
            <a:r>
              <a:rPr lang="cs-CZ" sz="2000" dirty="0" smtClean="0"/>
              <a:t>schopnost využívat při řešení problémů matematických postupů;</a:t>
            </a:r>
          </a:p>
          <a:p>
            <a:pPr lvl="1"/>
            <a:r>
              <a:rPr lang="cs-CZ" sz="2000" b="1" dirty="0" smtClean="0"/>
              <a:t>schopnost využívat informační technologie, pracovat s informacemi!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176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Kompetence informačně gramotného člověka</a:t>
            </a:r>
            <a:endParaRPr lang="cs-CZ" b="1" dirty="0">
              <a:solidFill>
                <a:srgbClr val="FFC000"/>
              </a:solidFill>
            </a:endParaRPr>
          </a:p>
          <a:p>
            <a:r>
              <a:rPr lang="cs-CZ" dirty="0" smtClean="0"/>
              <a:t>identifikuje </a:t>
            </a:r>
            <a:r>
              <a:rPr lang="cs-CZ" dirty="0"/>
              <a:t>informační potřeby,</a:t>
            </a:r>
          </a:p>
          <a:p>
            <a:r>
              <a:rPr lang="cs-CZ" dirty="0" smtClean="0"/>
              <a:t>volí </a:t>
            </a:r>
            <a:r>
              <a:rPr lang="cs-CZ" dirty="0"/>
              <a:t>nejvhodnější </a:t>
            </a:r>
            <a:r>
              <a:rPr lang="cs-CZ" dirty="0" smtClean="0"/>
              <a:t>strategii pro získání informací ,</a:t>
            </a:r>
            <a:endParaRPr lang="cs-CZ" dirty="0"/>
          </a:p>
          <a:p>
            <a:r>
              <a:rPr lang="cs-CZ" dirty="0" smtClean="0"/>
              <a:t>využívá </a:t>
            </a:r>
            <a:r>
              <a:rPr lang="cs-CZ" dirty="0"/>
              <a:t>odpovídající zdroje a informační systémy,</a:t>
            </a:r>
          </a:p>
          <a:p>
            <a:r>
              <a:rPr lang="cs-CZ" dirty="0"/>
              <a:t>v informačních zdrojích </a:t>
            </a:r>
            <a:r>
              <a:rPr lang="cs-CZ" dirty="0" smtClean="0"/>
              <a:t>vyhledá </a:t>
            </a:r>
            <a:r>
              <a:rPr lang="cs-CZ" dirty="0"/>
              <a:t>požadované informace,</a:t>
            </a:r>
          </a:p>
          <a:p>
            <a:r>
              <a:rPr lang="cs-CZ" dirty="0"/>
              <a:t>získané informace kriticky </a:t>
            </a:r>
            <a:r>
              <a:rPr lang="cs-CZ" dirty="0" smtClean="0"/>
              <a:t>hodnotí,</a:t>
            </a:r>
            <a:endParaRPr lang="cs-CZ" dirty="0"/>
          </a:p>
          <a:p>
            <a:r>
              <a:rPr lang="cs-CZ" dirty="0"/>
              <a:t>informace vhodně </a:t>
            </a:r>
            <a:r>
              <a:rPr lang="cs-CZ" dirty="0" smtClean="0"/>
              <a:t>zpracuje </a:t>
            </a:r>
            <a:r>
              <a:rPr lang="cs-CZ" dirty="0"/>
              <a:t>a </a:t>
            </a:r>
            <a:r>
              <a:rPr lang="cs-CZ" dirty="0" smtClean="0"/>
              <a:t>využije,</a:t>
            </a:r>
            <a:endParaRPr lang="cs-CZ" dirty="0"/>
          </a:p>
          <a:p>
            <a:r>
              <a:rPr lang="cs-CZ" dirty="0"/>
              <a:t>informace </a:t>
            </a:r>
            <a:r>
              <a:rPr lang="cs-CZ" dirty="0" smtClean="0"/>
              <a:t>zprostředkuje </a:t>
            </a:r>
            <a:r>
              <a:rPr lang="cs-CZ" dirty="0"/>
              <a:t>jiným lidem v různých </a:t>
            </a:r>
            <a:r>
              <a:rPr lang="cs-CZ" dirty="0" smtClean="0"/>
              <a:t>podobách a </a:t>
            </a:r>
            <a:r>
              <a:rPr lang="cs-CZ" dirty="0"/>
              <a:t>prostřednictvím různých technologií,</a:t>
            </a:r>
          </a:p>
          <a:p>
            <a:r>
              <a:rPr lang="cs-CZ" dirty="0" smtClean="0"/>
              <a:t>posuzuje </a:t>
            </a:r>
            <a:r>
              <a:rPr lang="cs-CZ" dirty="0"/>
              <a:t>morální a právní aspekty využívání </a:t>
            </a:r>
            <a:r>
              <a:rPr lang="cs-CZ" dirty="0" smtClean="0"/>
              <a:t>informací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85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Informační vzdělávání – </a:t>
            </a:r>
            <a:r>
              <a:rPr lang="cs-CZ" b="1" dirty="0" smtClean="0">
                <a:solidFill>
                  <a:srgbClr val="FFC000"/>
                </a:solidFill>
              </a:rPr>
              <a:t>kde se děje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Formální </a:t>
            </a:r>
            <a:r>
              <a:rPr lang="cs-CZ" dirty="0" smtClean="0"/>
              <a:t>oblast vzdělávání:</a:t>
            </a:r>
          </a:p>
          <a:p>
            <a:pPr>
              <a:buFontTx/>
              <a:buChar char="-"/>
            </a:pPr>
            <a:r>
              <a:rPr lang="cs-CZ" dirty="0" smtClean="0"/>
              <a:t>MŠ (</a:t>
            </a:r>
            <a:r>
              <a:rPr lang="cs-CZ" dirty="0" err="1" smtClean="0"/>
              <a:t>preprimární</a:t>
            </a:r>
            <a:r>
              <a:rPr lang="cs-CZ" dirty="0" smtClean="0"/>
              <a:t> stupeň), ZŠ (primární stupeň), SŠ (sekundární stupeň),  VOŠ + VŠ (terciární stupeň)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Neformální</a:t>
            </a:r>
            <a:r>
              <a:rPr lang="cs-CZ" dirty="0" smtClean="0"/>
              <a:t> oblast vzdělávání:</a:t>
            </a:r>
          </a:p>
          <a:p>
            <a:pPr>
              <a:buFontTx/>
              <a:buChar char="-"/>
            </a:pPr>
            <a:r>
              <a:rPr lang="cs-CZ" dirty="0" smtClean="0"/>
              <a:t>knihovny, volnočasová centra, neziskové organizace, spolky apod.</a:t>
            </a:r>
          </a:p>
          <a:p>
            <a:pPr>
              <a:buFontTx/>
              <a:buChar char="-"/>
            </a:pPr>
            <a:r>
              <a:rPr lang="cs-CZ" dirty="0" smtClean="0"/>
              <a:t>specifikum informačního vzdělávání: různé cílové skupiny mají rozdílné potřeby v tématech informačního vzdělávání a v míře osvojení kompetencí informačně gramotného jedince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842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</a:t>
            </a:r>
            <a:r>
              <a:rPr lang="cs-CZ" b="1" dirty="0" smtClean="0">
                <a:solidFill>
                  <a:srgbClr val="FFC000"/>
                </a:solidFill>
              </a:rPr>
              <a:t>gramotnost v prostředí VŠ</a:t>
            </a:r>
          </a:p>
          <a:p>
            <a:pPr marL="0" indent="0">
              <a:buNone/>
            </a:pPr>
            <a:r>
              <a:rPr lang="cs-CZ" dirty="0" smtClean="0"/>
              <a:t>Jedna z nejvýznamnějších oblastí obecné akademické </a:t>
            </a:r>
            <a:r>
              <a:rPr lang="cs-CZ" dirty="0" smtClean="0"/>
              <a:t>edukace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Cíle: </a:t>
            </a:r>
          </a:p>
          <a:p>
            <a:pPr lvl="1"/>
            <a:r>
              <a:rPr lang="cs-CZ" dirty="0" smtClean="0"/>
              <a:t>1) vybavit absolventa vědomostmi a dovednostmi tak, aby měl lepší uplatnění na trhu práce,</a:t>
            </a:r>
          </a:p>
          <a:p>
            <a:pPr lvl="1"/>
            <a:r>
              <a:rPr lang="cs-CZ" dirty="0" smtClean="0"/>
              <a:t>2) aspekt směřování dovnitř univerzity, růst kvality a excelence VŠ (studenti budou schopni lépe dohledávat zdroje, samostatně se rozvíjet nebo psát lepší kvalifikační práce a grantové žádosti)</a:t>
            </a:r>
          </a:p>
          <a:p>
            <a:pPr lvl="1"/>
            <a:r>
              <a:rPr lang="cs-CZ" dirty="0" smtClean="0"/>
              <a:t>3) rozvoj informační společnosti směrem k demokracii, kritickému myšlení či umění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7496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b="1" dirty="0" smtClean="0">
                <a:solidFill>
                  <a:srgbClr val="FFC000"/>
                </a:solidFill>
              </a:rPr>
              <a:t>Národní program rozvoje vzdělávání – Bílá kniha</a:t>
            </a:r>
          </a:p>
          <a:p>
            <a:pPr lvl="1"/>
            <a:r>
              <a:rPr lang="cs-CZ" dirty="0" smtClean="0"/>
              <a:t>schválený vládou v r. </a:t>
            </a:r>
            <a:r>
              <a:rPr lang="cs-CZ" b="1" dirty="0" smtClean="0"/>
              <a:t>2001</a:t>
            </a:r>
          </a:p>
          <a:p>
            <a:pPr lvl="1"/>
            <a:r>
              <a:rPr lang="cs-CZ" dirty="0" smtClean="0"/>
              <a:t>rozvoj vzdělávací soustavy, avšak se zřetelem k celoživotnímu učení</a:t>
            </a:r>
          </a:p>
          <a:p>
            <a:pPr marL="0" indent="0">
              <a:buNone/>
            </a:pPr>
            <a:r>
              <a:rPr lang="cs-CZ" b="1" i="1" dirty="0" smtClean="0"/>
              <a:t>„Vzdělávání pro každého po celý život“</a:t>
            </a:r>
          </a:p>
          <a:p>
            <a:pPr lvl="1"/>
            <a:r>
              <a:rPr lang="cs-CZ" dirty="0" smtClean="0"/>
              <a:t>zaměřen na uspokojování vzdělávací potřeby dětí, mládeže a dospělých odpovídajícím usměrňováním kapacit ve </a:t>
            </a:r>
            <a:r>
              <a:rPr lang="pl-PL" dirty="0" smtClean="0"/>
              <a:t>školách a dalších vzdělávacích zařízenich</a:t>
            </a:r>
          </a:p>
          <a:p>
            <a:pPr lvl="2"/>
            <a:r>
              <a:rPr lang="pl-PL" dirty="0" smtClean="0"/>
              <a:t>zajištěna </a:t>
            </a:r>
            <a:r>
              <a:rPr lang="cs-CZ" dirty="0" smtClean="0"/>
              <a:t>dostupnost všech úrovní vzdělávání a poskytována spravedlivá příležitost k maximálnímu rozvoji různorodých schopností všech jedinců v průběhu celého života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</a:t>
            </a:r>
            <a:r>
              <a:rPr lang="cs-CZ" dirty="0" smtClean="0"/>
              <a:t>(také) informačního </a:t>
            </a:r>
            <a:r>
              <a:rPr lang="cs-CZ" dirty="0" smtClean="0"/>
              <a:t>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4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Vzdělávací obsah předmětu</a:t>
            </a:r>
          </a:p>
          <a:p>
            <a:pPr lvl="1"/>
            <a:r>
              <a:rPr lang="cs-CZ" dirty="0" smtClean="0"/>
              <a:t>Viz sylabus v </a:t>
            </a:r>
            <a:r>
              <a:rPr lang="cs-CZ" dirty="0" err="1" smtClean="0"/>
              <a:t>Isu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b="1" dirty="0" smtClean="0"/>
              <a:t>Cíle předmětu z pohledu studenta</a:t>
            </a:r>
          </a:p>
          <a:p>
            <a:pPr lvl="1"/>
            <a:r>
              <a:rPr lang="cs-CZ" dirty="0" smtClean="0"/>
              <a:t>Teoretický: získat dostatečné kompetence v odborném pojmosloví, modelech IG, </a:t>
            </a:r>
            <a:r>
              <a:rPr lang="cs-CZ" dirty="0" smtClean="0"/>
              <a:t>standardech, didaktických </a:t>
            </a:r>
            <a:r>
              <a:rPr lang="cs-CZ" dirty="0" smtClean="0"/>
              <a:t>a metodických přístupech </a:t>
            </a:r>
          </a:p>
          <a:p>
            <a:pPr lvl="1"/>
            <a:r>
              <a:rPr lang="cs-CZ" dirty="0" smtClean="0"/>
              <a:t>Aplikační: </a:t>
            </a:r>
            <a:r>
              <a:rPr lang="cs-CZ" dirty="0" smtClean="0"/>
              <a:t>v dílčích krocích aktivizačními metodami výuky v jednotlivých hodinách získat komplexní kompetenci </a:t>
            </a:r>
            <a:r>
              <a:rPr lang="cs-CZ" b="1" dirty="0" smtClean="0"/>
              <a:t>navrhnout </a:t>
            </a:r>
            <a:r>
              <a:rPr lang="cs-CZ" b="1" dirty="0" smtClean="0"/>
              <a:t>komplexní metodiku </a:t>
            </a:r>
            <a:r>
              <a:rPr lang="cs-CZ" b="1" dirty="0"/>
              <a:t>lekce </a:t>
            </a:r>
            <a:r>
              <a:rPr lang="cs-CZ" b="1" dirty="0" smtClean="0"/>
              <a:t>IG, použitelnou v reálné </a:t>
            </a:r>
            <a:r>
              <a:rPr lang="cs-CZ" b="1" dirty="0" smtClean="0"/>
              <a:t>edukaci </a:t>
            </a:r>
            <a:endParaRPr lang="cs-CZ" b="1" dirty="0"/>
          </a:p>
          <a:p>
            <a:pPr lvl="1"/>
            <a:endParaRPr lang="cs-CZ" dirty="0"/>
          </a:p>
          <a:p>
            <a:r>
              <a:rPr lang="cs-CZ" b="1" dirty="0" smtClean="0"/>
              <a:t>Docházka</a:t>
            </a:r>
          </a:p>
          <a:p>
            <a:pPr lvl="1"/>
            <a:r>
              <a:rPr lang="cs-CZ" dirty="0" smtClean="0"/>
              <a:t>studenti prezenčního studia: </a:t>
            </a:r>
            <a:r>
              <a:rPr lang="cs-CZ" b="1" dirty="0" smtClean="0"/>
              <a:t>75 % termínů  semestru </a:t>
            </a:r>
          </a:p>
          <a:p>
            <a:pPr lvl="1"/>
            <a:r>
              <a:rPr lang="cs-CZ" dirty="0" smtClean="0"/>
              <a:t>studenti kombinovaného studia: povinně v termínech </a:t>
            </a:r>
            <a:r>
              <a:rPr lang="cs-CZ" b="1" dirty="0" smtClean="0"/>
              <a:t>26. února,        18</a:t>
            </a:r>
            <a:r>
              <a:rPr lang="cs-CZ" b="1" dirty="0"/>
              <a:t>. března, 8. dubna, </a:t>
            </a:r>
            <a:r>
              <a:rPr lang="cs-CZ" b="1" dirty="0" smtClean="0"/>
              <a:t>29</a:t>
            </a:r>
            <a:r>
              <a:rPr lang="cs-CZ" b="1" dirty="0"/>
              <a:t>. dubna, 20. </a:t>
            </a:r>
            <a:r>
              <a:rPr lang="cs-CZ" b="1" dirty="0" smtClean="0"/>
              <a:t>května 2016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855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Dlouhodobý záměr </a:t>
            </a:r>
            <a:r>
              <a:rPr lang="cs-CZ" b="1" dirty="0" smtClean="0"/>
              <a:t>vzdělávání a rozvoje vzdělávací soustavy v České republice - </a:t>
            </a:r>
            <a:r>
              <a:rPr lang="cs-CZ" dirty="0" smtClean="0"/>
              <a:t>MŠMT </a:t>
            </a:r>
            <a:r>
              <a:rPr lang="cs-CZ" b="1" dirty="0" smtClean="0"/>
              <a:t>v r. 2005, </a:t>
            </a:r>
            <a:r>
              <a:rPr lang="pl-PL" b="1" dirty="0" smtClean="0"/>
              <a:t>v r. 2007</a:t>
            </a:r>
            <a:r>
              <a:rPr lang="pl-PL" dirty="0" smtClean="0"/>
              <a:t> </a:t>
            </a:r>
          </a:p>
          <a:p>
            <a:pPr lvl="1"/>
            <a:r>
              <a:rPr lang="cs-CZ" dirty="0" smtClean="0"/>
              <a:t>rozvoj celoživotního učení jako podmínky ekonomického a společenského rozvoje</a:t>
            </a:r>
          </a:p>
          <a:p>
            <a:pPr lvl="1"/>
            <a:r>
              <a:rPr lang="pl-PL" dirty="0" smtClean="0"/>
              <a:t>celoživotní učení nadřazeným pojmem </a:t>
            </a:r>
            <a:r>
              <a:rPr lang="cs-CZ" dirty="0" smtClean="0"/>
              <a:t>pro počáteční i  další vzdělávání</a:t>
            </a:r>
          </a:p>
          <a:p>
            <a:pPr lvl="1"/>
            <a:r>
              <a:rPr lang="cs-CZ" dirty="0" smtClean="0"/>
              <a:t>v kontextu počátečního vzdělávání je </a:t>
            </a:r>
            <a:r>
              <a:rPr lang="cs-CZ" b="1" dirty="0" smtClean="0"/>
              <a:t>koncept celoživotního učení</a:t>
            </a:r>
            <a:r>
              <a:rPr lang="cs-CZ" dirty="0" smtClean="0"/>
              <a:t> stavěn do protikladu s tradiční jednorázovou, úzce zaměřenou přípravou na konkrétní povolání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42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České dokumenty a publikace</a:t>
            </a:r>
            <a:endParaRPr lang="cs-CZ" dirty="0">
              <a:solidFill>
                <a:srgbClr val="FFC000"/>
              </a:solidFill>
            </a:endParaRPr>
          </a:p>
          <a:p>
            <a:r>
              <a:rPr lang="cs-CZ" u="sng" dirty="0">
                <a:hlinkClick r:id="rId2" tooltip="Státní informační a komunikační politika e-Česko 2006"/>
              </a:rPr>
              <a:t>Státní informační a komunikační politika e-Česko 2006. Praha: Ministerstvo informatiky České republiky 2006</a:t>
            </a:r>
            <a:r>
              <a:rPr lang="cs-CZ" u="sng" dirty="0" smtClean="0">
                <a:hlinkClick r:id="rId2" tooltip="Státní informační a komunikační politika e-Česko 2006"/>
              </a:rPr>
              <a:t>.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- iniciativa </a:t>
            </a:r>
            <a:r>
              <a:rPr lang="cs-CZ" dirty="0"/>
              <a:t>v rámci Akčního plánu </a:t>
            </a:r>
            <a:r>
              <a:rPr lang="cs-CZ" i="1" dirty="0" err="1"/>
              <a:t>eEurope</a:t>
            </a:r>
            <a:r>
              <a:rPr lang="cs-CZ" i="1" dirty="0"/>
              <a:t> </a:t>
            </a:r>
            <a:r>
              <a:rPr lang="cs-CZ" i="1" dirty="0" smtClean="0"/>
              <a:t>2005; </a:t>
            </a:r>
            <a:r>
              <a:rPr lang="cs-CZ" dirty="0" smtClean="0"/>
              <a:t>objasňuje </a:t>
            </a:r>
            <a:r>
              <a:rPr lang="cs-CZ" dirty="0"/>
              <a:t>význam informační společnosti a její prioritní oblasti, mezi něž zahrnuje také informační vzdělanost, problematiku informační gramotnosti, e-</a:t>
            </a:r>
            <a:r>
              <a:rPr lang="cs-CZ" dirty="0" err="1"/>
              <a:t>learningu</a:t>
            </a:r>
            <a:r>
              <a:rPr lang="cs-CZ" dirty="0"/>
              <a:t> a řešení problému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; součástí </a:t>
            </a:r>
            <a:r>
              <a:rPr lang="cs-CZ" dirty="0"/>
              <a:t>dokumentu je akční plán.</a:t>
            </a:r>
          </a:p>
          <a:p>
            <a:r>
              <a:rPr lang="cs-CZ" u="sng" dirty="0" smtClean="0">
                <a:hlinkClick r:id="rId3" tooltip="Strategie celoživotního učení"/>
              </a:rPr>
              <a:t>Strategie </a:t>
            </a:r>
            <a:r>
              <a:rPr lang="cs-CZ" u="sng" dirty="0">
                <a:hlinkClick r:id="rId3" tooltip="Strategie celoživotního učení"/>
              </a:rPr>
              <a:t>celoživotního učení ČR. Praha: Ministerstvo školství, mládeže a tělovýchovy 2007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 dokument </a:t>
            </a:r>
            <a:r>
              <a:rPr lang="cs-CZ" dirty="0"/>
              <a:t>definuje základní pojmy, analyzuje současný stav v oblasti celoživotního učení v ČR, definuje priority dalšího vývoje a předkládá návrhy řešení. Pojem informační gramotnost se v dokumentu nevyskytuje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r>
              <a:rPr lang="cs-CZ" sz="3800" u="sng" dirty="0" smtClean="0">
                <a:hlinkClick r:id="rId2" tooltip="Dlouhodobý záměr 2006-2010"/>
              </a:rPr>
              <a:t>Dlouhodobý záměr vzdělávací a vědecké, výzkumné, vývojové, umělecké a další tvůrčí činnosti pro oblast vysokých škol na období 2006 - 2010.</a:t>
            </a:r>
            <a:r>
              <a:rPr lang="cs-CZ" sz="3800" dirty="0" smtClean="0"/>
              <a:t>  </a:t>
            </a:r>
          </a:p>
          <a:p>
            <a:pPr marL="0" indent="0">
              <a:buNone/>
            </a:pPr>
            <a:r>
              <a:rPr lang="cs-CZ" sz="3800" dirty="0" smtClean="0"/>
              <a:t>- definuje hlavní úkoly rozvoje vysokého školství v určeném období v souladu se státní vzdělávací politikou; dlouhodobý záměr je každoročně aktualizován a doplňován; soustřeďuje se i </a:t>
            </a:r>
            <a:r>
              <a:rPr lang="cs-CZ" sz="3800" b="1" dirty="0" smtClean="0"/>
              <a:t>na celoživotní vzdělávání </a:t>
            </a:r>
            <a:r>
              <a:rPr lang="cs-CZ" sz="3800" dirty="0" smtClean="0"/>
              <a:t>a </a:t>
            </a:r>
            <a:r>
              <a:rPr lang="cs-CZ" sz="3800" b="1" dirty="0" smtClean="0"/>
              <a:t>distanční a kombinované </a:t>
            </a:r>
            <a:r>
              <a:rPr lang="cs-CZ" sz="3800" dirty="0" smtClean="0"/>
              <a:t>formy vzdělávání, které zvláště vyžadují jistou úroveň informační gramotnosti.</a:t>
            </a:r>
          </a:p>
          <a:p>
            <a:r>
              <a:rPr lang="cs-CZ" sz="3800" u="sng" dirty="0" smtClean="0">
                <a:hlinkClick r:id="rId3" tooltip="Koncepce rozvoje knihoven 2004-2010"/>
              </a:rPr>
              <a:t>Koncepce rozvoje knihoven v České republice na léta 2011-2015. Praha: Ministerstvo kultury České republiky 2011.</a:t>
            </a:r>
            <a:endParaRPr lang="cs-CZ" sz="3800" u="sng" dirty="0" smtClean="0"/>
          </a:p>
          <a:p>
            <a:pPr marL="0" indent="0">
              <a:buNone/>
            </a:pPr>
            <a:r>
              <a:rPr lang="cs-CZ" sz="3800" dirty="0" smtClean="0"/>
              <a:t>-</a:t>
            </a:r>
            <a:r>
              <a:rPr lang="cs-CZ" sz="3800" u="sng" dirty="0" smtClean="0"/>
              <a:t> </a:t>
            </a:r>
            <a:r>
              <a:rPr lang="cs-CZ" sz="3800" dirty="0" smtClean="0"/>
              <a:t>Koncepce zdůrazňuje úlohu knihoven v procesu </a:t>
            </a:r>
            <a:r>
              <a:rPr lang="cs-CZ" sz="3800" b="1" dirty="0" smtClean="0"/>
              <a:t>celoživotního vzdělávání</a:t>
            </a:r>
            <a:r>
              <a:rPr lang="cs-CZ" sz="3800" dirty="0" smtClean="0"/>
              <a:t> a podporu vzdělávání na internetu a navrhuje vytvářet podmínky pro zajištění informační výchovy uživatelů ke zvýšení jejich funkční gramotnosti. V současnosti se připravuje koncepce na období 2016-20.  </a:t>
            </a:r>
          </a:p>
          <a:p>
            <a:r>
              <a:rPr lang="cs-CZ" sz="3800" u="sng" dirty="0" smtClean="0">
                <a:hlinkClick r:id="rId4" tooltip="Koncepce informačního vzdělávání"/>
              </a:rPr>
              <a:t>Koncepce informačního vzdělávání na vysokých školách v České republice. Doporučující materiál Asociace knihoven vysokých škol ČR. Praha: AKVŠ IVIG 2008.</a:t>
            </a:r>
            <a:r>
              <a:rPr lang="cs-CZ" sz="3800" dirty="0" smtClean="0"/>
              <a:t> </a:t>
            </a:r>
          </a:p>
          <a:p>
            <a:pPr marL="0" indent="0">
              <a:buNone/>
            </a:pPr>
            <a:r>
              <a:rPr lang="cs-CZ" sz="3800" dirty="0" smtClean="0"/>
              <a:t>- Koncepce je určena akademickým funkcionářům, vysokoškolským pedagogům a vysokoškolským knihovníkům; vysvětluje význam informační gramotnosti, zdůvodňuje implementaci informačního vzdělávání do učebních plánů, popisuje priority a opatření k jejich dosažení. Její součástí je návod, jak postupovat při přípravě projektů na podporu informační gramotnosti.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Zahraniční strategické dokumenty týkající se rozvoje a podpory informačního vzdělávání a gramotnosti:</a:t>
            </a:r>
          </a:p>
          <a:p>
            <a:pPr marL="0" indent="0">
              <a:buNone/>
            </a:pPr>
            <a:r>
              <a:rPr lang="cs-CZ" dirty="0" smtClean="0"/>
              <a:t>http://www.infogram.cz/findInSection.do?sectionId=1114&amp;categoryId=1127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Počáteční vzdělávání musí tvořit </a:t>
            </a:r>
            <a:r>
              <a:rPr lang="cs-CZ" dirty="0" smtClean="0"/>
              <a:t>základy k dalšímu vzdělávání, tzn. žáky vybaví </a:t>
            </a:r>
            <a:r>
              <a:rPr lang="cs-CZ" b="1" dirty="0" smtClean="0"/>
              <a:t>funkční gramotností a klíčovými kompetencemi </a:t>
            </a:r>
            <a:r>
              <a:rPr lang="cs-CZ" dirty="0" smtClean="0"/>
              <a:t>(komunikace, týmová práce, schopnost učit se, schopnost řešit problémy, ICT, informační gramotnost apod.) – nástrojem je výzkum OECD </a:t>
            </a:r>
            <a:r>
              <a:rPr lang="cs-CZ" b="1" dirty="0" smtClean="0"/>
              <a:t>PISA</a:t>
            </a:r>
          </a:p>
          <a:p>
            <a:r>
              <a:rPr lang="cs-CZ" dirty="0" smtClean="0"/>
              <a:t>Klíčové kompetence se dosud </a:t>
            </a:r>
            <a:r>
              <a:rPr lang="cs-CZ" b="1" dirty="0" smtClean="0"/>
              <a:t>nestaly integrální součástí kurikula</a:t>
            </a:r>
            <a:r>
              <a:rPr lang="cs-CZ" dirty="0" smtClean="0"/>
              <a:t> - jejich rozvíjení  totiž vyžaduje zásadní změnu pojetí </a:t>
            </a:r>
            <a:r>
              <a:rPr lang="cs-CZ" dirty="0" smtClean="0"/>
              <a:t>výuky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Formální školství a informační vzdělávání v celoživotním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Strategie </a:t>
            </a:r>
            <a:r>
              <a:rPr lang="cs-CZ" b="1" dirty="0" smtClean="0"/>
              <a:t>digitální gramotnosti </a:t>
            </a:r>
            <a:r>
              <a:rPr lang="cs-CZ" dirty="0" smtClean="0"/>
              <a:t>ČR do roku 2020 (platná od r. 2015), MPSV, MŠMT 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www.mpsv.cz/files/clanky/21499/Strategie_DG.pdf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Strategie </a:t>
            </a:r>
            <a:r>
              <a:rPr lang="cs-CZ" b="1" dirty="0" smtClean="0"/>
              <a:t>digitálního vzdělávání </a:t>
            </a:r>
            <a:r>
              <a:rPr lang="cs-CZ" dirty="0" smtClean="0"/>
              <a:t>do roku 2020 (platná </a:t>
            </a:r>
            <a:r>
              <a:rPr lang="cs-CZ" dirty="0" smtClean="0"/>
              <a:t>od r. 2014), MŠMT </a:t>
            </a:r>
            <a:endParaRPr lang="cs-CZ" dirty="0" smtClean="0"/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www.msmt.cz/ministerstvo/strategie-digitalniho-vzdelavani-do-roku-2020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Další strategické dokumenty pro rozvoj celoživotního </a:t>
            </a:r>
            <a:r>
              <a:rPr lang="cs-CZ" dirty="0" smtClean="0"/>
              <a:t>vzdělávání a 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4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Doporučené zdroje - odkazy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dokumenty:</a:t>
            </a:r>
          </a:p>
          <a:p>
            <a:pPr lvl="1"/>
            <a:r>
              <a:rPr lang="cs-CZ" dirty="0"/>
              <a:t>Strategie </a:t>
            </a:r>
            <a:r>
              <a:rPr lang="cs-CZ" b="1" dirty="0"/>
              <a:t>digitální gramotnosti </a:t>
            </a:r>
            <a:r>
              <a:rPr lang="cs-CZ" dirty="0"/>
              <a:t>ČR do roku 2020 (platná od r. 2015), MPSV, MŠMT </a:t>
            </a:r>
          </a:p>
          <a:p>
            <a:pPr lvl="2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www.mpsv.cz/files/clanky/21499/Strategie_DG.pdf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Strategie </a:t>
            </a:r>
            <a:r>
              <a:rPr lang="cs-CZ" b="1" dirty="0"/>
              <a:t>digitálního vzdělávání </a:t>
            </a:r>
            <a:r>
              <a:rPr lang="cs-CZ" dirty="0"/>
              <a:t>do roku 2020 (platná od r. 2014), MŠMT </a:t>
            </a:r>
          </a:p>
          <a:p>
            <a:pPr lvl="2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www.msmt.cz/ministerstvo/strategie-digitalniho-vzdelavani-do-roku-2020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Strategie vzdělávací politiky ČR 2020 </a:t>
            </a:r>
          </a:p>
          <a:p>
            <a:pPr lvl="2"/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</a:t>
            </a:r>
            <a:r>
              <a:rPr lang="cs-CZ" u="sng" dirty="0" smtClean="0">
                <a:hlinkClick r:id="rId4"/>
              </a:rPr>
              <a:t>www.msmt.cz/ministerstvo/strategie-vzdelavaci-politiky-2020</a:t>
            </a:r>
            <a:endParaRPr lang="cs-CZ" u="sng" dirty="0" smtClean="0"/>
          </a:p>
          <a:p>
            <a:pPr lvl="1"/>
            <a:endParaRPr lang="cs-CZ" u="sng" dirty="0" smtClean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8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Úkoly - průběžné </a:t>
            </a:r>
          </a:p>
          <a:p>
            <a:pPr marL="0" lvl="1" indent="0">
              <a:buNone/>
            </a:pPr>
            <a:r>
              <a:rPr lang="cs-CZ" b="1" dirty="0" smtClean="0"/>
              <a:t>1.) Zpráva – </a:t>
            </a:r>
            <a:r>
              <a:rPr lang="cs-CZ" b="1" dirty="0" smtClean="0"/>
              <a:t>přehledová hodnoticí zpráva o aktivitách konkrétní knihovny </a:t>
            </a:r>
            <a:r>
              <a:rPr lang="cs-CZ" dirty="0" smtClean="0"/>
              <a:t>týkajících se informačního </a:t>
            </a:r>
            <a:r>
              <a:rPr lang="cs-CZ" dirty="0"/>
              <a:t>vzdělávání </a:t>
            </a:r>
            <a:endParaRPr lang="cs-CZ" dirty="0" smtClean="0"/>
          </a:p>
          <a:p>
            <a:pPr marL="0" lvl="1" indent="0">
              <a:buNone/>
            </a:pPr>
            <a:r>
              <a:rPr lang="cs-CZ" dirty="0"/>
              <a:t>	</a:t>
            </a:r>
            <a:r>
              <a:rPr lang="cs-CZ" dirty="0" smtClean="0"/>
              <a:t>Zpracovávají </a:t>
            </a:r>
            <a:r>
              <a:rPr lang="cs-CZ" dirty="0" smtClean="0"/>
              <a:t>vždy 2 studenti společně  </a:t>
            </a:r>
          </a:p>
          <a:p>
            <a:pPr marL="857250" lvl="2" indent="-457200"/>
            <a:r>
              <a:rPr lang="cs-CZ" dirty="0" smtClean="0"/>
              <a:t>Výběr konkrétní knihovny</a:t>
            </a:r>
          </a:p>
          <a:p>
            <a:pPr marL="857250" lvl="2" indent="-457200"/>
            <a:r>
              <a:rPr lang="cs-CZ" dirty="0" smtClean="0"/>
              <a:t>6 týdnů průběžné sledování webu a dalších informačních kanálů konkrétní knihovny  (od cca </a:t>
            </a:r>
            <a:r>
              <a:rPr lang="cs-CZ" dirty="0" smtClean="0"/>
              <a:t>15. </a:t>
            </a:r>
            <a:r>
              <a:rPr lang="cs-CZ" dirty="0" smtClean="0"/>
              <a:t>3.) podle předem zadaných kritérií – k dispozici bude ve studijních materiálech </a:t>
            </a:r>
            <a:r>
              <a:rPr lang="cs-CZ" dirty="0" err="1" smtClean="0"/>
              <a:t>ISu</a:t>
            </a:r>
            <a:r>
              <a:rPr lang="cs-CZ" dirty="0" smtClean="0"/>
              <a:t> formulář  </a:t>
            </a:r>
          </a:p>
          <a:p>
            <a:pPr marL="857250" lvl="2" indent="-457200"/>
            <a:r>
              <a:rPr lang="cs-CZ" dirty="0" smtClean="0"/>
              <a:t>Sepsání hodnoticí zprávy – </a:t>
            </a:r>
            <a:r>
              <a:rPr lang="cs-CZ" b="1" dirty="0" smtClean="0"/>
              <a:t>studenti vloží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</a:t>
            </a:r>
            <a:r>
              <a:rPr lang="cs-CZ" b="1" dirty="0" err="1" smtClean="0"/>
              <a:t>ISu</a:t>
            </a:r>
            <a:r>
              <a:rPr lang="cs-CZ" b="1" dirty="0" smtClean="0"/>
              <a:t> nejpozději 6. května 2016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79132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Úkoly - průběžné </a:t>
            </a:r>
          </a:p>
          <a:p>
            <a:pPr marL="0" indent="0">
              <a:buNone/>
            </a:pPr>
            <a:r>
              <a:rPr lang="cs-CZ" b="1" dirty="0" smtClean="0"/>
              <a:t>2.) Kritická četba a esej (rozsah 2 A4 + seznam zdrojů) </a:t>
            </a:r>
            <a:r>
              <a:rPr lang="cs-CZ" b="1" dirty="0" smtClean="0"/>
              <a:t>– vybraný odborný</a:t>
            </a:r>
            <a:r>
              <a:rPr lang="cs-CZ" dirty="0" smtClean="0"/>
              <a:t> </a:t>
            </a:r>
            <a:r>
              <a:rPr lang="cs-CZ" dirty="0" smtClean="0"/>
              <a:t>text v ČJ / Aj / (</a:t>
            </a:r>
            <a:r>
              <a:rPr lang="cs-CZ" dirty="0" err="1" smtClean="0"/>
              <a:t>Nj</a:t>
            </a:r>
            <a:r>
              <a:rPr lang="cs-CZ" dirty="0" smtClean="0"/>
              <a:t>) – </a:t>
            </a:r>
            <a:r>
              <a:rPr lang="cs-CZ" dirty="0" smtClean="0"/>
              <a:t>odborný článek o rozsahu minimálně 6 normostran, výzkumná zpráva, </a:t>
            </a:r>
            <a:r>
              <a:rPr lang="cs-CZ" b="1" dirty="0" smtClean="0"/>
              <a:t>výzkum</a:t>
            </a:r>
            <a:r>
              <a:rPr lang="cs-CZ" b="1" dirty="0" smtClean="0"/>
              <a:t>, </a:t>
            </a:r>
            <a:r>
              <a:rPr lang="cs-CZ" b="1" dirty="0" smtClean="0"/>
              <a:t>kapitola odborné monografie, odborná monografie, on-line konference – podmínkou účast, konference – podmínkou  účast </a:t>
            </a:r>
            <a:endParaRPr lang="cs-CZ" b="1" dirty="0" smtClean="0"/>
          </a:p>
          <a:p>
            <a:pPr marL="857250" lvl="1" indent="-457200"/>
            <a:r>
              <a:rPr lang="cs-CZ" b="1" dirty="0" smtClean="0"/>
              <a:t>výchozí publikační výstup, s nímž studenti pracují </a:t>
            </a:r>
            <a:r>
              <a:rPr lang="cs-CZ" dirty="0" smtClean="0"/>
              <a:t>– </a:t>
            </a:r>
            <a:r>
              <a:rPr lang="cs-CZ" dirty="0" smtClean="0"/>
              <a:t>obsahově se týká informační gramotnosti a informačního vzdělávání </a:t>
            </a:r>
          </a:p>
          <a:p>
            <a:pPr lvl="2"/>
            <a:r>
              <a:rPr lang="cs-CZ" dirty="0" smtClean="0"/>
              <a:t>studenti </a:t>
            </a:r>
            <a:r>
              <a:rPr lang="cs-CZ" dirty="0" smtClean="0"/>
              <a:t>si </a:t>
            </a:r>
            <a:r>
              <a:rPr lang="cs-CZ" dirty="0" smtClean="0"/>
              <a:t>vyberou </a:t>
            </a:r>
            <a:r>
              <a:rPr lang="cs-CZ" dirty="0" smtClean="0"/>
              <a:t>konkrétní text / texty, výběr </a:t>
            </a:r>
            <a:r>
              <a:rPr lang="cs-CZ" dirty="0" smtClean="0"/>
              <a:t>konzultují </a:t>
            </a:r>
            <a:r>
              <a:rPr lang="cs-CZ" dirty="0" smtClean="0"/>
              <a:t>s vyučující předmětu</a:t>
            </a:r>
          </a:p>
          <a:p>
            <a:pPr lvl="2"/>
            <a:r>
              <a:rPr lang="cs-CZ" dirty="0" smtClean="0"/>
              <a:t>studenti </a:t>
            </a:r>
            <a:r>
              <a:rPr lang="cs-CZ" dirty="0" smtClean="0"/>
              <a:t>napíše esej </a:t>
            </a:r>
            <a:r>
              <a:rPr lang="cs-CZ" dirty="0" smtClean="0"/>
              <a:t>(v podobě kritické analýzy, komparace, syntézy, přehledové studie </a:t>
            </a:r>
            <a:r>
              <a:rPr lang="cs-CZ" dirty="0" smtClean="0"/>
              <a:t>aj.)  </a:t>
            </a:r>
          </a:p>
          <a:p>
            <a:pPr lvl="2"/>
            <a:r>
              <a:rPr lang="cs-CZ" dirty="0" smtClean="0"/>
              <a:t>studenti </a:t>
            </a:r>
            <a:r>
              <a:rPr lang="cs-CZ" b="1" dirty="0" smtClean="0"/>
              <a:t>odevzdají </a:t>
            </a:r>
            <a:r>
              <a:rPr lang="cs-CZ" b="1" dirty="0" smtClean="0"/>
              <a:t>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v </a:t>
            </a:r>
            <a:r>
              <a:rPr lang="cs-CZ" b="1" dirty="0" err="1" smtClean="0"/>
              <a:t>ISu</a:t>
            </a:r>
            <a:r>
              <a:rPr lang="cs-CZ" b="1" dirty="0" smtClean="0"/>
              <a:t> 20. května 2016 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94468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Ukončení předmětu</a:t>
            </a:r>
          </a:p>
          <a:p>
            <a:pPr lvl="1"/>
            <a:r>
              <a:rPr lang="cs-CZ" dirty="0" smtClean="0"/>
              <a:t>Dobře zvládnutý průběžný znalostní test – </a:t>
            </a:r>
            <a:r>
              <a:rPr lang="cs-CZ" b="1" dirty="0" smtClean="0"/>
              <a:t>psaný</a:t>
            </a:r>
            <a:r>
              <a:rPr lang="cs-CZ" dirty="0" smtClean="0"/>
              <a:t> </a:t>
            </a:r>
            <a:r>
              <a:rPr lang="cs-CZ" b="1" dirty="0" smtClean="0"/>
              <a:t>dne 8. 4. 2016</a:t>
            </a:r>
          </a:p>
          <a:p>
            <a:pPr lvl="1"/>
            <a:r>
              <a:rPr lang="cs-CZ" dirty="0" smtClean="0"/>
              <a:t>Ústní rozprava ve formě kolokvia – tématem budou jednak  znalosti, dovednosti a postoje, jednak dva zpracované průběžné úkoly </a:t>
            </a:r>
          </a:p>
          <a:p>
            <a:pPr lvl="1"/>
            <a:endParaRPr lang="cs-CZ" dirty="0"/>
          </a:p>
          <a:p>
            <a:pPr marL="514350" indent="-457200"/>
            <a:r>
              <a:rPr lang="cs-CZ" b="1" dirty="0" smtClean="0"/>
              <a:t>Dílčí dobrovolné aktivity k předmětu:</a:t>
            </a:r>
          </a:p>
          <a:p>
            <a:pPr marL="514350" indent="-457200">
              <a:buFontTx/>
              <a:buChar char="-"/>
            </a:pPr>
            <a:r>
              <a:rPr lang="cs-CZ" dirty="0" smtClean="0"/>
              <a:t>Účast na Týdnu informačního vzdělávání (FRMU)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FF Brno, </a:t>
            </a:r>
            <a:r>
              <a:rPr lang="cs-CZ" b="1" dirty="0" smtClean="0"/>
              <a:t>14. </a:t>
            </a:r>
            <a:r>
              <a:rPr lang="cs-CZ" b="1" dirty="0"/>
              <a:t>– </a:t>
            </a:r>
            <a:r>
              <a:rPr lang="cs-CZ" b="1" dirty="0" smtClean="0"/>
              <a:t>18. březen 2016 - </a:t>
            </a:r>
            <a:r>
              <a:rPr lang="cs-CZ" b="1" dirty="0" smtClean="0">
                <a:hlinkClick r:id="rId2"/>
              </a:rPr>
              <a:t>http</a:t>
            </a:r>
            <a:r>
              <a:rPr lang="cs-CZ" b="1" dirty="0">
                <a:hlinkClick r:id="rId2"/>
              </a:rPr>
              <a:t>://</a:t>
            </a:r>
            <a:r>
              <a:rPr lang="cs-CZ" b="1" dirty="0" smtClean="0">
                <a:hlinkClick r:id="rId2"/>
              </a:rPr>
              <a:t>tydeniv.wix.com/2016</a:t>
            </a:r>
            <a:endParaRPr lang="cs-CZ" b="1" dirty="0" smtClean="0"/>
          </a:p>
          <a:p>
            <a:pPr marL="514350" indent="-457200">
              <a:buFontTx/>
              <a:buChar char="-"/>
            </a:pPr>
            <a:r>
              <a:rPr lang="cs-CZ" dirty="0" smtClean="0"/>
              <a:t>Účast a organizační podíl na Národním semináři informačního vzdělávání – terénní projekt???</a:t>
            </a:r>
          </a:p>
          <a:p>
            <a:pPr marL="914400" lvl="1" indent="-457200">
              <a:buFontTx/>
              <a:buChar char="-"/>
            </a:pPr>
            <a:r>
              <a:rPr lang="cs-CZ" dirty="0" smtClean="0"/>
              <a:t>Brno, </a:t>
            </a:r>
            <a:r>
              <a:rPr lang="cs-CZ" b="1" dirty="0" smtClean="0"/>
              <a:t>6. – 9. červen </a:t>
            </a:r>
            <a:r>
              <a:rPr lang="cs-CZ" b="1" dirty="0"/>
              <a:t>2016 - </a:t>
            </a:r>
            <a:r>
              <a:rPr lang="cs-CZ" b="1" dirty="0">
                <a:hlinkClick r:id="rId3"/>
              </a:rPr>
              <a:t>http://naser.knihovna.cz</a:t>
            </a:r>
            <a:r>
              <a:rPr lang="cs-CZ" b="1" dirty="0" smtClean="0">
                <a:hlinkClick r:id="rId3"/>
              </a:rPr>
              <a:t>/</a:t>
            </a:r>
            <a:endParaRPr lang="cs-CZ" b="1" dirty="0" smtClean="0"/>
          </a:p>
          <a:p>
            <a:pPr marL="914400" lvl="1" indent="-457200">
              <a:buFontTx/>
              <a:buChar char="-"/>
            </a:pPr>
            <a:endParaRPr lang="cs-CZ" b="1" dirty="0" smtClean="0"/>
          </a:p>
          <a:p>
            <a:pPr marL="914400" lvl="1" indent="-457200">
              <a:buFontTx/>
              <a:buChar char="-"/>
            </a:pPr>
            <a:endParaRPr lang="cs-CZ" b="1" dirty="0"/>
          </a:p>
          <a:p>
            <a:pPr lvl="1"/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Organizace předmětu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2801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Reflektovat poptávku praxe </a:t>
            </a:r>
            <a:r>
              <a:rPr lang="cs-CZ" dirty="0" smtClean="0"/>
              <a:t>po pedagogicko-didaktických kompetencích knihovníků na pozici lektora informačního vzdělávání (korespondují s obsahovou náplní oboru ISK – absolvent bakalářského studia má mít znalost informační gramotnosti v kontextu současného celoživotního vzdělávání a koncepce knihoven)</a:t>
            </a:r>
          </a:p>
          <a:p>
            <a:r>
              <a:rPr lang="cs-CZ" b="1" dirty="0" smtClean="0"/>
              <a:t>Vyjasnit širší perspektivu zahraničních i českých informačních politik, vzdělávacích a strategických dokumentů a modelů, které se týkají informačního vzdělávání a informační gramotnosti</a:t>
            </a:r>
          </a:p>
          <a:p>
            <a:r>
              <a:rPr lang="cs-CZ" b="1" dirty="0" smtClean="0"/>
              <a:t>Porozumět informačnímu vzdělávání </a:t>
            </a:r>
            <a:r>
              <a:rPr lang="cs-CZ" dirty="0" smtClean="0"/>
              <a:t>jako cestě/procesu získání či výuky informační gramotnosti, a to v prostředí knihoven všech typů i v prostředí dalších paměťových i vzdělávacích institucí,</a:t>
            </a:r>
          </a:p>
          <a:p>
            <a:r>
              <a:rPr lang="cs-CZ" b="1" dirty="0" smtClean="0"/>
              <a:t>Zužitkovat teoretické poznatky </a:t>
            </a:r>
            <a:r>
              <a:rPr lang="cs-CZ" dirty="0" smtClean="0"/>
              <a:t>a </a:t>
            </a:r>
            <a:r>
              <a:rPr lang="cs-CZ" b="1" dirty="0" smtClean="0"/>
              <a:t>postavit aktivity </a:t>
            </a:r>
            <a:r>
              <a:rPr lang="cs-CZ" dirty="0" smtClean="0"/>
              <a:t>informačního vzdělávání podle různých kritérií, s ohledem na cílové skupiny, témata apod., a tedy </a:t>
            </a:r>
            <a:r>
              <a:rPr lang="cs-CZ" dirty="0" smtClean="0"/>
              <a:t>umět </a:t>
            </a:r>
            <a:r>
              <a:rPr lang="cs-CZ" dirty="0" smtClean="0"/>
              <a:t>aplikovat didaktiku informačního vzdělávání s ohledem na praxi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Cíle </a:t>
            </a:r>
            <a:r>
              <a:rPr lang="cs-CZ" sz="4000" dirty="0" smtClean="0"/>
              <a:t>předmětu z </a:t>
            </a:r>
            <a:r>
              <a:rPr lang="cs-CZ" sz="4000" dirty="0" smtClean="0"/>
              <a:t>pohledu studenta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7611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267970" cy="471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Vzdělávací prostředí v ČR </a:t>
            </a:r>
            <a:br>
              <a:rPr lang="cs-CZ" dirty="0" smtClean="0"/>
            </a:br>
            <a:r>
              <a:rPr lang="cs-CZ" sz="3100" dirty="0" smtClean="0"/>
              <a:t>(dle společnosti </a:t>
            </a:r>
            <a:r>
              <a:rPr lang="cs-CZ" sz="3100" dirty="0" err="1" smtClean="0"/>
              <a:t>EDUin</a:t>
            </a:r>
            <a:r>
              <a:rPr lang="cs-CZ" sz="3100" dirty="0" smtClean="0"/>
              <a:t>, 2013)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26316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600" b="1" dirty="0" smtClean="0">
                <a:solidFill>
                  <a:srgbClr val="FFC000"/>
                </a:solidFill>
              </a:rPr>
              <a:t>Informační vzdělávání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/>
              <a:t>Proces vzdělávání k informační gramotnosti jedince i skupin </a:t>
            </a:r>
            <a:r>
              <a:rPr lang="cs-CZ" dirty="0"/>
              <a:t>(cílový stav informačního vzdělávání)</a:t>
            </a:r>
          </a:p>
          <a:p>
            <a:r>
              <a:rPr lang="cs-CZ" dirty="0"/>
              <a:t>Vzdělávání k informační gramotnosti není jednorázovou záležitostí, není omezeno na určitou fázi vývoje osobnosti ani na určitý stupeň vzdělávání</a:t>
            </a:r>
          </a:p>
          <a:p>
            <a:r>
              <a:rPr lang="cs-CZ" dirty="0"/>
              <a:t>Je celoživotní proces</a:t>
            </a:r>
          </a:p>
          <a:p>
            <a:r>
              <a:rPr lang="cs-CZ" dirty="0" smtClean="0"/>
              <a:t>Jedna ze stěžejních činností </a:t>
            </a:r>
            <a:r>
              <a:rPr lang="cs-CZ" dirty="0" smtClean="0"/>
              <a:t>ve znalostní </a:t>
            </a:r>
            <a:r>
              <a:rPr lang="cs-CZ" dirty="0" smtClean="0"/>
              <a:t>společnosti </a:t>
            </a:r>
          </a:p>
          <a:p>
            <a:r>
              <a:rPr lang="cs-CZ" dirty="0" smtClean="0"/>
              <a:t>Zásadní v rozvoji klíčových kompetencí pro kvalitní osobní i profesní život 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Edukační obsah informačního vzdělávání = komplexní práce s informacemi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92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3500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B0F0"/>
                </a:solidFill>
              </a:rPr>
              <a:t>Záležitost, se kterou se setkáváme každý den, ale mnozí v ní stále tápeme...</a:t>
            </a:r>
          </a:p>
          <a:p>
            <a:pPr marL="0" indent="0">
              <a:buNone/>
            </a:pPr>
            <a:r>
              <a:rPr lang="cs-CZ" sz="3600" b="1" i="1" dirty="0" smtClean="0">
                <a:solidFill>
                  <a:srgbClr val="FFC000"/>
                </a:solidFill>
              </a:rPr>
              <a:t>Informační</a:t>
            </a:r>
            <a:r>
              <a:rPr lang="cs-CZ" sz="3600" i="1" dirty="0" smtClean="0">
                <a:solidFill>
                  <a:srgbClr val="FFC000"/>
                </a:solidFill>
              </a:rPr>
              <a:t> vzdělávání je vzdělávání v oblasti toho, kde informace vyhledat, jak je zpracovat a efektivně předávat.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FF0000"/>
                </a:solidFill>
              </a:rPr>
              <a:t>     </a:t>
            </a:r>
            <a:r>
              <a:rPr lang="cs-CZ" sz="3600" b="1" i="1" dirty="0" smtClean="0">
                <a:solidFill>
                  <a:srgbClr val="FF0000"/>
                </a:solidFill>
              </a:rPr>
              <a:t>Informační</a:t>
            </a:r>
            <a:r>
              <a:rPr lang="cs-CZ" sz="3600" i="1" dirty="0" smtClean="0">
                <a:solidFill>
                  <a:srgbClr val="FF0000"/>
                </a:solidFill>
              </a:rPr>
              <a:t> vzdělávání je něco, co mi pomůže se lépe vyrovnat s výzvami  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FF0000"/>
                </a:solidFill>
              </a:rPr>
              <a:t>     mého studia:)</a:t>
            </a:r>
          </a:p>
          <a:p>
            <a:pPr marL="0" indent="0">
              <a:buNone/>
            </a:pPr>
            <a:r>
              <a:rPr lang="cs-CZ" sz="3600" b="1" i="1" dirty="0" smtClean="0">
                <a:solidFill>
                  <a:srgbClr val="92D050"/>
                </a:solidFill>
              </a:rPr>
              <a:t>Informační</a:t>
            </a:r>
            <a:r>
              <a:rPr lang="cs-CZ" sz="3600" i="1" dirty="0" smtClean="0">
                <a:solidFill>
                  <a:srgbClr val="92D050"/>
                </a:solidFill>
              </a:rPr>
              <a:t> vzdělávání vede k informační gramotnosti, která je potřebná ke zpracování širokého kruhu informací.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B0F0"/>
                </a:solidFill>
              </a:rPr>
              <a:t>     </a:t>
            </a:r>
            <a:r>
              <a:rPr lang="cs-CZ" sz="3600" b="1" i="1" dirty="0" smtClean="0">
                <a:solidFill>
                  <a:srgbClr val="00B0F0"/>
                </a:solidFill>
              </a:rPr>
              <a:t>Snaha </a:t>
            </a:r>
            <a:r>
              <a:rPr lang="cs-CZ" sz="3600" i="1" dirty="0" smtClean="0">
                <a:solidFill>
                  <a:srgbClr val="00B0F0"/>
                </a:solidFill>
              </a:rPr>
              <a:t>naučit někoho, aby dokázal pracovat s informacemi</a:t>
            </a:r>
          </a:p>
          <a:p>
            <a:pPr marL="0" indent="0">
              <a:buNone/>
            </a:pPr>
            <a:r>
              <a:rPr lang="pl-PL" sz="3600" b="1" i="1" dirty="0" smtClean="0">
                <a:solidFill>
                  <a:srgbClr val="FFFF00"/>
                </a:solidFill>
              </a:rPr>
              <a:t>Návod</a:t>
            </a:r>
            <a:r>
              <a:rPr lang="pl-PL" sz="3600" i="1" dirty="0" smtClean="0">
                <a:solidFill>
                  <a:srgbClr val="FFFF00"/>
                </a:solidFill>
              </a:rPr>
              <a:t>, jak pracovat s informacemi, aby to dávalo smysl a bylo to efektivní.</a:t>
            </a:r>
          </a:p>
          <a:p>
            <a:pPr marL="0" indent="0">
              <a:buNone/>
            </a:pPr>
            <a:r>
              <a:rPr lang="cs-CZ" sz="3600" b="1" i="1" dirty="0" smtClean="0">
                <a:solidFill>
                  <a:schemeClr val="accent6">
                    <a:lumMod val="75000"/>
                  </a:schemeClr>
                </a:solidFill>
              </a:rPr>
              <a:t>Informační</a:t>
            </a:r>
            <a:r>
              <a:rPr lang="cs-CZ" sz="3600" i="1" dirty="0" smtClean="0">
                <a:solidFill>
                  <a:schemeClr val="accent6">
                    <a:lumMod val="75000"/>
                  </a:schemeClr>
                </a:solidFill>
              </a:rPr>
              <a:t> vzdělávání není pojmem, je způsobem, jak žít.</a:t>
            </a:r>
          </a:p>
          <a:p>
            <a:pPr marL="0" indent="0">
              <a:buNone/>
            </a:pPr>
            <a:r>
              <a:rPr lang="cs-CZ" sz="3600" b="1" i="1" dirty="0" smtClean="0"/>
              <a:t>     </a:t>
            </a:r>
            <a:r>
              <a:rPr lang="cs-CZ" sz="3600" b="1" i="1" dirty="0" smtClean="0">
                <a:solidFill>
                  <a:srgbClr val="00B050"/>
                </a:solidFill>
              </a:rPr>
              <a:t>Jedná </a:t>
            </a:r>
            <a:r>
              <a:rPr lang="cs-CZ" sz="3600" i="1" dirty="0" smtClean="0">
                <a:solidFill>
                  <a:srgbClr val="00B050"/>
                </a:solidFill>
              </a:rPr>
              <a:t>se o vzdělávání v oblastech, která často nejsou součástí učebních </a:t>
            </a:r>
          </a:p>
          <a:p>
            <a:pPr marL="0" indent="0">
              <a:buNone/>
            </a:pPr>
            <a:r>
              <a:rPr lang="cs-CZ" sz="3600" i="1" dirty="0" smtClean="0">
                <a:solidFill>
                  <a:srgbClr val="00B050"/>
                </a:solidFill>
              </a:rPr>
              <a:t>     osnov jednotlivých studijních oborů.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Informační vzdělávání</a:t>
            </a:r>
            <a:br>
              <a:rPr lang="cs-CZ" dirty="0" smtClean="0"/>
            </a:br>
            <a:r>
              <a:rPr lang="cs-CZ" dirty="0" smtClean="0"/>
              <a:t>dle studentů VŠ </a:t>
            </a:r>
            <a:r>
              <a:rPr lang="cs-CZ" sz="2700" dirty="0" smtClean="0"/>
              <a:t>(projekt CEINVE, </a:t>
            </a:r>
            <a:r>
              <a:rPr lang="cs-CZ" sz="2700" dirty="0" smtClean="0"/>
              <a:t>KISK 2014)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3443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1612</Words>
  <Application>Microsoft Office PowerPoint</Application>
  <PresentationFormat>Předvádění na obrazovce (4:3)</PresentationFormat>
  <Paragraphs>182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VIKBA32   Informační vzdělávání </vt:lpstr>
      <vt:lpstr>Organizace předmětu</vt:lpstr>
      <vt:lpstr>Organizace předmětu</vt:lpstr>
      <vt:lpstr>Organizace předmětu</vt:lpstr>
      <vt:lpstr>Organizace předmětu</vt:lpstr>
      <vt:lpstr>Cíle předmětu z pohledu studenta</vt:lpstr>
      <vt:lpstr>Vzdělávací prostředí v ČR  (dle společnosti EDUin, 2013)</vt:lpstr>
      <vt:lpstr>Základní terminologie</vt:lpstr>
      <vt:lpstr>Informační vzdělávání dle studentů VŠ (projekt CEINVE, KISK 2014)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Strategické dokumenty a rozvoj (také) informačního vzdělávání</vt:lpstr>
      <vt:lpstr>Strategické dokumenty a rozvoj informačního vzdělávání</vt:lpstr>
      <vt:lpstr>Strategické dokumenty a rozvoj informačního vzdělávání</vt:lpstr>
      <vt:lpstr>Strategické dokumenty a rozvoj informačního vzdělávání</vt:lpstr>
      <vt:lpstr>Strategické dokumenty a rozvoj informačního vzdělávání</vt:lpstr>
      <vt:lpstr>Formální školství a informační vzdělávání v celoživotním učení</vt:lpstr>
      <vt:lpstr>Další strategické dokumenty pro rozvoj celoživotního vzdělávání a IG</vt:lpstr>
      <vt:lpstr>Doporučené zdroje - odkazy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VIKBA32   Informační vzdělávání</dc:title>
  <dc:creator>user</dc:creator>
  <cp:lastModifiedBy>user</cp:lastModifiedBy>
  <cp:revision>28</cp:revision>
  <dcterms:created xsi:type="dcterms:W3CDTF">2016-02-25T20:34:34Z</dcterms:created>
  <dcterms:modified xsi:type="dcterms:W3CDTF">2016-03-12T18:29:40Z</dcterms:modified>
</cp:coreProperties>
</file>