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74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361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56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43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112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54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35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054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080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88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99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08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0EEB-543E-435D-8540-2C1B12F8C9EF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76E26-97BF-4E13-9641-4CA5CC7D71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9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5715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2060"/>
                </a:solidFill>
              </a:rPr>
              <a:t>Poznámky</a:t>
            </a:r>
            <a:r>
              <a:rPr lang="cs-CZ" sz="3200" b="1" dirty="0" smtClean="0">
                <a:solidFill>
                  <a:srgbClr val="002060"/>
                </a:solidFill>
              </a:rPr>
              <a:t> </a:t>
            </a:r>
            <a:br>
              <a:rPr lang="cs-CZ" sz="3200" b="1" dirty="0" smtClean="0">
                <a:solidFill>
                  <a:srgbClr val="002060"/>
                </a:solidFill>
              </a:rPr>
            </a:br>
            <a:r>
              <a:rPr lang="cs-CZ" sz="3200" b="1" dirty="0" smtClean="0">
                <a:solidFill>
                  <a:srgbClr val="002060"/>
                </a:solidFill>
              </a:rPr>
              <a:t>k obsahovému rámci </a:t>
            </a:r>
            <a:r>
              <a:rPr lang="cs-CZ" sz="3200" b="1" dirty="0" smtClean="0">
                <a:solidFill>
                  <a:srgbClr val="002060"/>
                </a:solidFill>
              </a:rPr>
              <a:t>státnic </a:t>
            </a:r>
            <a:r>
              <a:rPr lang="cs-CZ" sz="3200" b="1" dirty="0" smtClean="0">
                <a:solidFill>
                  <a:srgbClr val="002060"/>
                </a:solidFill>
              </a:rPr>
              <a:t/>
            </a:r>
            <a:br>
              <a:rPr lang="cs-CZ" sz="3200" b="1" dirty="0" smtClean="0">
                <a:solidFill>
                  <a:srgbClr val="002060"/>
                </a:solidFill>
              </a:rPr>
            </a:br>
            <a:r>
              <a:rPr lang="cs-CZ" sz="3200" b="1" dirty="0" smtClean="0">
                <a:solidFill>
                  <a:srgbClr val="002060"/>
                </a:solidFill>
              </a:rPr>
              <a:t> </a:t>
            </a:r>
            <a:r>
              <a:rPr lang="cs-CZ" sz="3200" b="1" dirty="0" smtClean="0">
                <a:solidFill>
                  <a:srgbClr val="002060"/>
                </a:solidFill>
              </a:rPr>
              <a:t>(předmět Informační vzdělávání)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Informační vzdělávání</a:t>
            </a:r>
          </a:p>
          <a:p>
            <a:endParaRPr lang="cs-CZ" dirty="0"/>
          </a:p>
          <a:p>
            <a:r>
              <a:rPr lang="cs-CZ" sz="2400" dirty="0" smtClean="0"/>
              <a:t>6. květen 2016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0910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Státnicový </a:t>
            </a:r>
            <a:r>
              <a:rPr lang="cs-CZ" dirty="0" smtClean="0"/>
              <a:t>okruh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pPr marL="0" indent="0">
              <a:buNone/>
            </a:pPr>
            <a:r>
              <a:rPr lang="cs-CZ" sz="2800" b="1" dirty="0" smtClean="0"/>
              <a:t>+ Otázky prolínající se s jinými státnicovými tématy:  </a:t>
            </a:r>
          </a:p>
          <a:p>
            <a:r>
              <a:rPr lang="cs-CZ" sz="1600" dirty="0" smtClean="0"/>
              <a:t>Čtenářská gramotnost v knihovnách</a:t>
            </a:r>
          </a:p>
          <a:p>
            <a:r>
              <a:rPr lang="cs-CZ" sz="1600" dirty="0" smtClean="0"/>
              <a:t>Významné instituce, </a:t>
            </a:r>
            <a:r>
              <a:rPr lang="cs-CZ" sz="1600" dirty="0"/>
              <a:t>konference </a:t>
            </a:r>
            <a:r>
              <a:rPr lang="cs-CZ" sz="1600" dirty="0" smtClean="0"/>
              <a:t>a další platformy na </a:t>
            </a:r>
            <a:r>
              <a:rPr lang="cs-CZ" sz="1600" dirty="0"/>
              <a:t>podporu informační </a:t>
            </a:r>
            <a:r>
              <a:rPr lang="cs-CZ" sz="1600" dirty="0" smtClean="0"/>
              <a:t>gramotnosti</a:t>
            </a:r>
          </a:p>
          <a:p>
            <a:r>
              <a:rPr lang="cs-CZ" sz="1600" dirty="0" smtClean="0"/>
              <a:t>SKIP, SDRUK, komise </a:t>
            </a:r>
            <a:r>
              <a:rPr lang="cs-CZ" sz="1600" dirty="0"/>
              <a:t>IVIG </a:t>
            </a:r>
            <a:r>
              <a:rPr lang="cs-CZ" sz="1600" dirty="0" smtClean="0"/>
              <a:t> - charakteristika, osobnosti, náplň činnosti</a:t>
            </a:r>
            <a:endParaRPr lang="cs-CZ" sz="1600" dirty="0" smtClean="0"/>
          </a:p>
          <a:p>
            <a:r>
              <a:rPr lang="cs-CZ" sz="1600" dirty="0" smtClean="0"/>
              <a:t>Konkrétní </a:t>
            </a:r>
            <a:r>
              <a:rPr lang="cs-CZ" sz="1600" dirty="0"/>
              <a:t>projekty informačního vzdělávání v zahraničí a </a:t>
            </a:r>
            <a:r>
              <a:rPr lang="cs-CZ" sz="1600" dirty="0" smtClean="0"/>
              <a:t>ČR – charakteristika, popis, význam</a:t>
            </a:r>
          </a:p>
          <a:p>
            <a:r>
              <a:rPr lang="cs-CZ" sz="1600" dirty="0" smtClean="0"/>
              <a:t>Osobnosti českého knihovnictví (a tedy i vzdělávání v knihovnách)</a:t>
            </a:r>
          </a:p>
          <a:p>
            <a:r>
              <a:rPr lang="cs-CZ" sz="1600" dirty="0" smtClean="0"/>
              <a:t>Granty </a:t>
            </a:r>
            <a:r>
              <a:rPr lang="cs-CZ" sz="1600" dirty="0" smtClean="0"/>
              <a:t>v</a:t>
            </a:r>
            <a:r>
              <a:rPr lang="cs-CZ" sz="1600" dirty="0"/>
              <a:t> oblasti informační gramotnosti a informačního </a:t>
            </a:r>
            <a:r>
              <a:rPr lang="cs-CZ" sz="1600" dirty="0" smtClean="0"/>
              <a:t>vzdělávání – charakteristika (VISK)</a:t>
            </a:r>
          </a:p>
          <a:p>
            <a:r>
              <a:rPr lang="cs-CZ" sz="1600" dirty="0" smtClean="0"/>
              <a:t>Časopisy + publikace k tématu knihovnictví, </a:t>
            </a:r>
            <a:r>
              <a:rPr lang="cs-CZ" sz="1600" dirty="0" err="1" smtClean="0"/>
              <a:t>infověda</a:t>
            </a:r>
            <a:r>
              <a:rPr lang="cs-CZ" sz="1600" dirty="0" smtClean="0"/>
              <a:t> a </a:t>
            </a:r>
            <a:r>
              <a:rPr lang="cs-CZ" sz="1600" dirty="0" err="1" smtClean="0"/>
              <a:t>info</a:t>
            </a:r>
            <a:r>
              <a:rPr lang="cs-CZ" sz="1600" dirty="0" smtClean="0"/>
              <a:t> vzdělávání + gramotnost</a:t>
            </a:r>
            <a:endParaRPr lang="cs-CZ" sz="1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484784"/>
            <a:ext cx="8647778" cy="2356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7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cs-CZ" sz="3600" dirty="0" smtClean="0"/>
              <a:t>Projekty informačního vzdělávání a gramotností v </a:t>
            </a:r>
            <a:r>
              <a:rPr lang="cs-CZ" sz="3600" dirty="0" smtClean="0"/>
              <a:t>knihovnách - výběr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Týden knihoven</a:t>
            </a:r>
            <a:endParaRPr lang="cs-CZ" dirty="0"/>
          </a:p>
          <a:p>
            <a:r>
              <a:rPr lang="cs-CZ" dirty="0" smtClean="0"/>
              <a:t>Knihovnická dílna </a:t>
            </a:r>
            <a:r>
              <a:rPr lang="cs-CZ" dirty="0"/>
              <a:t>- setkání k aktuálním otázkám veřejných knihoven</a:t>
            </a:r>
          </a:p>
          <a:p>
            <a:r>
              <a:rPr lang="cs-CZ" dirty="0" smtClean="0"/>
              <a:t>Noc </a:t>
            </a:r>
            <a:r>
              <a:rPr lang="cs-CZ" dirty="0"/>
              <a:t>s </a:t>
            </a:r>
            <a:r>
              <a:rPr lang="cs-CZ" dirty="0" smtClean="0"/>
              <a:t>Andersenem, Kde </a:t>
            </a:r>
            <a:r>
              <a:rPr lang="cs-CZ" dirty="0"/>
              <a:t>končí </a:t>
            </a:r>
            <a:r>
              <a:rPr lang="cs-CZ" dirty="0" smtClean="0"/>
              <a:t>svět </a:t>
            </a:r>
            <a:r>
              <a:rPr lang="cs-CZ" dirty="0"/>
              <a:t>- akce podporující dětské čtenářství</a:t>
            </a:r>
          </a:p>
          <a:p>
            <a:r>
              <a:rPr lang="cs-CZ" dirty="0" smtClean="0"/>
              <a:t>Březen </a:t>
            </a:r>
            <a:r>
              <a:rPr lang="cs-CZ" dirty="0"/>
              <a:t>- měsíc čtenářů</a:t>
            </a:r>
          </a:p>
          <a:p>
            <a:r>
              <a:rPr lang="cs-CZ" dirty="0"/>
              <a:t>Týden čtení</a:t>
            </a:r>
          </a:p>
          <a:p>
            <a:r>
              <a:rPr lang="cs-CZ" dirty="0"/>
              <a:t>Světový den knihy a autorských práv</a:t>
            </a:r>
          </a:p>
          <a:p>
            <a:r>
              <a:rPr lang="cs-CZ" dirty="0"/>
              <a:t>Den pro dětskou </a:t>
            </a:r>
            <a:r>
              <a:rPr lang="cs-CZ" dirty="0" smtClean="0"/>
              <a:t>knihu</a:t>
            </a:r>
          </a:p>
          <a:p>
            <a:r>
              <a:rPr lang="cs-CZ" dirty="0" err="1" smtClean="0"/>
              <a:t>Biblioweb</a:t>
            </a:r>
            <a:endParaRPr lang="cs-CZ" dirty="0" smtClean="0"/>
          </a:p>
          <a:p>
            <a:r>
              <a:rPr lang="cs-CZ" dirty="0" smtClean="0"/>
              <a:t>Čtenářské kluby</a:t>
            </a:r>
          </a:p>
          <a:p>
            <a:r>
              <a:rPr lang="cs-CZ" dirty="0" smtClean="0"/>
              <a:t>…</a:t>
            </a:r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422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dirty="0" smtClean="0"/>
              <a:t>Grantová politika v informačním vzdělávání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Veřejné informační služby knihoven </a:t>
            </a:r>
            <a:r>
              <a:rPr lang="cs-CZ" sz="2000" b="1" dirty="0" smtClean="0"/>
              <a:t>(VISK) </a:t>
            </a:r>
            <a:r>
              <a:rPr lang="cs-CZ" sz="2000" dirty="0" smtClean="0"/>
              <a:t>- schválen </a:t>
            </a:r>
            <a:r>
              <a:rPr lang="cs-CZ" sz="2000" dirty="0"/>
              <a:t>usnesením vlády ČR ze dne 10. 4. 2000 č. 351 o Koncepci státní informační politiky ve </a:t>
            </a:r>
            <a:r>
              <a:rPr lang="cs-CZ" sz="2000" dirty="0" smtClean="0"/>
              <a:t>vzdělávání</a:t>
            </a:r>
          </a:p>
          <a:p>
            <a:r>
              <a:rPr lang="cs-CZ" sz="2000" dirty="0" smtClean="0"/>
              <a:t>Cíl programu: </a:t>
            </a:r>
            <a:r>
              <a:rPr lang="cs-CZ" sz="2000" b="1" dirty="0" smtClean="0"/>
              <a:t>inovace </a:t>
            </a:r>
            <a:r>
              <a:rPr lang="cs-CZ" sz="2000" b="1" dirty="0"/>
              <a:t>veřejných informačních služeb knihoven na bází informačních technologií (ICT</a:t>
            </a:r>
            <a:r>
              <a:rPr lang="cs-CZ" sz="2000" b="1" dirty="0" smtClean="0"/>
              <a:t>)</a:t>
            </a:r>
            <a:endParaRPr lang="cs-CZ" sz="2000" b="1" dirty="0" smtClean="0"/>
          </a:p>
          <a:p>
            <a:pPr lvl="1"/>
            <a:r>
              <a:rPr lang="cs-CZ" sz="2000" dirty="0"/>
              <a:t>Ministerstvo </a:t>
            </a:r>
            <a:r>
              <a:rPr lang="cs-CZ" sz="2000" dirty="0" smtClean="0"/>
              <a:t>kultury - http</a:t>
            </a:r>
            <a:r>
              <a:rPr lang="cs-CZ" sz="2000" dirty="0"/>
              <a:t>://visk.nkp.cz</a:t>
            </a:r>
            <a:r>
              <a:rPr lang="cs-CZ" sz="2000" dirty="0" smtClean="0"/>
              <a:t>/</a:t>
            </a:r>
          </a:p>
          <a:p>
            <a:pPr lvl="1"/>
            <a:endParaRPr lang="cs-CZ" sz="2000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3356992"/>
            <a:ext cx="634365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7258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160</Words>
  <Application>Microsoft Office PowerPoint</Application>
  <PresentationFormat>Předvádění na obrazovce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systému Office</vt:lpstr>
      <vt:lpstr>Poznámky  k obsahovému rámci státnic   (předmět Informační vzdělávání)</vt:lpstr>
      <vt:lpstr>Státnicový okruh</vt:lpstr>
      <vt:lpstr>Projekty informačního vzdělávání a gramotností v knihovnách - výběr</vt:lpstr>
      <vt:lpstr>Grantová politika v informačním vzdělávání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Pavlína Mazáčová</cp:lastModifiedBy>
  <cp:revision>12</cp:revision>
  <dcterms:created xsi:type="dcterms:W3CDTF">2016-05-06T03:01:42Z</dcterms:created>
  <dcterms:modified xsi:type="dcterms:W3CDTF">2016-05-11T11:12:59Z</dcterms:modified>
</cp:coreProperties>
</file>