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307" r:id="rId2"/>
    <p:sldId id="432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507" r:id="rId23"/>
    <p:sldId id="515" r:id="rId24"/>
    <p:sldId id="524" r:id="rId25"/>
    <p:sldId id="527" r:id="rId26"/>
    <p:sldId id="452" r:id="rId27"/>
    <p:sldId id="453" r:id="rId28"/>
    <p:sldId id="506" r:id="rId29"/>
    <p:sldId id="528" r:id="rId30"/>
    <p:sldId id="454" r:id="rId31"/>
    <p:sldId id="455" r:id="rId32"/>
    <p:sldId id="456" r:id="rId33"/>
    <p:sldId id="457" r:id="rId34"/>
    <p:sldId id="459" r:id="rId35"/>
    <p:sldId id="458" r:id="rId36"/>
    <p:sldId id="516" r:id="rId37"/>
    <p:sldId id="529" r:id="rId38"/>
    <p:sldId id="460" r:id="rId39"/>
    <p:sldId id="517" r:id="rId40"/>
    <p:sldId id="530" r:id="rId41"/>
    <p:sldId id="461" r:id="rId42"/>
    <p:sldId id="518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531" r:id="rId51"/>
    <p:sldId id="469" r:id="rId52"/>
    <p:sldId id="470" r:id="rId53"/>
    <p:sldId id="471" r:id="rId54"/>
    <p:sldId id="472" r:id="rId55"/>
    <p:sldId id="519" r:id="rId56"/>
    <p:sldId id="533" r:id="rId57"/>
    <p:sldId id="473" r:id="rId58"/>
    <p:sldId id="474" r:id="rId59"/>
    <p:sldId id="532" r:id="rId60"/>
    <p:sldId id="475" r:id="rId61"/>
    <p:sldId id="476" r:id="rId62"/>
    <p:sldId id="477" r:id="rId63"/>
    <p:sldId id="478" r:id="rId64"/>
    <p:sldId id="508" r:id="rId65"/>
    <p:sldId id="534" r:id="rId66"/>
    <p:sldId id="479" r:id="rId67"/>
    <p:sldId id="520" r:id="rId68"/>
    <p:sldId id="535" r:id="rId69"/>
    <p:sldId id="480" r:id="rId70"/>
    <p:sldId id="481" r:id="rId71"/>
    <p:sldId id="536" r:id="rId72"/>
    <p:sldId id="482" r:id="rId73"/>
    <p:sldId id="483" r:id="rId74"/>
    <p:sldId id="484" r:id="rId75"/>
    <p:sldId id="485" r:id="rId76"/>
    <p:sldId id="486" r:id="rId77"/>
    <p:sldId id="487" r:id="rId78"/>
    <p:sldId id="488" r:id="rId79"/>
    <p:sldId id="521" r:id="rId80"/>
    <p:sldId id="489" r:id="rId81"/>
    <p:sldId id="490" r:id="rId82"/>
    <p:sldId id="522" r:id="rId83"/>
    <p:sldId id="510" r:id="rId84"/>
    <p:sldId id="509" r:id="rId85"/>
    <p:sldId id="491" r:id="rId86"/>
    <p:sldId id="492" r:id="rId87"/>
    <p:sldId id="493" r:id="rId88"/>
    <p:sldId id="494" r:id="rId89"/>
    <p:sldId id="511" r:id="rId90"/>
    <p:sldId id="514" r:id="rId91"/>
    <p:sldId id="523" r:id="rId92"/>
    <p:sldId id="495" r:id="rId93"/>
    <p:sldId id="496" r:id="rId94"/>
    <p:sldId id="497" r:id="rId95"/>
    <p:sldId id="537" r:id="rId96"/>
    <p:sldId id="525" r:id="rId97"/>
    <p:sldId id="512" r:id="rId98"/>
    <p:sldId id="513" r:id="rId99"/>
    <p:sldId id="498" r:id="rId100"/>
    <p:sldId id="499" r:id="rId101"/>
    <p:sldId id="500" r:id="rId102"/>
    <p:sldId id="501" r:id="rId103"/>
    <p:sldId id="502" r:id="rId104"/>
    <p:sldId id="503" r:id="rId105"/>
    <p:sldId id="504" r:id="rId106"/>
    <p:sldId id="505" r:id="rId107"/>
    <p:sldId id="269" r:id="rId10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7" autoAdjust="0"/>
  </p:normalViewPr>
  <p:slideViewPr>
    <p:cSldViewPr>
      <p:cViewPr>
        <p:scale>
          <a:sx n="132" d="100"/>
          <a:sy n="132" d="100"/>
        </p:scale>
        <p:origin x="-99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295AE2D-3D5C-4A1C-ABE8-1C0365F74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9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3266E8-A474-4A92-9842-1733FD8B15C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06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275894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mtClean="0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324615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6AC184-CAF2-4FEB-9206-057EF8858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3361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A1685-8DA1-49E9-9FC1-48BBABB99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937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801D9-62DF-4E7B-A65E-255CC51FE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34846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1128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B130-A958-4F04-867B-7414915CB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5427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7E0D-57DD-4FB9-8D92-DAEBF8D8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3859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8999-9BCA-4F93-A31E-C33EA509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8088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1D5DC-7B33-4AB9-8DB0-D17B4C264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024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AC4B2-920B-4B80-97E1-30F7A53DE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139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F11C-315C-4B88-BB36-C69A4BC4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879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2626-7124-4BAD-AB12-94E1482F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899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8497-B95F-4AA9-AFD5-EF90312B4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8704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EA1EA4D-BECE-4C90-8CDB-36D638E74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8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86188" y="4508500"/>
            <a:ext cx="4962525" cy="1081088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4</a:t>
            </a:r>
            <a:r>
              <a:rPr lang="cs-CZ" sz="2800" b="1" dirty="0" smtClean="0"/>
              <a:t>. </a:t>
            </a:r>
            <a:r>
              <a:rPr lang="cs-CZ" sz="2800" b="1" dirty="0" smtClean="0"/>
              <a:t>Informační architektura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88125" y="5516563"/>
            <a:ext cx="2159000" cy="360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sz="1600" b="0" smtClean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11863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dirty="0"/>
              <a:t>Brno, KISK FF MU, </a:t>
            </a:r>
            <a:r>
              <a:rPr lang="en-US" sz="1200" dirty="0" smtClean="0"/>
              <a:t>16</a:t>
            </a:r>
            <a:r>
              <a:rPr lang="cs-CZ" sz="1200" dirty="0" smtClean="0"/>
              <a:t>.3.201</a:t>
            </a:r>
            <a:r>
              <a:rPr lang="en-US" sz="1200" dirty="0" smtClean="0"/>
              <a:t>6</a:t>
            </a:r>
            <a:endParaRPr lang="cs-CZ" sz="1200" dirty="0"/>
          </a:p>
        </p:txBody>
      </p:sp>
      <p:pic>
        <p:nvPicPr>
          <p:cNvPr id="3080" name="Picture 8" descr="OPVK_M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703888"/>
            <a:ext cx="4681537" cy="8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usnadnit zpětné vyhledání info</a:t>
            </a:r>
          </a:p>
          <a:p>
            <a:pPr lvl="1"/>
            <a:r>
              <a:rPr lang="cs-CZ" smtClean="0"/>
              <a:t>vhodná organizace</a:t>
            </a:r>
          </a:p>
          <a:p>
            <a:pPr lvl="1"/>
            <a:r>
              <a:rPr lang="cs-CZ" smtClean="0"/>
              <a:t>navigace</a:t>
            </a:r>
          </a:p>
          <a:p>
            <a:pPr lvl="1"/>
            <a:r>
              <a:rPr lang="cs-CZ" smtClean="0"/>
              <a:t>reprezentací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 smtClean="0"/>
              <a:t>neexistující stránka (page not found)</a:t>
            </a:r>
          </a:p>
          <a:p>
            <a:r>
              <a:rPr lang="cs-CZ" smtClean="0"/>
              <a:t>špatně zadaná URL, chyba v odkazu</a:t>
            </a:r>
          </a:p>
          <a:p>
            <a:r>
              <a:rPr lang="cs-CZ" smtClean="0"/>
              <a:t>jednoduchá (odlišit od zbytku webu)</a:t>
            </a:r>
          </a:p>
          <a:p>
            <a:r>
              <a:rPr lang="cs-CZ" smtClean="0"/>
              <a:t>identifikace webu (kam se dostal)</a:t>
            </a:r>
          </a:p>
          <a:p>
            <a:r>
              <a:rPr lang="cs-CZ" smtClean="0"/>
              <a:t>odkaz na homepage, mapu stránek, případně na vyhledávání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zachovejte přátelský tón v textu</a:t>
            </a:r>
          </a:p>
          <a:p>
            <a:r>
              <a:rPr lang="cs-CZ" smtClean="0"/>
              <a:t>napište pravděpodobné příčiny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74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50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opakování:</a:t>
            </a:r>
          </a:p>
          <a:p>
            <a:pPr lvl="1"/>
            <a:r>
              <a:rPr lang="cs-CZ" smtClean="0"/>
              <a:t>jaké funkce plní logo?</a:t>
            </a:r>
          </a:p>
          <a:p>
            <a:r>
              <a:rPr lang="cs-CZ" smtClean="0"/>
              <a:t>má ještě jinou funkci - ve vztahu k navigaci?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odkaz na domovskou stránku</a:t>
            </a:r>
          </a:p>
          <a:p>
            <a:r>
              <a:rPr lang="cs-CZ" smtClean="0"/>
              <a:t>pokud se uživatel ztratí, vždy ví, jak se vrátit na úvod!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…a na závěr</a:t>
            </a:r>
            <a:endParaRPr lang="en-US" sz="480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3213100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itchFamily="2" charset="2"/>
              <a:buNone/>
            </a:pPr>
            <a:endParaRPr lang="cs-CZ" sz="600" dirty="0" smtClean="0"/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cs-CZ" sz="2400" dirty="0" smtClean="0"/>
              <a:t>Martin Krčál</a:t>
            </a:r>
          </a:p>
          <a:p>
            <a:pPr marL="539750" indent="-342900" algn="ctr" eaLnBrk="1" hangingPunct="1">
              <a:buFont typeface="Wingdings" pitchFamily="2" charset="2"/>
              <a:buNone/>
            </a:pPr>
            <a:r>
              <a:rPr lang="en-US" sz="1800" dirty="0" err="1" smtClean="0">
                <a:hlinkClick r:id="rId2"/>
              </a:rPr>
              <a:t>krcal</a:t>
            </a:r>
            <a:r>
              <a:rPr lang="en-US" sz="1800" dirty="0" smtClean="0">
                <a:hlinkClick r:id="rId2"/>
              </a:rPr>
              <a:t>@</a:t>
            </a:r>
            <a:r>
              <a:rPr lang="cs-CZ" sz="1800" dirty="0" err="1" smtClean="0">
                <a:hlinkClick r:id="rId2"/>
              </a:rPr>
              <a:t>phil</a:t>
            </a:r>
            <a:r>
              <a:rPr lang="en-US" sz="1800" dirty="0" smtClean="0">
                <a:hlinkClick r:id="rId2"/>
              </a:rPr>
              <a:t>.muni.cz</a:t>
            </a:r>
            <a:endParaRPr lang="cs-CZ" sz="1800" dirty="0" smtClean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755650" y="1989138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000"/>
              <a:t>Děkuji za pozornost</a:t>
            </a:r>
            <a:endParaRPr lang="en-US" sz="4000"/>
          </a:p>
        </p:txBody>
      </p:sp>
      <p:pic>
        <p:nvPicPr>
          <p:cNvPr id="19463" name="Picture 7" descr="OPVK_M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84763"/>
            <a:ext cx="6697662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 smtClean="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 smtClean="0"/>
              <a:t>vytváření metadat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organizační systémy</a:t>
            </a:r>
            <a:r>
              <a:rPr lang="cs-CZ" sz="2000" dirty="0" smtClean="0"/>
              <a:t> (kategorizace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navigační systémy </a:t>
            </a:r>
            <a:r>
              <a:rPr lang="cs-CZ" sz="2000" dirty="0" smtClean="0"/>
              <a:t>(</a:t>
            </a:r>
            <a:r>
              <a:rPr lang="cs-CZ" sz="2000" dirty="0" err="1" smtClean="0"/>
              <a:t>prokliky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vyhledávací systémy </a:t>
            </a:r>
            <a:r>
              <a:rPr lang="cs-CZ" sz="2000" dirty="0" smtClean="0"/>
              <a:t>(vyhledávání </a:t>
            </a:r>
            <a:r>
              <a:rPr lang="cs-CZ" sz="2000" dirty="0" err="1" smtClean="0"/>
              <a:t>info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pojmenovávací systémy</a:t>
            </a:r>
            <a:r>
              <a:rPr lang="cs-CZ" sz="2000" dirty="0" smtClean="0"/>
              <a:t> (</a:t>
            </a:r>
            <a:r>
              <a:rPr lang="cs-CZ" sz="2000" dirty="0" err="1" smtClean="0"/>
              <a:t>labeling</a:t>
            </a:r>
            <a:r>
              <a:rPr lang="cs-CZ" sz="2000" dirty="0" smtClean="0"/>
              <a:t>)</a:t>
            </a:r>
          </a:p>
          <a:p>
            <a:r>
              <a:rPr lang="cs-CZ" dirty="0" smtClean="0"/>
              <a:t>t</a:t>
            </a:r>
            <a:r>
              <a:rPr lang="en-US" dirty="0" err="1" smtClean="0"/>
              <a:t>ez</a:t>
            </a:r>
            <a:r>
              <a:rPr lang="cs-CZ" dirty="0" smtClean="0"/>
              <a:t>aury</a:t>
            </a:r>
            <a:r>
              <a:rPr lang="cs-CZ" dirty="0" smtClean="0"/>
              <a:t>, řízené slovníky a </a:t>
            </a:r>
            <a:r>
              <a:rPr lang="cs-CZ" dirty="0" err="1" smtClean="0"/>
              <a:t>metadata</a:t>
            </a:r>
            <a:endParaRPr lang="cs-CZ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prohlížecí pomůcky</a:t>
            </a:r>
          </a:p>
          <a:p>
            <a:pPr lvl="1"/>
            <a:r>
              <a:rPr lang="cs-CZ" sz="2400" smtClean="0"/>
              <a:t>organizační a (místní) navigační systémy, mapa stránek, rejstříky,…</a:t>
            </a:r>
          </a:p>
          <a:p>
            <a:r>
              <a:rPr lang="cs-CZ" sz="2800" smtClean="0"/>
              <a:t>vyhledávací pomůcky</a:t>
            </a:r>
          </a:p>
          <a:p>
            <a:pPr lvl="1"/>
            <a:r>
              <a:rPr lang="cs-CZ" sz="2400" smtClean="0"/>
              <a:t>vyhledávací rozhraní, dotazovací jazyk, vyhledávací algoritmus, výsledky vyhledávání,…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 smtClean="0"/>
              <a:t>obsah a činnosti</a:t>
            </a:r>
          </a:p>
          <a:p>
            <a:pPr lvl="1"/>
            <a:r>
              <a:rPr lang="cs-CZ" sz="2400" smtClean="0"/>
              <a:t>nadpisy, vložené odkazy, seznamy, sekvenční pomoc (krok 2/7), identifikátory (logo, drobečková navigace), metadata,..</a:t>
            </a:r>
            <a:r>
              <a:rPr lang="cs-CZ" smtClean="0"/>
              <a:t> </a:t>
            </a:r>
          </a:p>
          <a:p>
            <a:r>
              <a:rPr lang="cs-CZ" smtClean="0"/>
              <a:t>neviditelné komponenty</a:t>
            </a:r>
          </a:p>
          <a:p>
            <a:pPr lvl="1"/>
            <a:r>
              <a:rPr lang="cs-CZ" sz="2400" smtClean="0"/>
              <a:t>řízené slovníky, tezaury,…</a:t>
            </a:r>
          </a:p>
          <a:p>
            <a:endParaRPr lang="cs-CZ" sz="280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abecední (alfabetické) schéma</a:t>
            </a:r>
          </a:p>
          <a:p>
            <a:r>
              <a:rPr lang="cs-CZ" smtClean="0"/>
              <a:t>předmětové schéma</a:t>
            </a:r>
          </a:p>
          <a:p>
            <a:r>
              <a:rPr lang="cs-CZ" smtClean="0"/>
              <a:t>chronologické schéma (asc x desc)</a:t>
            </a:r>
          </a:p>
          <a:p>
            <a:r>
              <a:rPr lang="cs-CZ" smtClean="0"/>
              <a:t>geografické schéma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musí být jasné a názorné</a:t>
            </a:r>
          </a:p>
          <a:p>
            <a:r>
              <a:rPr lang="cs-CZ" smtClean="0"/>
              <a:t>„mezinárodní“ srozumitelnost</a:t>
            </a:r>
          </a:p>
          <a:p>
            <a:r>
              <a:rPr lang="cs-CZ" smtClean="0"/>
              <a:t>vhodné kombinovat s texty</a:t>
            </a:r>
          </a:p>
          <a:p>
            <a:r>
              <a:rPr lang="cs-CZ" smtClean="0"/>
              <a:t>zvážit jejich použití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globální</a:t>
            </a:r>
          </a:p>
          <a:p>
            <a:r>
              <a:rPr lang="cs-CZ" smtClean="0"/>
              <a:t>odkazy na hlavní části webu</a:t>
            </a:r>
          </a:p>
          <a:p>
            <a:r>
              <a:rPr lang="cs-CZ" smtClean="0"/>
              <a:t>horizontální nebo vertikální</a:t>
            </a:r>
          </a:p>
          <a:p>
            <a:r>
              <a:rPr lang="cs-CZ" smtClean="0"/>
              <a:t>obecné věci</a:t>
            </a:r>
          </a:p>
          <a:p>
            <a:r>
              <a:rPr lang="cs-CZ" smtClean="0"/>
              <a:t>labeling - ustálené (fungující) výrazy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Náplň hodiny</a:t>
            </a:r>
          </a:p>
        </p:txBody>
      </p:sp>
      <p:sp>
        <p:nvSpPr>
          <p:cNvPr id="2017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Informační architektura</a:t>
            </a:r>
          </a:p>
          <a:p>
            <a:r>
              <a:rPr lang="cs-CZ" smtClean="0"/>
              <a:t>Druhy navigace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lokální</a:t>
            </a:r>
          </a:p>
          <a:p>
            <a:r>
              <a:rPr lang="cs-CZ" smtClean="0"/>
              <a:t>další úrovně menu</a:t>
            </a:r>
          </a:p>
          <a:p>
            <a:r>
              <a:rPr lang="cs-CZ" smtClean="0"/>
              <a:t>rozbalovací menu nebo v levé části</a:t>
            </a:r>
          </a:p>
          <a:p>
            <a:r>
              <a:rPr lang="cs-CZ" smtClean="0"/>
              <a:t>logické rozdělení do sekcí a podsekcí</a:t>
            </a:r>
          </a:p>
          <a:p>
            <a:r>
              <a:rPr lang="cs-CZ" smtClean="0"/>
              <a:t>správná definice vztahů a vazeb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3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0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784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08" y="-27385"/>
            <a:ext cx="9678252" cy="69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730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55487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326544"/>
            <a:ext cx="12622451" cy="380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545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1"/>
          <a:stretch/>
        </p:blipFill>
        <p:spPr bwMode="auto">
          <a:xfrm>
            <a:off x="467544" y="548680"/>
            <a:ext cx="3960440" cy="57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0"/>
          <a:stretch/>
        </p:blipFill>
        <p:spPr bwMode="auto">
          <a:xfrm>
            <a:off x="4716016" y="620688"/>
            <a:ext cx="3816424" cy="60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504415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24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74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71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6605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10933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Amazon.com</a:t>
            </a:r>
          </a:p>
          <a:p>
            <a:r>
              <a:rPr lang="cs-CZ" smtClean="0"/>
              <a:t>důvody použití:</a:t>
            </a:r>
          </a:p>
          <a:p>
            <a:pPr lvl="1"/>
            <a:r>
              <a:rPr lang="cs-CZ" smtClean="0"/>
              <a:t>intuitivnost</a:t>
            </a:r>
          </a:p>
          <a:p>
            <a:pPr lvl="1"/>
            <a:r>
              <a:rPr lang="cs-CZ" smtClean="0"/>
              <a:t>nelze je přehlédnout</a:t>
            </a:r>
          </a:p>
          <a:p>
            <a:pPr lvl="1"/>
            <a:r>
              <a:rPr lang="cs-CZ" smtClean="0"/>
              <a:t>vizuálně zajímavé (webdesignéři)</a:t>
            </a:r>
          </a:p>
          <a:p>
            <a:pPr lvl="1"/>
            <a:r>
              <a:rPr lang="cs-CZ" smtClean="0"/>
              <a:t>prostorový dojem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podmínky použití</a:t>
            </a:r>
          </a:p>
          <a:p>
            <a:pPr lvl="1"/>
            <a:r>
              <a:rPr lang="cs-CZ" smtClean="0"/>
              <a:t>málo sekcí (max. 1 řádek)</a:t>
            </a:r>
          </a:p>
          <a:p>
            <a:pPr lvl="1"/>
            <a:r>
              <a:rPr lang="cs-CZ" smtClean="0"/>
              <a:t>rychle se načítají (použití obrázků)</a:t>
            </a:r>
          </a:p>
          <a:p>
            <a:pPr lvl="1"/>
            <a:r>
              <a:rPr lang="cs-CZ" smtClean="0"/>
              <a:t>bezchybně nakresleny</a:t>
            </a:r>
          </a:p>
          <a:p>
            <a:pPr lvl="1"/>
            <a:r>
              <a:rPr lang="cs-CZ" smtClean="0"/>
              <a:t>aktivní záložka zvýrazněna, hover</a:t>
            </a:r>
          </a:p>
          <a:p>
            <a:pPr lvl="1"/>
            <a:r>
              <a:rPr lang="cs-CZ" smtClean="0"/>
              <a:t>barevné odlišení záložek???</a:t>
            </a:r>
          </a:p>
          <a:p>
            <a:pPr lvl="1"/>
            <a:r>
              <a:rPr lang="cs-CZ" smtClean="0"/>
              <a:t>při vstupu je již 1 záložka vybraná</a:t>
            </a:r>
          </a:p>
          <a:p>
            <a:pPr lvl="1"/>
            <a:endParaRPr lang="cs-CZ" smtClean="0"/>
          </a:p>
          <a:p>
            <a:pPr lvl="1"/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7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14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58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2060847"/>
            <a:ext cx="3770387" cy="40319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44000" cy="71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36060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311"/>
            <a:ext cx="7488832" cy="665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252269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6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88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3168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Co si představujete pod pojmem </a:t>
            </a:r>
            <a:r>
              <a:rPr lang="cs-CZ" sz="4000" b="1" smtClean="0"/>
              <a:t>informační architektura</a:t>
            </a:r>
            <a:r>
              <a:rPr lang="cs-CZ" smtClean="0"/>
              <a:t>?</a:t>
            </a:r>
          </a:p>
          <a:p>
            <a:r>
              <a:rPr lang="cs-CZ" smtClean="0"/>
              <a:t>Kde se s ní můžete setkat?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8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0"/>
            <a:ext cx="8604448" cy="66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40420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3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0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71" cy="74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991111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34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4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ukazují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 smtClean="0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 smtClean="0"/>
              <a:t>klikací odkazy </a:t>
            </a:r>
            <a:r>
              <a:rPr lang="cs-CZ" smtClean="0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>
                <a:sym typeface="Wingdings" pitchFamily="2" charset="2"/>
              </a:rPr>
              <a:t>doplňková navigace</a:t>
            </a:r>
          </a:p>
          <a:p>
            <a:r>
              <a:rPr lang="cs-CZ" smtClean="0"/>
              <a:t>nevhodné jako primární navigace!!!</a:t>
            </a:r>
          </a:p>
          <a:p>
            <a:r>
              <a:rPr lang="cs-CZ" smtClean="0"/>
              <a:t>umístění:</a:t>
            </a:r>
          </a:p>
          <a:p>
            <a:pPr lvl="1"/>
            <a:r>
              <a:rPr lang="cs-CZ" smtClean="0"/>
              <a:t>v horní části stránky (nad hlavičkou)</a:t>
            </a:r>
          </a:p>
          <a:p>
            <a:pPr lvl="1"/>
            <a:r>
              <a:rPr lang="cs-CZ" smtClean="0"/>
              <a:t>pod menu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 smtClean="0"/>
              <a:t>položky oddělujte znakem </a:t>
            </a:r>
            <a:r>
              <a:rPr lang="en-US" smtClean="0"/>
              <a:t>&gt;</a:t>
            </a:r>
            <a:endParaRPr lang="cs-CZ" smtClean="0"/>
          </a:p>
          <a:p>
            <a:r>
              <a:rPr lang="cs-CZ" smtClean="0"/>
              <a:t>používejte malé písmo</a:t>
            </a:r>
          </a:p>
          <a:p>
            <a:r>
              <a:rPr lang="cs-CZ" smtClean="0"/>
              <a:t>jednotlivé položky klikací</a:t>
            </a:r>
          </a:p>
          <a:p>
            <a:r>
              <a:rPr lang="cs-CZ" smtClean="0"/>
              <a:t>aktuální položka tučná a bez odkazu</a:t>
            </a:r>
          </a:p>
          <a:p>
            <a:r>
              <a:rPr lang="cs-CZ" smtClean="0"/>
              <a:t>nepoužívat poslední položku jako název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e-shopy</a:t>
            </a:r>
          </a:p>
          <a:p>
            <a:r>
              <a:rPr lang="cs-CZ" smtClean="0"/>
              <a:t>zpravodajství</a:t>
            </a:r>
          </a:p>
          <a:p>
            <a:r>
              <a:rPr lang="cs-CZ" smtClean="0"/>
              <a:t>firemní katalogy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18473" cy="673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IA = obor zabývající se tříděním informací, jejich uspořádáním a vhodným pojmenováním (v rámci informačního systému)</a:t>
            </a:r>
          </a:p>
          <a:p>
            <a:r>
              <a:rPr lang="cs-CZ" smtClean="0"/>
              <a:t>nezaměňovat s grafickým designem!!!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/>
          <a:stretch/>
        </p:blipFill>
        <p:spPr bwMode="auto">
          <a:xfrm>
            <a:off x="770400" y="90136"/>
            <a:ext cx="7834048" cy="67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134401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1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2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menu dle oborů</a:t>
            </a:r>
          </a:p>
          <a:p>
            <a:r>
              <a:rPr lang="cs-CZ" smtClean="0"/>
              <a:t>definuje vazby a vztahy</a:t>
            </a:r>
          </a:p>
          <a:p>
            <a:r>
              <a:rPr lang="cs-CZ" smtClean="0"/>
              <a:t>může využívat tezaury, klasifikace,…</a:t>
            </a:r>
          </a:p>
          <a:p>
            <a:r>
              <a:rPr lang="cs-CZ" smtClean="0"/>
              <a:t>důležité správné zařazení (více sekcí!!!)</a:t>
            </a:r>
          </a:p>
          <a:p>
            <a:r>
              <a:rPr lang="cs-CZ" smtClean="0"/>
              <a:t>využití - portály, rejstříky firem, eshopy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1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2179"/>
            <a:ext cx="10855813" cy="69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705645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776864" cy="68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70662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9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1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" y="116632"/>
            <a:ext cx="9136432" cy="645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2950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 smtClean="0"/>
              <a:t>zkoumá uspořádání info na webové stránce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en-GB" sz="2800" smtClean="0"/>
              <a:t>cíl</a:t>
            </a:r>
            <a:r>
              <a:rPr lang="cs-CZ" sz="2800" smtClean="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 smtClean="0"/>
              <a:t>dos</a:t>
            </a:r>
            <a:r>
              <a:rPr lang="cs-CZ" sz="2400" smtClean="0"/>
              <a:t>ažení</a:t>
            </a:r>
            <a:r>
              <a:rPr lang="en-GB" sz="2400" smtClean="0"/>
              <a:t> co nejefektivnějšího uspořádání dat</a:t>
            </a:r>
            <a:endParaRPr lang="cs-CZ" sz="2400" smtClean="0"/>
          </a:p>
          <a:p>
            <a:pPr lvl="1">
              <a:lnSpc>
                <a:spcPct val="90000"/>
              </a:lnSpc>
            </a:pPr>
            <a:r>
              <a:rPr lang="en-GB" sz="2400" smtClean="0"/>
              <a:t>usnadn</a:t>
            </a:r>
            <a:r>
              <a:rPr lang="cs-CZ" sz="2400" smtClean="0"/>
              <a:t>ění</a:t>
            </a:r>
            <a:r>
              <a:rPr lang="en-GB" sz="2400" smtClean="0"/>
              <a:t> vyhledávání a práci </a:t>
            </a:r>
            <a:r>
              <a:rPr lang="cs-CZ" sz="2400" smtClean="0"/>
              <a:t>info</a:t>
            </a:r>
          </a:p>
          <a:p>
            <a:pPr>
              <a:lnSpc>
                <a:spcPct val="110000"/>
              </a:lnSpc>
            </a:pPr>
            <a:r>
              <a:rPr lang="en-GB" sz="2800" smtClean="0"/>
              <a:t>přenáší výsledky informačních studií do praktického využití</a:t>
            </a:r>
            <a:endParaRPr lang="cs-CZ" sz="2800" smtClean="0"/>
          </a:p>
          <a:p>
            <a:pPr>
              <a:lnSpc>
                <a:spcPct val="110000"/>
              </a:lnSpc>
            </a:pPr>
            <a:r>
              <a:rPr lang="cs-CZ" sz="2800" smtClean="0"/>
              <a:t>uplatnění</a:t>
            </a:r>
            <a:r>
              <a:rPr lang="en-GB" sz="2800" smtClean="0"/>
              <a:t> např. </a:t>
            </a:r>
            <a:r>
              <a:rPr lang="cs-CZ" sz="2800" smtClean="0"/>
              <a:t>v </a:t>
            </a:r>
            <a:r>
              <a:rPr lang="en-GB" sz="2800" smtClean="0"/>
              <a:t>knihovn</a:t>
            </a:r>
            <a:r>
              <a:rPr lang="cs-CZ" sz="2800" smtClean="0"/>
              <a:t>ách</a:t>
            </a:r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 smtClean="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rozdělení stránek dle zájmu uživatelů</a:t>
            </a:r>
          </a:p>
          <a:p>
            <a:r>
              <a:rPr lang="cs-CZ" smtClean="0"/>
              <a:t>výhoda - rychlé nasměrování uživatelů na to, co by je mohlo zajímat</a:t>
            </a:r>
          </a:p>
          <a:p>
            <a:r>
              <a:rPr lang="cs-CZ" smtClean="0"/>
              <a:t>důraz na kvalitní zpracování (rozdělení)</a:t>
            </a:r>
          </a:p>
          <a:p>
            <a:r>
              <a:rPr lang="cs-CZ" smtClean="0"/>
              <a:t>často na firemních stránkách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75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011737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3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1"/>
          <a:stretch/>
        </p:blipFill>
        <p:spPr bwMode="auto">
          <a:xfrm>
            <a:off x="49251" y="404665"/>
            <a:ext cx="434595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6"/>
          <a:stretch/>
        </p:blipFill>
        <p:spPr bwMode="auto">
          <a:xfrm>
            <a:off x="4484774" y="404664"/>
            <a:ext cx="459998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05200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507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4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9"/>
          <a:stretch/>
        </p:blipFill>
        <p:spPr bwMode="auto">
          <a:xfrm>
            <a:off x="107504" y="620688"/>
            <a:ext cx="43692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6"/>
          <a:stretch/>
        </p:blipFill>
        <p:spPr bwMode="auto">
          <a:xfrm>
            <a:off x="4667225" y="620688"/>
            <a:ext cx="4369271" cy="45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452897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46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 + obsah + kontext = IA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5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476"/>
            <a:ext cx="6048672" cy="66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24617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 smtClean="0"/>
              <a:t>odkazy na podobné stránky, články,…</a:t>
            </a:r>
          </a:p>
          <a:p>
            <a:pPr lvl="1"/>
            <a:r>
              <a:rPr lang="cs-CZ" smtClean="0"/>
              <a:t>viz také, see also, podobné odkazy</a:t>
            </a:r>
          </a:p>
          <a:p>
            <a:r>
              <a:rPr lang="cs-CZ" smtClean="0"/>
              <a:t>jako citace, poznámky pod čarou</a:t>
            </a:r>
          </a:p>
          <a:p>
            <a:r>
              <a:rPr lang="cs-CZ" smtClean="0"/>
              <a:t>upozorníte uživatele na další informace, které by ho mohly zajímat</a:t>
            </a:r>
          </a:p>
          <a:p>
            <a:r>
              <a:rPr lang="cs-CZ" smtClean="0"/>
              <a:t>kontextová reklama (slink.cz)</a:t>
            </a:r>
          </a:p>
          <a:p>
            <a:endParaRPr lang="cs-CZ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zpravodajství</a:t>
            </a:r>
          </a:p>
          <a:p>
            <a:pPr lvl="1"/>
            <a:r>
              <a:rPr lang="cs-CZ" smtClean="0"/>
              <a:t>slovníky, encyklopedie (Wiki)</a:t>
            </a:r>
          </a:p>
          <a:p>
            <a:pPr lvl="1"/>
            <a:r>
              <a:rPr lang="cs-CZ" smtClean="0"/>
              <a:t>blogy</a:t>
            </a:r>
          </a:p>
          <a:p>
            <a:pPr lvl="1"/>
            <a:r>
              <a:rPr lang="cs-CZ" smtClean="0"/>
              <a:t>odborné weby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58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66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 smtClean="0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 smtClean="0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 smtClean="0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 smtClean="0"/>
              <a:t>vliv na použitelnost a SEO (roboti)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0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14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1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38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40155" cy="86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772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 smtClean="0"/>
              <a:t>U+C+C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doplňková navigace</a:t>
            </a:r>
          </a:p>
          <a:p>
            <a:r>
              <a:rPr lang="cs-CZ" smtClean="0"/>
              <a:t>řazení dle abecedy</a:t>
            </a:r>
          </a:p>
          <a:p>
            <a:r>
              <a:rPr lang="cs-CZ" smtClean="0"/>
              <a:t>využití</a:t>
            </a:r>
          </a:p>
          <a:p>
            <a:pPr lvl="1"/>
            <a:r>
              <a:rPr lang="cs-CZ" smtClean="0"/>
              <a:t>slovníčky, rejstříky pojmů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31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6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5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609984"/>
      </p:ext>
    </p:extLst>
  </p:cSld>
  <p:clrMapOvr>
    <a:masterClrMapping/>
  </p:clrMapOvr>
  <p:transition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myslet na uživatele</a:t>
            </a:r>
          </a:p>
          <a:p>
            <a:r>
              <a:rPr lang="cs-CZ" dirty="0" smtClean="0"/>
              <a:t>trend – automatické načítání dalších záznamů po dosažení konce stránky</a:t>
            </a:r>
          </a:p>
          <a:p>
            <a:pPr lvl="1"/>
            <a:r>
              <a:rPr lang="cs-CZ" dirty="0" err="1" smtClean="0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254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...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921918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nejčastěji fulltextové vyhledávání</a:t>
            </a:r>
          </a:p>
          <a:p>
            <a:r>
              <a:rPr lang="cs-CZ" smtClean="0"/>
              <a:t>rozsáhlejší weby a webové služby</a:t>
            </a:r>
          </a:p>
          <a:p>
            <a:r>
              <a:rPr lang="cs-CZ" smtClean="0"/>
              <a:t>druhy vyhledávání</a:t>
            </a:r>
          </a:p>
          <a:p>
            <a:pPr lvl="1"/>
            <a:r>
              <a:rPr lang="cs-CZ" smtClean="0"/>
              <a:t>jednoduché</a:t>
            </a:r>
          </a:p>
          <a:p>
            <a:pPr lvl="1"/>
            <a:r>
              <a:rPr lang="cs-CZ" smtClean="0"/>
              <a:t>pokročilé</a:t>
            </a:r>
          </a:p>
          <a:p>
            <a:pPr lvl="1"/>
            <a:r>
              <a:rPr lang="cs-CZ" smtClean="0"/>
              <a:t>prohlížení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booleovské, proximitní operátory,…</a:t>
            </a:r>
          </a:p>
          <a:p>
            <a:r>
              <a:rPr lang="cs-CZ" smtClean="0"/>
              <a:t>stránkování výsledků</a:t>
            </a:r>
          </a:p>
          <a:p>
            <a:r>
              <a:rPr lang="cs-CZ" smtClean="0"/>
              <a:t>řazení výsledků</a:t>
            </a:r>
          </a:p>
          <a:p>
            <a:pPr lvl="1"/>
            <a:r>
              <a:rPr lang="cs-CZ" smtClean="0"/>
              <a:t>abecední, dle relevance, chronologické, dle hodnocení uživatelů (ranking), řazení dle polí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 smtClean="0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 smtClean="0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mtClean="0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 smtClean="0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 smtClean="0"/>
              <a:t>nápověda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218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Uživatelská potřeba</a:t>
            </a:r>
          </a:p>
          <a:p>
            <a:r>
              <a:rPr lang="cs-CZ" smtClean="0"/>
              <a:t>Formulace dotazu</a:t>
            </a:r>
          </a:p>
          <a:p>
            <a:r>
              <a:rPr lang="cs-CZ" smtClean="0"/>
              <a:t>Využití dotazovacího jazyka</a:t>
            </a:r>
          </a:p>
          <a:p>
            <a:r>
              <a:rPr lang="cs-CZ" smtClean="0"/>
              <a:t>Odpověď systému</a:t>
            </a:r>
          </a:p>
          <a:p>
            <a:r>
              <a:rPr lang="cs-CZ" smtClean="0"/>
              <a:t>Konec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745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7924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36566"/>
      </p:ext>
    </p:extLst>
  </p:cSld>
  <p:clrMapOvr>
    <a:masterClrMapping/>
  </p:clrMapOvr>
  <p:transition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82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06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269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0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16632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5" y="692696"/>
            <a:ext cx="914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364996"/>
      </p:ext>
    </p:extLst>
  </p:cSld>
  <p:clrMapOvr>
    <a:masterClrMapping/>
  </p:clrMapOvr>
  <p:transition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0645"/>
      </p:ext>
    </p:extLst>
  </p:cSld>
  <p:clrMapOvr>
    <a:masterClrMapping/>
  </p:clrMapOvr>
  <p:transition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2034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5056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</TotalTime>
  <Words>945</Words>
  <Application>Microsoft Office PowerPoint</Application>
  <PresentationFormat>Předvádění na obrazovce (4:3)</PresentationFormat>
  <Paragraphs>224</Paragraphs>
  <Slides>107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09" baseType="lpstr">
      <vt:lpstr>circles</vt:lpstr>
      <vt:lpstr>Image</vt:lpstr>
      <vt:lpstr>4. Informační architektura</vt:lpstr>
      <vt:lpstr>Náplň hodiny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Prezentace aplikace PowerPoint</vt:lpstr>
      <vt:lpstr>Rejstřík stránek (Site Index)</vt:lpstr>
      <vt:lpstr>Prezentace aplikace PowerPoint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Prezentace aplikace PowerPoint</vt:lpstr>
      <vt:lpstr>Na závěr…</vt:lpstr>
      <vt:lpstr>Prezentace aplikace PowerPoint</vt:lpstr>
    </vt:vector>
  </TitlesOfParts>
  <Company>Clearly Presented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 Krčál</cp:lastModifiedBy>
  <cp:revision>100</cp:revision>
  <dcterms:created xsi:type="dcterms:W3CDTF">2005-04-26T09:52:17Z</dcterms:created>
  <dcterms:modified xsi:type="dcterms:W3CDTF">2016-03-15T09:57:15Z</dcterms:modified>
</cp:coreProperties>
</file>