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6" r:id="rId2"/>
    <p:sldId id="285" r:id="rId3"/>
    <p:sldId id="309" r:id="rId4"/>
    <p:sldId id="290" r:id="rId5"/>
    <p:sldId id="286" r:id="rId6"/>
    <p:sldId id="288" r:id="rId7"/>
    <p:sldId id="325" r:id="rId8"/>
    <p:sldId id="338" r:id="rId9"/>
    <p:sldId id="327" r:id="rId10"/>
    <p:sldId id="339" r:id="rId11"/>
    <p:sldId id="340" r:id="rId12"/>
    <p:sldId id="341" r:id="rId13"/>
    <p:sldId id="342" r:id="rId14"/>
    <p:sldId id="344" r:id="rId15"/>
    <p:sldId id="343" r:id="rId16"/>
    <p:sldId id="324" r:id="rId17"/>
    <p:sldId id="289" r:id="rId18"/>
    <p:sldId id="293" r:id="rId19"/>
    <p:sldId id="291" r:id="rId20"/>
    <p:sldId id="311" r:id="rId21"/>
    <p:sldId id="287" r:id="rId22"/>
    <p:sldId id="310" r:id="rId23"/>
    <p:sldId id="313" r:id="rId24"/>
    <p:sldId id="345" r:id="rId25"/>
    <p:sldId id="332" r:id="rId26"/>
    <p:sldId id="333" r:id="rId27"/>
    <p:sldId id="348" r:id="rId28"/>
    <p:sldId id="314" r:id="rId29"/>
    <p:sldId id="346" r:id="rId30"/>
    <p:sldId id="315" r:id="rId31"/>
    <p:sldId id="316" r:id="rId32"/>
    <p:sldId id="317" r:id="rId33"/>
    <p:sldId id="331" r:id="rId34"/>
    <p:sldId id="330" r:id="rId35"/>
    <p:sldId id="329" r:id="rId36"/>
    <p:sldId id="320" r:id="rId37"/>
    <p:sldId id="318" r:id="rId38"/>
    <p:sldId id="299" r:id="rId39"/>
    <p:sldId id="302" r:id="rId40"/>
    <p:sldId id="300" r:id="rId41"/>
    <p:sldId id="304" r:id="rId42"/>
    <p:sldId id="303" r:id="rId43"/>
    <p:sldId id="319" r:id="rId44"/>
    <p:sldId id="298" r:id="rId45"/>
    <p:sldId id="328" r:id="rId46"/>
    <p:sldId id="347" r:id="rId47"/>
    <p:sldId id="334" r:id="rId48"/>
    <p:sldId id="321" r:id="rId49"/>
    <p:sldId id="322" r:id="rId50"/>
    <p:sldId id="297" r:id="rId51"/>
    <p:sldId id="323" r:id="rId52"/>
    <p:sldId id="326" r:id="rId53"/>
    <p:sldId id="335" r:id="rId54"/>
    <p:sldId id="337" r:id="rId55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463F8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AF8634-DF04-4F91-B268-F9C6F22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E685381-317E-423C-A666-E8717DCCA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7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3A6634-6FCE-4F5B-AEAC-14F1D7AC9A09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přístupy – jinak se uživatelé chovají na portálech, něco jiného očekávají od firemních stránek a e-shopů </a:t>
            </a:r>
          </a:p>
        </p:txBody>
      </p:sp>
    </p:spTree>
    <p:extLst>
      <p:ext uri="{BB962C8B-B14F-4D97-AF65-F5344CB8AC3E}">
        <p14:creationId xmlns:p14="http://schemas.microsoft.com/office/powerpoint/2010/main" val="75596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21711-47CD-4A37-82B4-A3B610511FD3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prezentace firmy, projektu – oslovení sponzorů, u každého uvést příklady</a:t>
            </a:r>
          </a:p>
        </p:txBody>
      </p:sp>
    </p:spTree>
    <p:extLst>
      <p:ext uri="{BB962C8B-B14F-4D97-AF65-F5344CB8AC3E}">
        <p14:creationId xmlns:p14="http://schemas.microsoft.com/office/powerpoint/2010/main" val="18099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1256DF-2D44-4BE7-9F0A-286EFAACE517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prezentace firmy, projektu – oslovení sponzorů, u každého uvést příklady</a:t>
            </a:r>
          </a:p>
        </p:txBody>
      </p:sp>
    </p:spTree>
    <p:extLst>
      <p:ext uri="{BB962C8B-B14F-4D97-AF65-F5344CB8AC3E}">
        <p14:creationId xmlns:p14="http://schemas.microsoft.com/office/powerpoint/2010/main" val="97368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7AE125-96B3-4A46-8084-B8C1E934374A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strukturování informací – přemýšlet, jak seskupovat podobné informace</a:t>
            </a:r>
          </a:p>
        </p:txBody>
      </p:sp>
    </p:spTree>
    <p:extLst>
      <p:ext uri="{BB962C8B-B14F-4D97-AF65-F5344CB8AC3E}">
        <p14:creationId xmlns:p14="http://schemas.microsoft.com/office/powerpoint/2010/main" val="131460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"/>
          <p:cNvSpPr txBox="1">
            <a:spLocks noChangeArrowheads="1"/>
          </p:cNvSpPr>
          <p:nvPr userDrawn="1"/>
        </p:nvSpPr>
        <p:spPr bwMode="auto">
          <a:xfrm>
            <a:off x="611188" y="692150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Kurz pro studenty oboru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Informační studia a knihovnictví</a:t>
            </a:r>
          </a:p>
        </p:txBody>
      </p:sp>
      <p:sp>
        <p:nvSpPr>
          <p:cNvPr id="5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6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7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endParaRPr lang="cs-CZ" sz="2000" b="1"/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cs-CZ" noProof="0" smtClean="0"/>
              <a:t>Pokusný text</a:t>
            </a:r>
            <a:endParaRPr lang="en-US" noProof="0" smtClean="0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DB60-64E4-473C-8F3B-567EDD4DA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012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7289-84D7-48DF-8EC2-E1B658546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214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4097-A7C9-4586-BC20-B4F40CE8E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076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916113"/>
            <a:ext cx="8291513" cy="41767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0DF9-7CDA-4B04-9296-29716E735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89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B35B-318C-467C-990A-D45C76BC5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851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BB0C-58BD-4B94-B236-1EACF4F7D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71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674C-DF74-4A8F-9F06-7C85DA69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12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309B-1DFF-407E-AD13-5E7156169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634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4EDB-C1AD-4CC6-8E48-F67BAC76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945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3C34-4E19-4283-9483-5B36A0E2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03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8FD4-7A9C-4215-A78D-18ACDEFD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07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3F22-2BD7-41F0-BCC9-8E30FD52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075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2147483647 w 5778"/>
              <a:gd name="T1" fmla="*/ 1015624530 h 417"/>
              <a:gd name="T2" fmla="*/ 10080626 w 5778"/>
              <a:gd name="T3" fmla="*/ 1050906744 h 417"/>
              <a:gd name="T4" fmla="*/ 0 w 5778"/>
              <a:gd name="T5" fmla="*/ 60483796 h 417"/>
              <a:gd name="T6" fmla="*/ 2147483647 w 5778"/>
              <a:gd name="T7" fmla="*/ 685483018 h 417"/>
              <a:gd name="T8" fmla="*/ 2147483647 w 5778"/>
              <a:gd name="T9" fmla="*/ 229335186 h 417"/>
              <a:gd name="T10" fmla="*/ 2147483647 w 5778"/>
              <a:gd name="T11" fmla="*/ 1015624530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A9BABC-0701-4C54-8664-7DE8F99A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8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3080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3087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8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3081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3085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6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3082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3083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4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</p:grpSp>
      <p:sp>
        <p:nvSpPr>
          <p:cNvPr id="3079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network.cz/images/2068/moderni_portfolio/06/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plz.wordpress.com/2011/05/27/25-examples-of-wireframes-and-mockups-sketches/" TargetMode="External"/><Relationship Id="rId3" Type="http://schemas.openxmlformats.org/officeDocument/2006/relationships/hyperlink" Target="http://www.shopsys.cz/clanky/wireframe-drateny-model-webu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Symbio.cz" TargetMode="External"/><Relationship Id="rId4" Type="http://schemas.openxmlformats.org/officeDocument/2006/relationships/hyperlink" Target="http://www.seo-web-design.cz/reference/muj-mobil-net-cz---jednicka-na-volani-c25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condo.com/free-wireframe-tool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weby.cz/uploaded/dokumenty/prototyp-a-web-design-big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ebsitetemplates.com/" TargetMode="External"/><Relationship Id="rId2" Type="http://schemas.openxmlformats.org/officeDocument/2006/relationships/hyperlink" Target="http://www.templates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shingmagazine.com/2007/02/14/free-design-templates/" TargetMode="External"/><Relationship Id="rId5" Type="http://schemas.openxmlformats.org/officeDocument/2006/relationships/hyperlink" Target="http://freesitetemplates.com/" TargetMode="External"/><Relationship Id="rId4" Type="http://schemas.openxmlformats.org/officeDocument/2006/relationships/hyperlink" Target="http://www.flashtemplatestore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z.dollarphotoclub.com/" TargetMode="External"/><Relationship Id="rId3" Type="http://schemas.openxmlformats.org/officeDocument/2006/relationships/hyperlink" Target="http://www.freephotosbank.com/" TargetMode="External"/><Relationship Id="rId7" Type="http://schemas.openxmlformats.org/officeDocument/2006/relationships/hyperlink" Target="http://www.profimedia.cz/" TargetMode="External"/><Relationship Id="rId2" Type="http://schemas.openxmlformats.org/officeDocument/2006/relationships/hyperlink" Target="http://www.sxc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mac.cz/" TargetMode="External"/><Relationship Id="rId5" Type="http://schemas.openxmlformats.org/officeDocument/2006/relationships/hyperlink" Target="http://www.istockphoto.com/" TargetMode="External"/><Relationship Id="rId4" Type="http://schemas.openxmlformats.org/officeDocument/2006/relationships/hyperlink" Target="http://www.everystockphoto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uevertigo.com.a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ommons.cz/zakladni-informace-o-cc/typy-cc-licenci/" TargetMode="External"/><Relationship Id="rId2" Type="http://schemas.openxmlformats.org/officeDocument/2006/relationships/hyperlink" Target="http://www.creativecommon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reative_Common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etr.vaclavek.com/article/425/fotobanky-prodej-vlastnich-fotek-a-grafik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node.cz/" TargetMode="External"/><Relationship Id="rId3" Type="http://schemas.openxmlformats.org/officeDocument/2006/relationships/hyperlink" Target="http://www.joomlaportal.cz/" TargetMode="External"/><Relationship Id="rId7" Type="http://schemas.openxmlformats.org/officeDocument/2006/relationships/hyperlink" Target="http://cs.wikipedia.org/wiki/Wiki" TargetMode="External"/><Relationship Id="rId2" Type="http://schemas.openxmlformats.org/officeDocument/2006/relationships/hyperlink" Target="http://www.wordpre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nlight.shira.cz/" TargetMode="External"/><Relationship Id="rId11" Type="http://schemas.openxmlformats.org/officeDocument/2006/relationships/hyperlink" Target="http://www.opensourcecms.com/" TargetMode="External"/><Relationship Id="rId5" Type="http://schemas.openxmlformats.org/officeDocument/2006/relationships/hyperlink" Target="http://phpnuke.org/" TargetMode="External"/><Relationship Id="rId10" Type="http://schemas.openxmlformats.org/officeDocument/2006/relationships/hyperlink" Target="http://www.prestashop.com/" TargetMode="External"/><Relationship Id="rId4" Type="http://schemas.openxmlformats.org/officeDocument/2006/relationships/hyperlink" Target="http://www.drupal.org/" TargetMode="External"/><Relationship Id="rId9" Type="http://schemas.openxmlformats.org/officeDocument/2006/relationships/hyperlink" Target="http://opensolution.org/index,pl.html?sLang=e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dit.org/" TargetMode="External"/><Relationship Id="rId3" Type="http://schemas.openxmlformats.org/officeDocument/2006/relationships/hyperlink" Target="http://www.adobe.com/cz/products/dreamweaver/" TargetMode="External"/><Relationship Id="rId7" Type="http://schemas.openxmlformats.org/officeDocument/2006/relationships/hyperlink" Target="http://www.pspad.com/cz/" TargetMode="External"/><Relationship Id="rId2" Type="http://schemas.openxmlformats.org/officeDocument/2006/relationships/hyperlink" Target="http://www.microsoft.com/expres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design.about.com/" TargetMode="External"/><Relationship Id="rId5" Type="http://schemas.openxmlformats.org/officeDocument/2006/relationships/hyperlink" Target="http://webdesign.about.com/od/windowshtmleditors/tp/windows-wysiwyg-editors.htm" TargetMode="External"/><Relationship Id="rId4" Type="http://schemas.openxmlformats.org/officeDocument/2006/relationships/hyperlink" Target="http://www.adobe.com/cz/products/contribute/" TargetMode="External"/><Relationship Id="rId9" Type="http://schemas.openxmlformats.org/officeDocument/2006/relationships/hyperlink" Target="http://www.elka.cz/easypa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.cz/neco" TargetMode="External"/><Relationship Id="rId2" Type="http://schemas.openxmlformats.org/officeDocument/2006/relationships/hyperlink" Target="http://www.web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ereni.kyblsoft.cz/" TargetMode="External"/><Relationship Id="rId2" Type="http://schemas.openxmlformats.org/officeDocument/2006/relationships/hyperlink" Target="http://www.hostingy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zdarma.cz/" TargetMode="External"/><Relationship Id="rId2" Type="http://schemas.openxmlformats.org/officeDocument/2006/relationships/hyperlink" Target="http://ziku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pni.cz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2. </a:t>
            </a:r>
            <a:r>
              <a:rPr lang="cs-CZ" sz="2800" b="1" smtClean="0"/>
              <a:t>Proces tvorby</a:t>
            </a:r>
            <a:br>
              <a:rPr lang="cs-CZ" sz="2800" b="1" smtClean="0"/>
            </a:br>
            <a:r>
              <a:rPr lang="cs-CZ" sz="2800" b="1" smtClean="0"/>
              <a:t>webových </a:t>
            </a:r>
            <a:r>
              <a:rPr lang="cs-CZ" sz="2800" b="1" dirty="0" smtClean="0"/>
              <a:t>stránek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661025"/>
            <a:ext cx="2159000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2.3.2015</a:t>
            </a:r>
            <a:endParaRPr lang="cs-CZ" sz="1200" dirty="0"/>
          </a:p>
        </p:txBody>
      </p:sp>
      <p:pic>
        <p:nvPicPr>
          <p:cNvPr id="5126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cílovou skupinu?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vantita</a:t>
            </a:r>
          </a:p>
          <a:p>
            <a:pPr lvl="1"/>
            <a:r>
              <a:rPr lang="cs-CZ" dirty="0" smtClean="0"/>
              <a:t>dotazníky, průzkumy</a:t>
            </a:r>
          </a:p>
          <a:p>
            <a:r>
              <a:rPr lang="cs-CZ" dirty="0"/>
              <a:t>k</a:t>
            </a:r>
            <a:r>
              <a:rPr lang="cs-CZ" dirty="0" smtClean="0"/>
              <a:t>valita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ozhovory, </a:t>
            </a: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, pozorování, persony, </a:t>
            </a:r>
            <a:r>
              <a:rPr lang="cs-CZ" dirty="0" err="1" smtClean="0"/>
              <a:t>storybordy</a:t>
            </a:r>
            <a:r>
              <a:rPr lang="cs-CZ" dirty="0" smtClean="0"/>
              <a:t>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23486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Koho testovat?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budoucí uživatelé</a:t>
            </a:r>
          </a:p>
          <a:p>
            <a:r>
              <a:rPr lang="cs-CZ" dirty="0" smtClean="0"/>
              <a:t>zástupci oboru, kterému se web věnuje</a:t>
            </a:r>
          </a:p>
          <a:p>
            <a:r>
              <a:rPr lang="cs-CZ" dirty="0" smtClean="0"/>
              <a:t>oddělení péče o uživatele</a:t>
            </a:r>
          </a:p>
          <a:p>
            <a:r>
              <a:rPr lang="cs-CZ" dirty="0" smtClean="0"/>
              <a:t>lidé komunikující s uživateli</a:t>
            </a:r>
          </a:p>
          <a:p>
            <a:r>
              <a:rPr lang="cs-CZ" dirty="0" smtClean="0"/>
              <a:t>lidé z okolí</a:t>
            </a:r>
          </a:p>
          <a:p>
            <a:pPr lvl="1"/>
            <a:r>
              <a:rPr lang="cs-CZ" dirty="0" smtClean="0"/>
              <a:t>rodina, známí,…</a:t>
            </a:r>
          </a:p>
        </p:txBody>
      </p:sp>
    </p:spTree>
    <p:extLst>
      <p:ext uri="{BB962C8B-B14F-4D97-AF65-F5344CB8AC3E}">
        <p14:creationId xmlns:p14="http://schemas.microsoft.com/office/powerpoint/2010/main" val="3732707580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zkoumat?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prostředí</a:t>
            </a:r>
          </a:p>
          <a:p>
            <a:r>
              <a:rPr lang="cs-CZ" dirty="0" smtClean="0"/>
              <a:t>neformální prostředí</a:t>
            </a:r>
          </a:p>
          <a:p>
            <a:pPr lvl="1"/>
            <a:r>
              <a:rPr lang="cs-CZ" dirty="0" smtClean="0"/>
              <a:t>kavárna vs. kancelář</a:t>
            </a:r>
          </a:p>
        </p:txBody>
      </p:sp>
    </p:spTree>
    <p:extLst>
      <p:ext uri="{BB962C8B-B14F-4D97-AF65-F5344CB8AC3E}">
        <p14:creationId xmlns:p14="http://schemas.microsoft.com/office/powerpoint/2010/main" val="128073692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Odměny za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finanční odměna</a:t>
            </a:r>
          </a:p>
          <a:p>
            <a:r>
              <a:rPr lang="cs-CZ" dirty="0" smtClean="0"/>
              <a:t>poskytnutí SW nebo služby</a:t>
            </a:r>
          </a:p>
          <a:p>
            <a:r>
              <a:rPr lang="cs-CZ" dirty="0" smtClean="0"/>
              <a:t>certifikát</a:t>
            </a:r>
          </a:p>
          <a:p>
            <a:r>
              <a:rPr lang="cs-CZ" dirty="0" smtClean="0"/>
              <a:t>drobný dárek</a:t>
            </a:r>
          </a:p>
          <a:p>
            <a:r>
              <a:rPr lang="cs-CZ" dirty="0" smtClean="0"/>
              <a:t>dobrý pocit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013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tejte se na to,…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435280" cy="4176712"/>
          </a:xfrm>
        </p:spPr>
        <p:txBody>
          <a:bodyPr/>
          <a:lstStyle/>
          <a:p>
            <a:r>
              <a:rPr lang="cs-CZ" dirty="0" smtClean="0"/>
              <a:t>jaký mají problém a jak ho teď řeší</a:t>
            </a:r>
          </a:p>
          <a:p>
            <a:pPr lvl="1"/>
            <a:r>
              <a:rPr lang="cs-CZ" dirty="0" smtClean="0"/>
              <a:t>nástroje, weby, postupy</a:t>
            </a:r>
          </a:p>
          <a:p>
            <a:r>
              <a:rPr lang="cs-CZ" dirty="0" smtClean="0"/>
              <a:t>co ji na řešení vadí</a:t>
            </a:r>
          </a:p>
          <a:p>
            <a:pPr lvl="1"/>
            <a:r>
              <a:rPr lang="cs-CZ" dirty="0" smtClean="0"/>
              <a:t>jak by to šlo vylepšit</a:t>
            </a:r>
          </a:p>
          <a:p>
            <a:r>
              <a:rPr lang="cs-CZ" dirty="0" smtClean="0"/>
              <a:t>co dělají</a:t>
            </a:r>
          </a:p>
          <a:p>
            <a:pPr lvl="1"/>
            <a:r>
              <a:rPr lang="cs-CZ" dirty="0" smtClean="0"/>
              <a:t>jak pracují s Vaším produktem, chtějí ho využívat, pomáhá jim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22939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 smtClean="0"/>
              <a:t>POSLOUCHEJTE</a:t>
            </a:r>
          </a:p>
          <a:p>
            <a:pPr marL="0" indent="0">
              <a:buNone/>
            </a:pPr>
            <a:r>
              <a:rPr lang="cs-CZ" sz="6600" dirty="0" smtClean="0"/>
              <a:t>RESPONDENTY</a:t>
            </a:r>
            <a:r>
              <a:rPr lang="cs-CZ" sz="6600" dirty="0" smtClean="0"/>
              <a:t>!!!!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79714629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vytváříme webové stránky?</a:t>
            </a:r>
          </a:p>
        </p:txBody>
      </p:sp>
      <p:pic>
        <p:nvPicPr>
          <p:cNvPr id="162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78486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stránek</a:t>
            </a:r>
          </a:p>
        </p:txBody>
      </p:sp>
      <p:sp>
        <p:nvSpPr>
          <p:cNvPr id="1024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prezentovat firmu, projekt, služby…</a:t>
            </a:r>
          </a:p>
          <a:p>
            <a:pPr eaLnBrk="1" hangingPunct="1"/>
            <a:r>
              <a:rPr lang="cs-CZ" smtClean="0"/>
              <a:t>zpřístupňování informací</a:t>
            </a:r>
          </a:p>
          <a:p>
            <a:pPr eaLnBrk="1" hangingPunct="1"/>
            <a:r>
              <a:rPr lang="cs-CZ" smtClean="0"/>
              <a:t>poskytování služeb</a:t>
            </a:r>
          </a:p>
          <a:p>
            <a:pPr eaLnBrk="1" hangingPunct="1"/>
            <a:r>
              <a:rPr lang="cs-CZ" smtClean="0"/>
              <a:t>komunikace</a:t>
            </a:r>
          </a:p>
          <a:p>
            <a:pPr eaLnBrk="1" hangingPunct="1"/>
            <a:r>
              <a:rPr lang="cs-CZ" smtClean="0"/>
              <a:t>zábava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stránek prakticky</a:t>
            </a:r>
          </a:p>
        </p:txBody>
      </p:sp>
      <p:sp>
        <p:nvSpPr>
          <p:cNvPr id="143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91513" cy="4895850"/>
          </a:xfrm>
        </p:spPr>
        <p:txBody>
          <a:bodyPr/>
          <a:lstStyle/>
          <a:p>
            <a:pPr eaLnBrk="1" hangingPunct="1"/>
            <a:r>
              <a:rPr lang="cs-CZ" sz="2800" smtClean="0"/>
              <a:t>informovat</a:t>
            </a:r>
          </a:p>
          <a:p>
            <a:pPr lvl="1" eaLnBrk="1" hangingPunct="1"/>
            <a:r>
              <a:rPr lang="cs-CZ" sz="2600" smtClean="0"/>
              <a:t>události, produkty, služby</a:t>
            </a:r>
          </a:p>
          <a:p>
            <a:pPr eaLnBrk="1" hangingPunct="1"/>
            <a:r>
              <a:rPr lang="cs-CZ" sz="2800" smtClean="0"/>
              <a:t>propagace značky</a:t>
            </a:r>
          </a:p>
          <a:p>
            <a:pPr lvl="1" eaLnBrk="1" hangingPunct="1"/>
            <a:r>
              <a:rPr lang="cs-CZ" sz="2600" smtClean="0"/>
              <a:t>zvýšit povědomí o značce, věrnost značce</a:t>
            </a:r>
          </a:p>
          <a:p>
            <a:pPr eaLnBrk="1" hangingPunct="1"/>
            <a:r>
              <a:rPr lang="cs-CZ" sz="2800" smtClean="0"/>
              <a:t>zvýšit obrat z prodeje</a:t>
            </a:r>
          </a:p>
          <a:p>
            <a:pPr lvl="1" eaLnBrk="1" hangingPunct="1"/>
            <a:r>
              <a:rPr lang="cs-CZ" sz="2600" smtClean="0"/>
              <a:t>e-shopy, podpora prodeje</a:t>
            </a:r>
          </a:p>
          <a:p>
            <a:pPr eaLnBrk="1" hangingPunct="1"/>
            <a:r>
              <a:rPr lang="cs-CZ" sz="2800" smtClean="0"/>
              <a:t>vytvoření komunity</a:t>
            </a:r>
          </a:p>
          <a:p>
            <a:pPr eaLnBrk="1" hangingPunct="1"/>
            <a:r>
              <a:rPr lang="cs-CZ" sz="2800" smtClean="0"/>
              <a:t>vyrovnat se a překonat konkurenci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 webu</a:t>
            </a:r>
          </a:p>
        </p:txBody>
      </p:sp>
      <p:sp>
        <p:nvSpPr>
          <p:cNvPr id="153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jaké informace umístit na web?</a:t>
            </a:r>
          </a:p>
          <a:p>
            <a:pPr eaLnBrk="1" hangingPunct="1"/>
            <a:r>
              <a:rPr lang="cs-CZ" smtClean="0"/>
              <a:t>podklady od zadavatele</a:t>
            </a:r>
          </a:p>
          <a:p>
            <a:pPr eaLnBrk="1" hangingPunct="1"/>
            <a:r>
              <a:rPr lang="cs-CZ" smtClean="0"/>
              <a:t>strukturování informací</a:t>
            </a:r>
          </a:p>
          <a:p>
            <a:pPr eaLnBrk="1" hangingPunct="1"/>
            <a:r>
              <a:rPr lang="cs-CZ" smtClean="0"/>
              <a:t>cizojazyčná verze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 tvorby webových stránek</a:t>
            </a:r>
          </a:p>
        </p:txBody>
      </p:sp>
      <p:grpSp>
        <p:nvGrpSpPr>
          <p:cNvPr id="2" name="Zástupný symbol pro obsah 94212"/>
          <p:cNvGrpSpPr>
            <a:grpSpLocks/>
          </p:cNvGrpSpPr>
          <p:nvPr/>
        </p:nvGrpSpPr>
        <p:grpSpPr bwMode="auto">
          <a:xfrm>
            <a:off x="250825" y="1709738"/>
            <a:ext cx="8569325" cy="4814887"/>
            <a:chOff x="1543" y="733"/>
            <a:chExt cx="2663" cy="2761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146" y="899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4320000">
              <a:off x="2608" y="1235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8640000">
              <a:off x="2431" y="1778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12960000">
              <a:off x="1860" y="1777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 rot="17280000">
              <a:off x="1685" y="1234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364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Návrh</a:t>
              </a: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3249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Plánování</a:t>
              </a: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2607" y="2939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Realizace</a:t>
              </a:r>
            </a:p>
          </p:txBody>
        </p:sp>
        <p:sp>
          <p:nvSpPr>
            <p:cNvPr id="11" name="_s1036"/>
            <p:cNvSpPr>
              <a:spLocks noChangeArrowheads="1"/>
            </p:cNvSpPr>
            <p:nvPr/>
          </p:nvSpPr>
          <p:spPr bwMode="auto">
            <a:xfrm>
              <a:off x="1965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Údržba</a:t>
              </a:r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156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Zveřejnění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Ostatní</a:t>
            </a:r>
          </a:p>
        </p:txBody>
      </p:sp>
      <p:sp>
        <p:nvSpPr>
          <p:cNvPr id="1638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speciální požadavky klienta</a:t>
            </a:r>
          </a:p>
          <a:p>
            <a:pPr lvl="1" eaLnBrk="1" hangingPunct="1"/>
            <a:r>
              <a:rPr lang="cs-CZ" smtClean="0"/>
              <a:t>grafika vychází z image firmy</a:t>
            </a:r>
          </a:p>
          <a:p>
            <a:pPr eaLnBrk="1" hangingPunct="1"/>
            <a:r>
              <a:rPr lang="cs-CZ" smtClean="0"/>
              <a:t>vzorové stránky klienta</a:t>
            </a:r>
          </a:p>
          <a:p>
            <a:pPr lvl="1" eaLnBrk="1" hangingPunct="1"/>
            <a:r>
              <a:rPr lang="cs-CZ" smtClean="0"/>
              <a:t>co se mu líbí, jak si představuje web</a:t>
            </a:r>
          </a:p>
          <a:p>
            <a:pPr eaLnBrk="1" hangingPunct="1"/>
            <a:r>
              <a:rPr lang="cs-CZ" smtClean="0"/>
              <a:t>zmapování konkurence</a:t>
            </a:r>
          </a:p>
          <a:p>
            <a:pPr lvl="1" eaLnBrk="1" hangingPunct="1"/>
            <a:r>
              <a:rPr lang="cs-CZ" smtClean="0"/>
              <a:t>standard v oboru, inspirace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Krutá realita</a:t>
            </a:r>
            <a:endParaRPr lang="cs-CZ" smtClean="0">
              <a:sym typeface="Wingdings" pitchFamily="2" charset="2"/>
            </a:endParaRPr>
          </a:p>
        </p:txBody>
      </p:sp>
      <p:sp>
        <p:nvSpPr>
          <p:cNvPr id="972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mnoho klientů neví, co chce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mnoho klientů není schopno poskytnout podklady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cizojazyčná verze = práce pro webmastera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chybí reálná představa o ceně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Návrh</a:t>
            </a:r>
            <a:endParaRPr lang="en-US" sz="4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l="-20531" r="-20531"/>
          <a:stretch>
            <a:fillRect/>
          </a:stretch>
        </p:blipFill>
        <p:spPr>
          <a:xfrm>
            <a:off x="-972503" y="1700808"/>
            <a:ext cx="10969943" cy="45259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Návrh webu</a:t>
            </a:r>
          </a:p>
        </p:txBody>
      </p:sp>
      <p:sp>
        <p:nvSpPr>
          <p:cNvPr id="1945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2"/>
            <a:ext cx="8291513" cy="468123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nápad = polovina práce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skica, drátěný model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prototyp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grafický návrh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volba rozlišení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pozadí, písmo, další prvky na stránce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použití barev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Skica</a:t>
            </a:r>
            <a:endParaRPr lang="cs-CZ" dirty="0"/>
          </a:p>
        </p:txBody>
      </p:sp>
      <p:pic>
        <p:nvPicPr>
          <p:cNvPr id="1026" name="Picture 2" descr="http://www.itnetwork.cz/images/2068/moderni_portfolio/06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429396" cy="4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6574092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 smtClean="0">
                <a:hlinkClick r:id="rId3"/>
              </a:rPr>
              <a:t>Inetwork.cz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20787381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Wireframe = drátěný model webu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53707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190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03800" y="6583363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>
                <a:hlinkClick r:id="rId3"/>
              </a:rPr>
              <a:t>Shopsys.cz</a:t>
            </a:r>
            <a:r>
              <a:rPr lang="cs-CZ" sz="1200" b="1" dirty="0"/>
              <a:t>, </a:t>
            </a:r>
            <a:r>
              <a:rPr lang="cs-CZ" sz="1200" b="1" dirty="0">
                <a:hlinkClick r:id="rId4"/>
              </a:rPr>
              <a:t>SEO-Web-Design.cz</a:t>
            </a:r>
            <a:r>
              <a:rPr lang="cs-CZ" sz="1200" b="1" dirty="0"/>
              <a:t> a </a:t>
            </a:r>
            <a:r>
              <a:rPr lang="cs-CZ" sz="1200" b="1" dirty="0">
                <a:hlinkClick r:id="rId5" action="ppaction://hlinkfile"/>
              </a:rPr>
              <a:t>Symbio.cz</a:t>
            </a:r>
            <a:endParaRPr lang="cs-CZ" sz="1200" b="1" dirty="0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2955"/>
            <a:ext cx="26098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8" y="4165298"/>
            <a:ext cx="23526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827088" y="5876925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>
                <a:hlinkClick r:id="rId8"/>
              </a:rPr>
              <a:t>Další ukázky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Wireframe</a:t>
            </a: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507413" cy="4824413"/>
          </a:xfrm>
        </p:spPr>
        <p:txBody>
          <a:bodyPr/>
          <a:lstStyle/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Textový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seznam položek a funkcí, nejjednodušší 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Blokový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rozmístění do bloků, jejich přibližná velikost na stránce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text s popisem obsahu nebo funkčnosti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Podrobný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podrobný popis všech elementů webu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přesné proporce, obsah i funkčnost podrobně popsány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Proklikávací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nadstavba podrobného wireframu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jednotlivé stránky jsou propojeny (jsou klikatelné)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využití pro uživatelské testování</a:t>
            </a:r>
            <a:endParaRPr lang="cs-CZ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5465"/>
            <a:ext cx="8291513" cy="4941887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cs-CZ" dirty="0" smtClean="0"/>
          </a:p>
          <a:p>
            <a:pPr lvl="1"/>
            <a:r>
              <a:rPr lang="cs-CZ" dirty="0" smtClean="0"/>
              <a:t>komerční, demoverze</a:t>
            </a:r>
            <a:endParaRPr lang="en-US" dirty="0" smtClean="0"/>
          </a:p>
          <a:p>
            <a:r>
              <a:rPr lang="en-US" dirty="0" err="1" smtClean="0"/>
              <a:t>Balsamiq</a:t>
            </a:r>
            <a:endParaRPr lang="cs-CZ" dirty="0" smtClean="0"/>
          </a:p>
          <a:p>
            <a:pPr lvl="1"/>
            <a:r>
              <a:rPr lang="cs-CZ" dirty="0" smtClean="0"/>
              <a:t>komerční 7 denní trial, webová verze</a:t>
            </a:r>
            <a:endParaRPr lang="en-US" dirty="0"/>
          </a:p>
          <a:p>
            <a:r>
              <a:rPr lang="en-US" dirty="0" err="1" smtClean="0"/>
              <a:t>Justinmind</a:t>
            </a:r>
            <a:endParaRPr lang="cs-CZ" dirty="0" smtClean="0"/>
          </a:p>
          <a:p>
            <a:pPr lvl="1"/>
            <a:r>
              <a:rPr lang="cs-CZ" dirty="0" smtClean="0"/>
              <a:t>komerční, i měsíční předplatné, </a:t>
            </a:r>
            <a:r>
              <a:rPr lang="cs-CZ" dirty="0" err="1" smtClean="0"/>
              <a:t>freeforever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endParaRPr lang="cs-CZ" dirty="0" smtClean="0"/>
          </a:p>
          <a:p>
            <a:pPr marL="0" indent="0" algn="r">
              <a:buNone/>
            </a:pPr>
            <a:r>
              <a:rPr lang="cs-CZ" sz="2400" dirty="0" smtClean="0">
                <a:hlinkClick r:id="rId2"/>
              </a:rPr>
              <a:t>další nástroje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813660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Informační architektura</a:t>
            </a:r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obsahu do sekcí</a:t>
            </a:r>
          </a:p>
          <a:p>
            <a:pPr eaLnBrk="1" hangingPunct="1"/>
            <a:r>
              <a:rPr lang="cs-CZ" smtClean="0"/>
              <a:t>návrh menu</a:t>
            </a:r>
          </a:p>
          <a:p>
            <a:pPr lvl="1" eaLnBrk="1" hangingPunct="1"/>
            <a:r>
              <a:rPr lang="cs-CZ" smtClean="0"/>
              <a:t>horizontální</a:t>
            </a:r>
          </a:p>
          <a:p>
            <a:pPr lvl="1" eaLnBrk="1" hangingPunct="1"/>
            <a:r>
              <a:rPr lang="cs-CZ" smtClean="0"/>
              <a:t>vertikální</a:t>
            </a:r>
          </a:p>
          <a:p>
            <a:pPr lvl="1" eaLnBrk="1" hangingPunct="1"/>
            <a:r>
              <a:rPr lang="cs-CZ" smtClean="0"/>
              <a:t>ostatní (víceúrovňová, drobečková,…)</a:t>
            </a:r>
          </a:p>
          <a:p>
            <a:pPr eaLnBrk="1" hangingPunct="1"/>
            <a:r>
              <a:rPr lang="cs-CZ" smtClean="0"/>
              <a:t>stálá navigace = na jednom místě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Prototyp a grafický návrh</a:t>
            </a:r>
            <a:endParaRPr lang="cs-CZ" dirty="0"/>
          </a:p>
        </p:txBody>
      </p:sp>
      <p:pic>
        <p:nvPicPr>
          <p:cNvPr id="2050" name="Picture 2" descr="http://www.artweby.cz/uploaded/dokumenty/prototyp-a-web-design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" y="1700808"/>
            <a:ext cx="79343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6574092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 smtClean="0">
                <a:hlinkClick r:id="rId3"/>
              </a:rPr>
              <a:t>Artweby.cz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80544890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Plánování</a:t>
            </a:r>
            <a:endParaRPr lang="en-US" sz="4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Kde vzít inspiraci</a:t>
            </a:r>
          </a:p>
        </p:txBody>
      </p:sp>
      <p:sp>
        <p:nvSpPr>
          <p:cNvPr id="235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asociace ke klíčovým slovům webu</a:t>
            </a:r>
          </a:p>
          <a:p>
            <a:pPr eaLnBrk="1" hangingPunct="1"/>
            <a:r>
              <a:rPr lang="cs-CZ" smtClean="0"/>
              <a:t>webové stránky, templates</a:t>
            </a:r>
          </a:p>
          <a:p>
            <a:pPr eaLnBrk="1" hangingPunct="1"/>
            <a:r>
              <a:rPr lang="cs-CZ" smtClean="0"/>
              <a:t>denní tisk, časopisy</a:t>
            </a:r>
          </a:p>
          <a:p>
            <a:pPr eaLnBrk="1" hangingPunct="1"/>
            <a:r>
              <a:rPr lang="cs-CZ" smtClean="0"/>
              <a:t>okolí (příroda, město, život)</a:t>
            </a:r>
          </a:p>
          <a:p>
            <a:pPr eaLnBrk="1" hangingPunct="1"/>
            <a:r>
              <a:rPr lang="cs-CZ" smtClean="0"/>
              <a:t>ptát se kamarádů, členů rodiny,…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Templates</a:t>
            </a:r>
          </a:p>
        </p:txBody>
      </p:sp>
      <p:sp>
        <p:nvSpPr>
          <p:cNvPr id="2457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2"/>
              </a:rPr>
              <a:t>http://www.templatesbox.com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3"/>
              </a:rPr>
              <a:t>http://www.freewebsitetemplates.com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4"/>
              </a:rPr>
              <a:t>http://www.flashtemplatestore.com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5"/>
              </a:rPr>
              <a:t>http://freesitetemplates.com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6"/>
              </a:rPr>
              <a:t>Free HTML+CSS Web Templates</a:t>
            </a:r>
            <a:r>
              <a:rPr lang="cs-CZ" smtClean="0"/>
              <a:t> (Smashing Magazine)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Fotobanky</a:t>
            </a:r>
          </a:p>
        </p:txBody>
      </p:sp>
      <p:sp>
        <p:nvSpPr>
          <p:cNvPr id="2560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2"/>
            <a:ext cx="8291513" cy="4465215"/>
          </a:xfrm>
        </p:spPr>
        <p:txBody>
          <a:bodyPr/>
          <a:lstStyle/>
          <a:p>
            <a:pPr eaLnBrk="1" hangingPunct="1"/>
            <a:r>
              <a:rPr lang="cs-CZ" sz="2800" dirty="0" smtClean="0">
                <a:hlinkClick r:id="rId2"/>
              </a:rPr>
              <a:t>sxc.hu</a:t>
            </a:r>
            <a:r>
              <a:rPr lang="cs-CZ" sz="2800" dirty="0" smtClean="0"/>
              <a:t> - databanka fotografií zdarma</a:t>
            </a:r>
          </a:p>
          <a:p>
            <a:pPr eaLnBrk="1" hangingPunct="1"/>
            <a:r>
              <a:rPr lang="cs-CZ" sz="2800" dirty="0" smtClean="0">
                <a:hlinkClick r:id="rId3"/>
              </a:rPr>
              <a:t>freephotosbank.com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4"/>
              </a:rPr>
              <a:t>everystockphoto.com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5"/>
              </a:rPr>
              <a:t>istockphoto.com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smtClean="0">
                <a:hlinkClick r:id="rId6"/>
              </a:rPr>
              <a:t>pixmac.cz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err="1" smtClean="0">
                <a:hlinkClick r:id="rId7"/>
              </a:rPr>
              <a:t>Profimédia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err="1" smtClean="0">
                <a:hlinkClick r:id="rId8"/>
              </a:rPr>
              <a:t>Dollarphotoclub</a:t>
            </a:r>
            <a:r>
              <a:rPr lang="cs-CZ" sz="2800" dirty="0" smtClean="0"/>
              <a:t> – komerční, foto za </a:t>
            </a:r>
            <a:r>
              <a:rPr lang="en-US" sz="2800" dirty="0" smtClean="0"/>
              <a:t>$1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Rozcestník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Blue Vertigo</a:t>
            </a:r>
            <a:r>
              <a:rPr lang="cs-CZ" smtClean="0"/>
              <a:t> - odkazy na fotogalerie, šablony, textury, kliparty,…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licencí</a:t>
            </a: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free - zdarma</a:t>
            </a:r>
          </a:p>
          <a:p>
            <a:pPr eaLnBrk="1" hangingPunct="1"/>
            <a:r>
              <a:rPr lang="cs-CZ" sz="2800" smtClean="0"/>
              <a:t>non-commercial - pro nekomerční účely</a:t>
            </a:r>
          </a:p>
          <a:p>
            <a:pPr eaLnBrk="1" hangingPunct="1"/>
            <a:r>
              <a:rPr lang="cs-CZ" sz="2800" smtClean="0"/>
              <a:t>royalty free - bez omezení počtu užití (jednorázový nákup, paušální cena)</a:t>
            </a:r>
          </a:p>
          <a:p>
            <a:pPr eaLnBrk="1" hangingPunct="1"/>
            <a:r>
              <a:rPr lang="cs-CZ" sz="2800" smtClean="0"/>
              <a:t>rights-managed - dle užití</a:t>
            </a:r>
          </a:p>
          <a:p>
            <a:pPr eaLnBrk="1" hangingPunct="1"/>
            <a:r>
              <a:rPr lang="cs-CZ" sz="2800" smtClean="0">
                <a:hlinkClick r:id="rId2"/>
              </a:rPr>
              <a:t>creative commons</a:t>
            </a:r>
            <a:r>
              <a:rPr lang="cs-CZ" sz="2800" smtClean="0"/>
              <a:t> – piktogramy (</a:t>
            </a:r>
            <a:r>
              <a:rPr lang="cs-CZ" sz="2800" smtClean="0">
                <a:hlinkClick r:id="rId3"/>
              </a:rPr>
              <a:t>druhy</a:t>
            </a:r>
            <a:r>
              <a:rPr lang="cs-CZ" sz="2800" smtClean="0"/>
              <a:t>, </a:t>
            </a:r>
            <a:r>
              <a:rPr lang="cs-CZ" sz="2800" smtClean="0">
                <a:hlinkClick r:id="rId4"/>
              </a:rPr>
              <a:t>wiki</a:t>
            </a:r>
            <a:r>
              <a:rPr lang="cs-CZ" sz="2800" smtClean="0"/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Chcete si přivydělat?</a:t>
            </a:r>
          </a:p>
        </p:txBody>
      </p:sp>
      <p:sp>
        <p:nvSpPr>
          <p:cNvPr id="2867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prodej vlastních fotografií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Předkládání návrh klientovi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průběžné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více návrhů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důležitá komunikace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návrh </a:t>
            </a:r>
            <a:r>
              <a:rPr lang="cs-CZ" b="1" smtClean="0">
                <a:solidFill>
                  <a:srgbClr val="CC0000"/>
                </a:solidFill>
              </a:rPr>
              <a:t>x</a:t>
            </a:r>
            <a:r>
              <a:rPr lang="cs-CZ" smtClean="0"/>
              <a:t> realizace v HTML - rozdíly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realizace teprve po schválení!!!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Realizace</a:t>
            </a:r>
            <a:endParaRPr lang="en-US" sz="4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Statické prezentace</a:t>
            </a:r>
          </a:p>
        </p:txBody>
      </p:sp>
      <p:sp>
        <p:nvSpPr>
          <p:cNvPr id="3174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rychlé</a:t>
            </a:r>
          </a:p>
          <a:p>
            <a:pPr lvl="1" eaLnBrk="1" hangingPunct="1"/>
            <a:r>
              <a:rPr lang="cs-CZ" smtClean="0"/>
              <a:t>jednoduchý návrh</a:t>
            </a:r>
          </a:p>
          <a:p>
            <a:pPr lvl="1" eaLnBrk="1" hangingPunct="1"/>
            <a:r>
              <a:rPr lang="cs-CZ" smtClean="0"/>
              <a:t>stačí základní znalosti HTML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nutný zásah do zdrojového kódu při každé aktualizaci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Dynamické prezentace</a:t>
            </a:r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data lze ukládat do databáze</a:t>
            </a:r>
          </a:p>
          <a:p>
            <a:pPr lvl="1" eaLnBrk="1" hangingPunct="1"/>
            <a:r>
              <a:rPr lang="cs-CZ" smtClean="0"/>
              <a:t>správa přes administraci</a:t>
            </a:r>
          </a:p>
          <a:p>
            <a:pPr lvl="1" eaLnBrk="1" hangingPunct="1"/>
            <a:r>
              <a:rPr lang="cs-CZ" smtClean="0"/>
              <a:t>webové služby (např. formuláře)</a:t>
            </a:r>
          </a:p>
          <a:p>
            <a:pPr eaLnBrk="1" hangingPunct="1"/>
            <a:r>
              <a:rPr lang="cs-CZ" smtClean="0"/>
              <a:t>nevýhody </a:t>
            </a:r>
          </a:p>
          <a:p>
            <a:pPr lvl="1" eaLnBrk="1" hangingPunct="1"/>
            <a:r>
              <a:rPr lang="cs-CZ" smtClean="0"/>
              <a:t>nutná znalost programovacího jazyka</a:t>
            </a:r>
          </a:p>
          <a:p>
            <a:pPr lvl="1" eaLnBrk="1" hangingPunct="1"/>
            <a:r>
              <a:rPr lang="cs-CZ" smtClean="0"/>
              <a:t>adresa s proměnnými (řeší mod_rewrite)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Tvůrčí tým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webdesignér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grafik, kodér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pecialista na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dirty="0" smtClean="0"/>
              <a:t>vizualizace obsahu, SEO,…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zástupce zadavatele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uživatel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Redakční systémy</a:t>
            </a:r>
          </a:p>
        </p:txBody>
      </p:sp>
      <p:sp>
        <p:nvSpPr>
          <p:cNvPr id="337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umožňují správu webu bez znalosti webových technologií</a:t>
            </a:r>
          </a:p>
          <a:p>
            <a:pPr eaLnBrk="1" hangingPunct="1"/>
            <a:r>
              <a:rPr lang="cs-CZ" smtClean="0"/>
              <a:t>někdo je musí zprovoznit (admin)</a:t>
            </a:r>
          </a:p>
          <a:p>
            <a:pPr eaLnBrk="1" hangingPunct="1"/>
            <a:r>
              <a:rPr lang="cs-CZ" smtClean="0"/>
              <a:t>spravují se přes webové rozhraní</a:t>
            </a:r>
          </a:p>
          <a:p>
            <a:pPr eaLnBrk="1" hangingPunct="1"/>
            <a:r>
              <a:rPr lang="cs-CZ" smtClean="0"/>
              <a:t>nevýhoda - mohou být snadno napadnutelné (zejména free systémy)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redakčních systémů</a:t>
            </a:r>
          </a:p>
        </p:txBody>
      </p:sp>
      <p:sp>
        <p:nvSpPr>
          <p:cNvPr id="348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91512" cy="4176712"/>
          </a:xfrm>
        </p:spPr>
        <p:txBody>
          <a:bodyPr/>
          <a:lstStyle/>
          <a:p>
            <a:pPr eaLnBrk="1" hangingPunct="1"/>
            <a:r>
              <a:rPr lang="cs-CZ" sz="2400" dirty="0" err="1">
                <a:hlinkClick r:id="rId2"/>
              </a:rPr>
              <a:t>Wordpress</a:t>
            </a:r>
            <a:r>
              <a:rPr lang="cs-CZ" sz="2400" dirty="0"/>
              <a:t>,</a:t>
            </a:r>
            <a:endParaRPr lang="cs-CZ" sz="2400" dirty="0" smtClean="0">
              <a:hlinkClick r:id="rId3"/>
            </a:endParaRPr>
          </a:p>
          <a:p>
            <a:pPr eaLnBrk="1" hangingPunct="1"/>
            <a:r>
              <a:rPr lang="cs-CZ" sz="2400" dirty="0" err="1" smtClean="0">
                <a:hlinkClick r:id="rId3"/>
              </a:rPr>
              <a:t>Joomla</a:t>
            </a:r>
            <a:r>
              <a:rPr lang="cs-CZ" sz="2400" dirty="0" smtClean="0">
                <a:hlinkClick r:id="rId3"/>
              </a:rPr>
              <a:t>!</a:t>
            </a:r>
            <a:r>
              <a:rPr lang="cs-CZ" sz="2400" dirty="0" smtClean="0"/>
              <a:t>, </a:t>
            </a:r>
            <a:r>
              <a:rPr lang="cs-CZ" sz="2400" dirty="0" err="1" smtClean="0">
                <a:hlinkClick r:id="rId4"/>
              </a:rPr>
              <a:t>Drupal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5"/>
              </a:rPr>
              <a:t>PHP </a:t>
            </a:r>
            <a:r>
              <a:rPr lang="cs-CZ" sz="2400" dirty="0" err="1" smtClean="0">
                <a:hlinkClick r:id="rId5"/>
              </a:rPr>
              <a:t>Nuke</a:t>
            </a:r>
            <a:endParaRPr lang="cs-CZ" sz="2400" dirty="0" smtClean="0"/>
          </a:p>
          <a:p>
            <a:pPr eaLnBrk="1" hangingPunct="1"/>
            <a:r>
              <a:rPr lang="cs-CZ" sz="2400" dirty="0" err="1" smtClean="0">
                <a:hlinkClick r:id="rId6"/>
              </a:rPr>
              <a:t>SunLight</a:t>
            </a:r>
            <a:r>
              <a:rPr lang="cs-CZ" sz="2400" dirty="0" smtClean="0"/>
              <a:t> - český systém</a:t>
            </a:r>
          </a:p>
          <a:p>
            <a:pPr eaLnBrk="1" hangingPunct="1"/>
            <a:r>
              <a:rPr lang="cs-CZ" sz="2400" dirty="0" smtClean="0"/>
              <a:t>Wiki projekty (</a:t>
            </a:r>
            <a:r>
              <a:rPr lang="cs-CZ" sz="2400" dirty="0" err="1" smtClean="0">
                <a:hlinkClick r:id="rId7"/>
              </a:rPr>
              <a:t>info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>
                <a:hlinkClick r:id="rId8"/>
              </a:rPr>
              <a:t>Webnode</a:t>
            </a:r>
            <a:r>
              <a:rPr lang="cs-CZ" sz="2400" dirty="0" smtClean="0"/>
              <a:t> - český online CMS, v základu zdarma</a:t>
            </a:r>
          </a:p>
          <a:p>
            <a:pPr eaLnBrk="1" hangingPunct="1"/>
            <a:r>
              <a:rPr lang="cs-CZ" sz="2400" dirty="0" err="1" smtClean="0"/>
              <a:t>eshopy</a:t>
            </a:r>
            <a:r>
              <a:rPr lang="cs-CZ" sz="2400" dirty="0" smtClean="0"/>
              <a:t> </a:t>
            </a:r>
            <a:r>
              <a:rPr lang="cs-CZ" sz="2400" dirty="0" err="1" smtClean="0">
                <a:hlinkClick r:id="rId9"/>
              </a:rPr>
              <a:t>QuickCart</a:t>
            </a:r>
            <a:r>
              <a:rPr lang="cs-CZ" sz="2400" dirty="0" smtClean="0"/>
              <a:t> a </a:t>
            </a:r>
            <a:r>
              <a:rPr lang="cs-CZ" sz="2400" dirty="0" err="1" smtClean="0">
                <a:hlinkClick r:id="rId10"/>
              </a:rPr>
              <a:t>PrestaShop</a:t>
            </a:r>
            <a:r>
              <a:rPr lang="cs-CZ" sz="2400" dirty="0" smtClean="0"/>
              <a:t> - zdarma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79613" y="5508625"/>
            <a:ext cx="53292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cs-CZ" sz="2800">
                <a:hlinkClick r:id="rId11"/>
              </a:rPr>
              <a:t>http://www.opensourcecms.com</a:t>
            </a:r>
            <a:endParaRPr lang="cs-CZ" sz="2800"/>
          </a:p>
          <a:p>
            <a:pPr eaLnBrk="1" hangingPunct="1">
              <a:spcBef>
                <a:spcPct val="50000"/>
              </a:spcBef>
            </a:pP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tvorbu webu</a:t>
            </a:r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176712"/>
          </a:xfrm>
        </p:spPr>
        <p:txBody>
          <a:bodyPr/>
          <a:lstStyle/>
          <a:p>
            <a:pPr eaLnBrk="1" hangingPunct="1"/>
            <a:r>
              <a:rPr lang="cs-CZ" smtClean="0"/>
              <a:t>WYSIWYG</a:t>
            </a:r>
          </a:p>
          <a:p>
            <a:pPr lvl="1" eaLnBrk="1" hangingPunct="1"/>
            <a:r>
              <a:rPr lang="cs-CZ" smtClean="0">
                <a:hlinkClick r:id="rId2"/>
              </a:rPr>
              <a:t>MS Expression Web </a:t>
            </a:r>
            <a:r>
              <a:rPr lang="cs-CZ" smtClean="0"/>
              <a:t>(Frontpage), </a:t>
            </a:r>
            <a:r>
              <a:rPr lang="cs-CZ" smtClean="0">
                <a:hlinkClick r:id="rId3"/>
              </a:rPr>
              <a:t>DreamWeaver</a:t>
            </a:r>
            <a:r>
              <a:rPr lang="cs-CZ" smtClean="0"/>
              <a:t>, </a:t>
            </a:r>
            <a:r>
              <a:rPr lang="cs-CZ" smtClean="0">
                <a:hlinkClick r:id="rId4"/>
              </a:rPr>
              <a:t>Contribute</a:t>
            </a:r>
            <a:r>
              <a:rPr lang="cs-CZ" smtClean="0"/>
              <a:t>, </a:t>
            </a:r>
          </a:p>
          <a:p>
            <a:pPr lvl="1" eaLnBrk="1" hangingPunct="1"/>
            <a:r>
              <a:rPr lang="cs-CZ" smtClean="0"/>
              <a:t>článek </a:t>
            </a:r>
            <a:r>
              <a:rPr lang="en-US" smtClean="0">
                <a:hlinkClick r:id="rId5"/>
              </a:rPr>
              <a:t>The 10 Best Windows WYSIWYG Editors</a:t>
            </a:r>
            <a:r>
              <a:rPr lang="cs-CZ" smtClean="0"/>
              <a:t> na  </a:t>
            </a:r>
            <a:r>
              <a:rPr lang="cs-CZ" smtClean="0">
                <a:hlinkClick r:id="rId6"/>
              </a:rPr>
              <a:t>About.com </a:t>
            </a:r>
            <a:endParaRPr lang="cs-CZ" smtClean="0"/>
          </a:p>
          <a:p>
            <a:pPr eaLnBrk="1" hangingPunct="1"/>
            <a:r>
              <a:rPr lang="cs-CZ" smtClean="0"/>
              <a:t>non-WYSIWYG</a:t>
            </a:r>
          </a:p>
          <a:p>
            <a:pPr lvl="1" eaLnBrk="1" hangingPunct="1"/>
            <a:r>
              <a:rPr lang="cs-CZ" smtClean="0"/>
              <a:t>Notepad, </a:t>
            </a:r>
            <a:r>
              <a:rPr lang="cs-CZ" smtClean="0">
                <a:hlinkClick r:id="rId7"/>
              </a:rPr>
              <a:t>PSPad</a:t>
            </a:r>
            <a:r>
              <a:rPr lang="cs-CZ" smtClean="0"/>
              <a:t>, </a:t>
            </a:r>
            <a:r>
              <a:rPr lang="cs-CZ" smtClean="0">
                <a:hlinkClick r:id="rId8"/>
              </a:rPr>
              <a:t>jEdit</a:t>
            </a:r>
            <a:r>
              <a:rPr lang="cs-CZ" smtClean="0"/>
              <a:t>, </a:t>
            </a:r>
            <a:r>
              <a:rPr lang="cs-CZ" smtClean="0">
                <a:hlinkClick r:id="rId9"/>
              </a:rPr>
              <a:t>EasyPad</a:t>
            </a:r>
            <a:r>
              <a:rPr lang="cs-CZ" smtClean="0"/>
              <a:t>,...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Zveřejnění</a:t>
            </a:r>
            <a:endParaRPr lang="en-US" sz="48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Hosting a adresa</a:t>
            </a:r>
          </a:p>
        </p:txBody>
      </p:sp>
      <p:sp>
        <p:nvSpPr>
          <p:cNvPr id="3789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freehosting x komerční hosting</a:t>
            </a:r>
          </a:p>
          <a:p>
            <a:pPr eaLnBrk="1" hangingPunct="1"/>
            <a:r>
              <a:rPr lang="cs-CZ" smtClean="0"/>
              <a:t>domény druhého a třetího řádu</a:t>
            </a:r>
          </a:p>
          <a:p>
            <a:pPr lvl="1" eaLnBrk="1" hangingPunct="1"/>
            <a:r>
              <a:rPr lang="cs-CZ" sz="2600" smtClean="0">
                <a:hlinkClick r:id="rId2"/>
              </a:rPr>
              <a:t>http://www.web.cz</a:t>
            </a:r>
            <a:r>
              <a:rPr lang="cs-CZ" sz="2600" smtClean="0"/>
              <a:t> x </a:t>
            </a:r>
            <a:r>
              <a:rPr lang="cs-CZ" sz="2600" smtClean="0">
                <a:hlinkClick r:id="rId3"/>
              </a:rPr>
              <a:t>http://www.web.cz/neco</a:t>
            </a:r>
            <a:endParaRPr lang="cs-CZ" sz="2600" smtClean="0"/>
          </a:p>
          <a:p>
            <a:pPr eaLnBrk="1" hangingPunct="1"/>
            <a:r>
              <a:rPr lang="cs-CZ" smtClean="0"/>
              <a:t>volba vhodné adresy</a:t>
            </a:r>
          </a:p>
          <a:p>
            <a:pPr lvl="1" eaLnBrk="1" hangingPunct="1"/>
            <a:r>
              <a:rPr lang="cs-CZ" smtClean="0"/>
              <a:t>SEO, krátké, logické,…</a:t>
            </a:r>
          </a:p>
          <a:p>
            <a:pPr eaLnBrk="1" hangingPunct="1"/>
            <a:r>
              <a:rPr lang="cs-CZ" smtClean="0"/>
              <a:t>com, info, org, biz, net, cz, sk,…???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Vyhledání vhodného hostingu</a:t>
            </a:r>
          </a:p>
        </p:txBody>
      </p:sp>
      <p:sp>
        <p:nvSpPr>
          <p:cNvPr id="389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Hostingy.cz</a:t>
            </a:r>
            <a:r>
              <a:rPr lang="cs-CZ" dirty="0" smtClean="0"/>
              <a:t> - přehled </a:t>
            </a:r>
            <a:r>
              <a:rPr lang="cs-CZ" dirty="0" err="1" smtClean="0"/>
              <a:t>hostingů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3"/>
              </a:rPr>
              <a:t>Měření dostupnosti </a:t>
            </a:r>
            <a:r>
              <a:rPr lang="cs-CZ" dirty="0" err="1" smtClean="0">
                <a:hlinkClick r:id="rId3"/>
              </a:rPr>
              <a:t>hostingů</a:t>
            </a:r>
            <a:r>
              <a:rPr lang="cs-CZ" dirty="0" smtClean="0"/>
              <a:t> – zdarma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Hostingy</a:t>
            </a:r>
            <a:r>
              <a:rPr lang="cs-CZ" dirty="0" smtClean="0"/>
              <a:t> zdarma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Zikum.cz</a:t>
            </a:r>
            <a:endParaRPr lang="en-US" dirty="0"/>
          </a:p>
          <a:p>
            <a:pPr lvl="1" eaLnBrk="1" hangingPunct="1"/>
            <a:r>
              <a:rPr lang="cs-CZ" dirty="0" err="1"/>
              <a:t>hosting</a:t>
            </a:r>
            <a:r>
              <a:rPr lang="cs-CZ" dirty="0"/>
              <a:t> z</a:t>
            </a:r>
            <a:r>
              <a:rPr lang="en-US" dirty="0" err="1"/>
              <a:t>darma</a:t>
            </a:r>
            <a:r>
              <a:rPr lang="cs-CZ" dirty="0"/>
              <a:t>, doména .</a:t>
            </a:r>
            <a:r>
              <a:rPr lang="cs-CZ" dirty="0" err="1"/>
              <a:t>tk</a:t>
            </a:r>
            <a:r>
              <a:rPr lang="cs-CZ" dirty="0"/>
              <a:t> zdarma</a:t>
            </a:r>
          </a:p>
          <a:p>
            <a:r>
              <a:rPr lang="cs-CZ" dirty="0" smtClean="0">
                <a:hlinkClick r:id="rId3"/>
              </a:rPr>
              <a:t>Webzdarma.cz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Pípni.cz</a:t>
            </a:r>
            <a:endParaRPr lang="cs-CZ" dirty="0" smtClean="0"/>
          </a:p>
          <a:p>
            <a:pPr lvl="1"/>
            <a:r>
              <a:rPr lang="cs-CZ" dirty="0" err="1" smtClean="0"/>
              <a:t>hosting</a:t>
            </a:r>
            <a:r>
              <a:rPr lang="cs-CZ" dirty="0" smtClean="0"/>
              <a:t> pro domény 2. řádu</a:t>
            </a:r>
          </a:p>
          <a:p>
            <a:r>
              <a:rPr lang="cs-CZ" dirty="0" smtClean="0"/>
              <a:t>zahraniční </a:t>
            </a:r>
            <a:r>
              <a:rPr lang="cs-CZ" dirty="0" err="1" smtClean="0"/>
              <a:t>hostingy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48533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možnosti pro náročné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507413" cy="4608512"/>
          </a:xfrm>
        </p:spPr>
        <p:txBody>
          <a:bodyPr/>
          <a:lstStyle/>
          <a:p>
            <a:pPr eaLnBrk="1" hangingPunct="1"/>
            <a:r>
              <a:rPr lang="cs-CZ" smtClean="0"/>
              <a:t>virtuální hosting</a:t>
            </a:r>
          </a:p>
          <a:p>
            <a:pPr lvl="1" eaLnBrk="1" hangingPunct="1"/>
            <a:r>
              <a:rPr lang="cs-CZ" smtClean="0"/>
              <a:t>rozdělení serveru mezi menší počet zákazníků, garantovaný výkon</a:t>
            </a:r>
          </a:p>
          <a:p>
            <a:pPr eaLnBrk="1" hangingPunct="1"/>
            <a:r>
              <a:rPr lang="cs-CZ" smtClean="0"/>
              <a:t>managed a dedikované servery</a:t>
            </a:r>
          </a:p>
          <a:p>
            <a:pPr lvl="1" eaLnBrk="1" hangingPunct="1"/>
            <a:r>
              <a:rPr lang="cs-CZ" smtClean="0"/>
              <a:t>pronájem serveru</a:t>
            </a:r>
          </a:p>
          <a:p>
            <a:pPr eaLnBrk="1" hangingPunct="1"/>
            <a:r>
              <a:rPr lang="cs-CZ" smtClean="0"/>
              <a:t>server housing</a:t>
            </a:r>
          </a:p>
          <a:p>
            <a:pPr lvl="1" eaLnBrk="1" hangingPunct="1"/>
            <a:r>
              <a:rPr lang="cs-CZ" smtClean="0"/>
              <a:t>vlastní server u poskytovatele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Zásady zveřejnění webu</a:t>
            </a:r>
          </a:p>
        </p:txBody>
      </p:sp>
      <p:sp>
        <p:nvSpPr>
          <p:cNvPr id="409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proveďte test na uživatelích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důkladně si pročtěte texty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vyzkoušejte platnost odkazů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otestujte fungování služeb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zveřejňujte pouze hotový web!!!!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olidFill>
                  <a:srgbClr val="CC0000"/>
                </a:solidFill>
              </a:rPr>
              <a:t>under construction = velká chyba</a:t>
            </a: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Údržba</a:t>
            </a:r>
            <a:endParaRPr lang="en-US" sz="4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byste si měli zjistit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/>
            <a:r>
              <a:rPr lang="cs-CZ" sz="2800" smtClean="0"/>
              <a:t>určení cílové skupiny</a:t>
            </a:r>
          </a:p>
          <a:p>
            <a:pPr eaLnBrk="1" hangingPunct="1"/>
            <a:r>
              <a:rPr lang="cs-CZ" sz="2800" smtClean="0"/>
              <a:t>cíle stránek</a:t>
            </a:r>
          </a:p>
          <a:p>
            <a:pPr eaLnBrk="1" hangingPunct="1"/>
            <a:r>
              <a:rPr lang="cs-CZ" sz="2800" smtClean="0"/>
              <a:t>obsah webu (existují podklady?)</a:t>
            </a:r>
          </a:p>
          <a:p>
            <a:pPr eaLnBrk="1" hangingPunct="1"/>
            <a:r>
              <a:rPr lang="cs-CZ" sz="2800" smtClean="0"/>
              <a:t>speciální požadavky klienta</a:t>
            </a:r>
          </a:p>
          <a:p>
            <a:pPr eaLnBrk="1" hangingPunct="1"/>
            <a:r>
              <a:rPr lang="cs-CZ" sz="2800" smtClean="0"/>
              <a:t>má klient nějaké vzorové stránky</a:t>
            </a:r>
          </a:p>
          <a:p>
            <a:pPr eaLnBrk="1" hangingPunct="1"/>
            <a:r>
              <a:rPr lang="cs-CZ" sz="2800" smtClean="0"/>
              <a:t>zmapování konkurence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Údržba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pravidelné aktualizace a optimalizace</a:t>
            </a:r>
          </a:p>
          <a:p>
            <a:pPr eaLnBrk="1" hangingPunct="1"/>
            <a:r>
              <a:rPr lang="cs-CZ" smtClean="0"/>
              <a:t>udržujte krok s konkurencí</a:t>
            </a:r>
          </a:p>
          <a:p>
            <a:pPr eaLnBrk="1" hangingPunct="1"/>
            <a:r>
              <a:rPr lang="cs-CZ" smtClean="0"/>
              <a:t>sledujte aktuální trendy</a:t>
            </a:r>
          </a:p>
          <a:p>
            <a:pPr eaLnBrk="1" hangingPunct="1"/>
            <a:r>
              <a:rPr lang="cs-CZ" smtClean="0"/>
              <a:t>sledujte statistiky </a:t>
            </a:r>
            <a:r>
              <a:rPr lang="cs-CZ" smtClean="0">
                <a:sym typeface="Wingdings 3" pitchFamily="18" charset="2"/>
              </a:rPr>
              <a:t></a:t>
            </a:r>
            <a:r>
              <a:rPr lang="cs-CZ" smtClean="0"/>
              <a:t> chování uživatelů</a:t>
            </a:r>
          </a:p>
          <a:p>
            <a:pPr eaLnBrk="1" hangingPunct="1"/>
            <a:r>
              <a:rPr lang="cs-CZ" smtClean="0"/>
              <a:t>„donuťte“ uživatele vracet se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 tvorby webových stránek</a:t>
            </a:r>
          </a:p>
        </p:txBody>
      </p:sp>
      <p:grpSp>
        <p:nvGrpSpPr>
          <p:cNvPr id="2" name="Zástupný symbol pro obsah 158722"/>
          <p:cNvGrpSpPr>
            <a:grpSpLocks/>
          </p:cNvGrpSpPr>
          <p:nvPr/>
        </p:nvGrpSpPr>
        <p:grpSpPr bwMode="auto">
          <a:xfrm>
            <a:off x="250825" y="1709738"/>
            <a:ext cx="8569325" cy="4814887"/>
            <a:chOff x="1543" y="733"/>
            <a:chExt cx="2663" cy="2761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146" y="899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4320000">
              <a:off x="2608" y="1235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8640000">
              <a:off x="2431" y="1778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_s2055"/>
            <p:cNvSpPr>
              <a:spLocks noChangeArrowheads="1" noTextEdit="1"/>
            </p:cNvSpPr>
            <p:nvPr/>
          </p:nvSpPr>
          <p:spPr bwMode="auto">
            <a:xfrm rot="12960000">
              <a:off x="1860" y="1777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 rot="17280000">
              <a:off x="1685" y="1234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364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Návrh</a:t>
              </a: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3249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Plánování</a:t>
              </a: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2607" y="2939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Realizace</a:t>
              </a:r>
            </a:p>
          </p:txBody>
        </p:sp>
        <p:sp>
          <p:nvSpPr>
            <p:cNvPr id="11" name="_s2060"/>
            <p:cNvSpPr>
              <a:spLocks noChangeArrowheads="1"/>
            </p:cNvSpPr>
            <p:nvPr/>
          </p:nvSpPr>
          <p:spPr bwMode="auto">
            <a:xfrm>
              <a:off x="1965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Údržba</a:t>
              </a:r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156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Zveřejnění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Máme čas?</a:t>
            </a:r>
          </a:p>
        </p:txBody>
      </p:sp>
      <p:sp>
        <p:nvSpPr>
          <p:cNvPr id="440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webových stránkách nesnášíte?</a:t>
            </a:r>
          </a:p>
          <a:p>
            <a:pPr lvl="1" eaLnBrk="1" hangingPunct="1"/>
            <a:r>
              <a:rPr lang="cs-CZ" smtClean="0"/>
              <a:t>uveďte alespoň jednu věc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25"/>
            <a:ext cx="6913563" cy="683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6083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phil</a:t>
            </a:r>
            <a:r>
              <a:rPr lang="en-US" sz="1800" dirty="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46085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Určení cílové skupiny</a:t>
            </a: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různí uživatelé</a:t>
            </a:r>
          </a:p>
          <a:p>
            <a:pPr lvl="1" eaLnBrk="1" hangingPunct="1"/>
            <a:r>
              <a:rPr lang="cs-CZ" smtClean="0"/>
              <a:t>věk, znalosti, zkušenosti</a:t>
            </a:r>
          </a:p>
          <a:p>
            <a:pPr eaLnBrk="1" hangingPunct="1"/>
            <a:r>
              <a:rPr lang="cs-CZ" smtClean="0"/>
              <a:t>různé chování uživatelů </a:t>
            </a:r>
            <a:r>
              <a:rPr lang="cs-CZ" sz="2400" smtClean="0"/>
              <a:t>(návyky)</a:t>
            </a:r>
          </a:p>
          <a:p>
            <a:pPr lvl="1" eaLnBrk="1" hangingPunct="1"/>
            <a:r>
              <a:rPr lang="cs-CZ" smtClean="0"/>
              <a:t>starší lidé více čtou, mladí prohlížejí</a:t>
            </a:r>
          </a:p>
          <a:p>
            <a:pPr eaLnBrk="1" hangingPunct="1"/>
            <a:r>
              <a:rPr lang="cs-CZ" smtClean="0"/>
              <a:t>různé přístupy </a:t>
            </a:r>
            <a:r>
              <a:rPr lang="cs-CZ" sz="2400" smtClean="0"/>
              <a:t>(aneb proč přicházejí)</a:t>
            </a:r>
          </a:p>
          <a:p>
            <a:pPr lvl="1" eaLnBrk="1" hangingPunct="1"/>
            <a:r>
              <a:rPr lang="cs-CZ" smtClean="0"/>
              <a:t>firemní stránky, portály, e-shopy, e-banky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Určení cílové skupiny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KDO</a:t>
            </a:r>
            <a:r>
              <a:rPr lang="cs-CZ" smtClean="0"/>
              <a:t> je cílová skupina uživatelů</a:t>
            </a:r>
          </a:p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CO</a:t>
            </a:r>
            <a:r>
              <a:rPr lang="cs-CZ" smtClean="0"/>
              <a:t> cílová skupina chce</a:t>
            </a:r>
          </a:p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JAK</a:t>
            </a:r>
            <a:r>
              <a:rPr lang="cs-CZ" smtClean="0"/>
              <a:t> (jakou formou) to cílová skupina chce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6000" dirty="0" smtClean="0"/>
              <a:t>Mířit na všechny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8000" dirty="0" smtClean="0"/>
              <a:t>=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6000" dirty="0" smtClean="0"/>
              <a:t>netrefit nikoho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0604625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Praktický úkol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pojišťovna specializující se na povinné ručení</a:t>
            </a:r>
          </a:p>
          <a:p>
            <a:pPr eaLnBrk="1" hangingPunct="1"/>
            <a:r>
              <a:rPr lang="cs-CZ" smtClean="0"/>
              <a:t>důraz na nízkou cenu pojištění</a:t>
            </a:r>
          </a:p>
          <a:p>
            <a:pPr eaLnBrk="1" hangingPunct="1"/>
            <a:r>
              <a:rPr lang="cs-CZ" smtClean="0"/>
              <a:t>definujte cílovou skupinu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rcles">
  <a:themeElements>
    <a:clrScheme name="circles 7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91360D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7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91360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1099</Words>
  <Application>Microsoft Office PowerPoint</Application>
  <PresentationFormat>Předvádění na obrazovce (4:3)</PresentationFormat>
  <Paragraphs>283</Paragraphs>
  <Slides>54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Arial Black</vt:lpstr>
      <vt:lpstr>Wingdings</vt:lpstr>
      <vt:lpstr>Wingdings 3</vt:lpstr>
      <vt:lpstr>circles</vt:lpstr>
      <vt:lpstr>2. Proces tvorby webových stránek</vt:lpstr>
      <vt:lpstr>Proces tvorby webových stránek</vt:lpstr>
      <vt:lpstr>Prezentace aplikace PowerPoint</vt:lpstr>
      <vt:lpstr>Tvůrčí tým</vt:lpstr>
      <vt:lpstr>Co byste si měli zjistit</vt:lpstr>
      <vt:lpstr>Určení cílové skupiny</vt:lpstr>
      <vt:lpstr>Určení cílové skupiny</vt:lpstr>
      <vt:lpstr>Prezentace aplikace PowerPoint</vt:lpstr>
      <vt:lpstr>Praktický úkol</vt:lpstr>
      <vt:lpstr>Jak poznat cílovou skupinu?</vt:lpstr>
      <vt:lpstr>Koho testovat?</vt:lpstr>
      <vt:lpstr>Kde zkoumat?</vt:lpstr>
      <vt:lpstr>Odměny za testování</vt:lpstr>
      <vt:lpstr>Ptejte se na to,…</vt:lpstr>
      <vt:lpstr>Rozhovory</vt:lpstr>
      <vt:lpstr>Proč vytváříme webové stránky?</vt:lpstr>
      <vt:lpstr>Cíle stránek</vt:lpstr>
      <vt:lpstr>Cíle stránek prakticky</vt:lpstr>
      <vt:lpstr>Obsah webu</vt:lpstr>
      <vt:lpstr>Ostatní</vt:lpstr>
      <vt:lpstr>Krutá realita</vt:lpstr>
      <vt:lpstr>Prezentace aplikace PowerPoint</vt:lpstr>
      <vt:lpstr>Návrh webu</vt:lpstr>
      <vt:lpstr>Skica</vt:lpstr>
      <vt:lpstr>Wireframe = drátěný model webu</vt:lpstr>
      <vt:lpstr>Druhy Wireframe</vt:lpstr>
      <vt:lpstr>Nástroje</vt:lpstr>
      <vt:lpstr>Informační architektura</vt:lpstr>
      <vt:lpstr>Prototyp a grafický návrh</vt:lpstr>
      <vt:lpstr>Kde vzít inspiraci</vt:lpstr>
      <vt:lpstr>Templates</vt:lpstr>
      <vt:lpstr>Fotobanky</vt:lpstr>
      <vt:lpstr>Rozcestník</vt:lpstr>
      <vt:lpstr>Druhy licencí</vt:lpstr>
      <vt:lpstr>Chcete si přivydělat?</vt:lpstr>
      <vt:lpstr>Předkládání návrh klientovi</vt:lpstr>
      <vt:lpstr>Prezentace aplikace PowerPoint</vt:lpstr>
      <vt:lpstr>Statické prezentace</vt:lpstr>
      <vt:lpstr>Dynamické prezentace</vt:lpstr>
      <vt:lpstr>Redakční systémy</vt:lpstr>
      <vt:lpstr>Příklady redakčních systémů</vt:lpstr>
      <vt:lpstr>Nástroje na tvorbu webu</vt:lpstr>
      <vt:lpstr>Prezentace aplikace PowerPoint</vt:lpstr>
      <vt:lpstr>Hosting a adresa</vt:lpstr>
      <vt:lpstr>Vyhledání vhodného hostingu</vt:lpstr>
      <vt:lpstr>Hostingy zdarma</vt:lpstr>
      <vt:lpstr>Další možnosti pro náročné</vt:lpstr>
      <vt:lpstr>Zásady zveřejnění webu</vt:lpstr>
      <vt:lpstr>Prezentace aplikace PowerPoint</vt:lpstr>
      <vt:lpstr>Údržba</vt:lpstr>
      <vt:lpstr>Proces tvorby webových stránek</vt:lpstr>
      <vt:lpstr>Máme čas?</vt:lpstr>
      <vt:lpstr>Prezentace aplikace PowerPoint</vt:lpstr>
      <vt:lpstr>Prezentace aplikace PowerPoint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95</cp:revision>
  <cp:lastPrinted>2013-02-26T15:36:20Z</cp:lastPrinted>
  <dcterms:created xsi:type="dcterms:W3CDTF">2005-04-26T09:52:17Z</dcterms:created>
  <dcterms:modified xsi:type="dcterms:W3CDTF">2016-03-02T07:51:49Z</dcterms:modified>
</cp:coreProperties>
</file>