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23" r:id="rId3"/>
    <p:sldId id="424" r:id="rId4"/>
    <p:sldId id="425" r:id="rId5"/>
    <p:sldId id="426" r:id="rId6"/>
    <p:sldId id="428" r:id="rId7"/>
    <p:sldId id="427" r:id="rId8"/>
    <p:sldId id="429" r:id="rId9"/>
    <p:sldId id="430" r:id="rId10"/>
    <p:sldId id="431" r:id="rId11"/>
    <p:sldId id="437" r:id="rId12"/>
    <p:sldId id="432" r:id="rId13"/>
    <p:sldId id="433" r:id="rId14"/>
    <p:sldId id="434" r:id="rId15"/>
    <p:sldId id="436" r:id="rId16"/>
    <p:sldId id="395" r:id="rId17"/>
    <p:sldId id="435" r:id="rId18"/>
    <p:sldId id="25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>
        <p:scale>
          <a:sx n="87" d="100"/>
          <a:sy n="87" d="100"/>
        </p:scale>
        <p:origin x="-2388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20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D8C142-32C8-46BC-8BCF-B716F88E7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059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0631E8B-0C3D-4ED9-BE94-BA029F633163}" type="slidenum">
              <a:rPr lang="ru-RU" altLang="cs-CZ" smtClean="0"/>
              <a:pPr eaLnBrk="1" hangingPunct="1">
                <a:spcBef>
                  <a:spcPct val="0"/>
                </a:spcBef>
              </a:pPr>
              <a:t>1</a:t>
            </a:fld>
            <a:endParaRPr lang="ru-RU" alt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C2A7BB-43C0-4C31-A458-CB0205066D11}" type="slidenum">
              <a:rPr lang="ru-RU" altLang="cs-CZ" smtClean="0"/>
              <a:pPr eaLnBrk="1" hangingPunct="1">
                <a:spcBef>
                  <a:spcPct val="0"/>
                </a:spcBef>
              </a:pPr>
              <a:t>18</a:t>
            </a:fld>
            <a:endParaRPr lang="ru-RU" altLang="cs-CZ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4951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93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53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976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30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24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6915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41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31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53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219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44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42850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qual.org/" TargetMode="External"/><Relationship Id="rId2" Type="http://schemas.openxmlformats.org/officeDocument/2006/relationships/hyperlink" Target="http://www.bix-bibliotheksindex.d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ides.cz/" TargetMode="External"/><Relationship Id="rId2" Type="http://schemas.openxmlformats.org/officeDocument/2006/relationships/hyperlink" Target="v&#253;zkumy.knihovna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ys3.cz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fla.org/publications/ifla-publications-series-138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theses.cz/id/wxcjko/" TargetMode="External"/><Relationship Id="rId2" Type="http://schemas.openxmlformats.org/officeDocument/2006/relationships/hyperlink" Target="http://theses.cz/id/l2o04e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lsc.pbworks.com/w/page/7422647/Public%20library%20standards%20by%20state" TargetMode="External"/><Relationship Id="rId7" Type="http://schemas.openxmlformats.org/officeDocument/2006/relationships/hyperlink" Target="http://www.svkos.cz/data/soubory/standard_pro_dobrou.pdf" TargetMode="External"/><Relationship Id="rId2" Type="http://schemas.openxmlformats.org/officeDocument/2006/relationships/hyperlink" Target="http://www.ifla.org/publications/ifla-publications-series-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kis.nipos-mk.cz/" TargetMode="External"/><Relationship Id="rId5" Type="http://schemas.openxmlformats.org/officeDocument/2006/relationships/hyperlink" Target="http://vkis.nipos-mk.cz/download/Metodpokyn-standardVKIS.pdf" TargetMode="External"/><Relationship Id="rId4" Type="http://schemas.openxmlformats.org/officeDocument/2006/relationships/hyperlink" Target="http://www.cilip.org.uk/cilip/advocacy-awards-and-projects/advocacy-and-campaigns/public-libraries/policy-statements-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1.xls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sz="4800" dirty="0" smtClean="0">
                <a:solidFill>
                  <a:srgbClr val="FFFF00"/>
                </a:solidFill>
              </a:rPr>
              <a:t>Měření výkonu knihoven</a:t>
            </a:r>
            <a:r>
              <a:rPr lang="cs-CZ" altLang="cs-CZ" sz="3600" dirty="0" smtClean="0"/>
              <a:t/>
            </a:r>
            <a:br>
              <a:rPr lang="cs-CZ" altLang="cs-CZ" sz="3600" dirty="0" smtClean="0"/>
            </a:br>
            <a:r>
              <a:rPr lang="cs-CZ" altLang="cs-CZ" dirty="0" smtClean="0"/>
              <a:t>a jeho využití při zkvalitňování služeb</a:t>
            </a:r>
            <a:endParaRPr lang="uk-UA" altLang="cs-CZ" sz="2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itchFamily="34" charset="0"/>
              </a:rPr>
              <a:t>Brno, </a:t>
            </a:r>
            <a:r>
              <a:rPr lang="cs-CZ" altLang="cs-CZ" sz="1800" b="1" dirty="0" smtClean="0">
                <a:latin typeface="Tahoma" pitchFamily="34" charset="0"/>
              </a:rPr>
              <a:t>30. </a:t>
            </a:r>
            <a:r>
              <a:rPr lang="cs-CZ" altLang="cs-CZ" sz="1800" b="1" dirty="0" smtClean="0">
                <a:latin typeface="Tahoma" pitchFamily="34" charset="0"/>
              </a:rPr>
              <a:t>března </a:t>
            </a:r>
            <a:r>
              <a:rPr lang="cs-CZ" altLang="cs-CZ" sz="1800" b="1" dirty="0" smtClean="0">
                <a:latin typeface="Tahoma" pitchFamily="34" charset="0"/>
              </a:rPr>
              <a:t>2016</a:t>
            </a:r>
            <a:endParaRPr lang="cs-CZ" altLang="cs-CZ" sz="18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r>
              <a:rPr lang="cs-CZ" dirty="0" smtClean="0"/>
              <a:t> v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921500" cy="5256312"/>
          </a:xfrm>
        </p:spPr>
        <p:txBody>
          <a:bodyPr/>
          <a:lstStyle/>
          <a:p>
            <a:r>
              <a:rPr lang="cs-CZ" dirty="0" smtClean="0"/>
              <a:t>Německo – skončil k 12/2015</a:t>
            </a:r>
            <a:endParaRPr lang="cs-CZ" dirty="0" smtClean="0"/>
          </a:p>
          <a:p>
            <a:pPr lvl="1"/>
            <a:r>
              <a:rPr lang="cs-CZ" dirty="0" smtClean="0">
                <a:hlinkClick r:id="rId2"/>
              </a:rPr>
              <a:t>BIX</a:t>
            </a:r>
            <a:endParaRPr lang="cs-CZ" dirty="0"/>
          </a:p>
          <a:p>
            <a:pPr lvl="1"/>
            <a:r>
              <a:rPr lang="cs-CZ" dirty="0" smtClean="0"/>
              <a:t>přes 2000 knihoven (</a:t>
            </a:r>
            <a:r>
              <a:rPr lang="cs-CZ" dirty="0" err="1" smtClean="0"/>
              <a:t>stř</a:t>
            </a:r>
            <a:r>
              <a:rPr lang="cs-CZ" dirty="0" smtClean="0"/>
              <a:t>. </a:t>
            </a:r>
            <a:r>
              <a:rPr lang="cs-CZ" dirty="0" err="1" smtClean="0"/>
              <a:t>evropa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zapojeny také české knihovny (KUK)</a:t>
            </a:r>
          </a:p>
          <a:p>
            <a:pPr lvl="1"/>
            <a:r>
              <a:rPr lang="cs-CZ" dirty="0" smtClean="0"/>
              <a:t>pro veřejné i akademické knihovny</a:t>
            </a:r>
          </a:p>
          <a:p>
            <a:r>
              <a:rPr lang="cs-CZ" dirty="0" smtClean="0"/>
              <a:t>USA + svět</a:t>
            </a:r>
          </a:p>
          <a:p>
            <a:pPr lvl="1"/>
            <a:r>
              <a:rPr lang="cs-CZ" dirty="0" smtClean="0">
                <a:hlinkClick r:id="rId3"/>
              </a:rPr>
              <a:t>LIBQUAL+</a:t>
            </a:r>
            <a:endParaRPr lang="cs-CZ" dirty="0" smtClean="0"/>
          </a:p>
          <a:p>
            <a:pPr lvl="1"/>
            <a:r>
              <a:rPr lang="cs-CZ" dirty="0" smtClean="0"/>
              <a:t>vzniklo v roce 1999</a:t>
            </a:r>
          </a:p>
          <a:p>
            <a:pPr lvl="1"/>
            <a:r>
              <a:rPr lang="cs-CZ" dirty="0" smtClean="0"/>
              <a:t>zapojeno přes 1200 knihoven z celého světa, zejména akademické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881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výzkumný seminář – podzim 2015</a:t>
            </a:r>
          </a:p>
          <a:p>
            <a:r>
              <a:rPr lang="cs-CZ" dirty="0" smtClean="0"/>
              <a:t>připravujeme článek (příloha v IS)</a:t>
            </a:r>
          </a:p>
          <a:p>
            <a:r>
              <a:rPr lang="cs-CZ" dirty="0" smtClean="0"/>
              <a:t>přehled existujících řešení</a:t>
            </a:r>
          </a:p>
          <a:p>
            <a:r>
              <a:rPr lang="cs-CZ" dirty="0" smtClean="0"/>
              <a:t>různé přístupy</a:t>
            </a:r>
          </a:p>
          <a:p>
            <a:pPr lvl="1"/>
            <a:r>
              <a:rPr lang="cs-CZ" dirty="0" smtClean="0"/>
              <a:t>veřejné x neveřejné</a:t>
            </a:r>
          </a:p>
          <a:p>
            <a:pPr lvl="1"/>
            <a:r>
              <a:rPr lang="cs-CZ" dirty="0" smtClean="0"/>
              <a:t>placené x zdarma</a:t>
            </a:r>
          </a:p>
          <a:p>
            <a:pPr lvl="1"/>
            <a:r>
              <a:rPr lang="cs-CZ" dirty="0" smtClean="0"/>
              <a:t>...</a:t>
            </a:r>
          </a:p>
          <a:p>
            <a:r>
              <a:rPr lang="cs-CZ" dirty="0" smtClean="0"/>
              <a:t>přechod na pokročilejší analytiku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750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</a:t>
            </a:r>
            <a:r>
              <a:rPr lang="cs-CZ" dirty="0" err="1" smtClean="0"/>
              <a:t>benchmarkingu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špatně zadané údaje</a:t>
            </a:r>
          </a:p>
          <a:p>
            <a:pPr lvl="1"/>
            <a:r>
              <a:rPr lang="cs-CZ" dirty="0" smtClean="0"/>
              <a:t>záměrné, omylem</a:t>
            </a:r>
          </a:p>
          <a:p>
            <a:r>
              <a:rPr lang="cs-CZ" dirty="0" smtClean="0"/>
              <a:t>nejednotnost metrik</a:t>
            </a:r>
          </a:p>
          <a:p>
            <a:pPr lvl="1"/>
            <a:r>
              <a:rPr lang="cs-CZ" dirty="0" smtClean="0"/>
              <a:t>jak počítat akce, počet návštěvníků</a:t>
            </a:r>
          </a:p>
          <a:p>
            <a:r>
              <a:rPr lang="cs-CZ" dirty="0" smtClean="0"/>
              <a:t>nepokrývá celé spektrum služeb</a:t>
            </a:r>
          </a:p>
          <a:p>
            <a:r>
              <a:rPr lang="cs-CZ" dirty="0" smtClean="0"/>
              <a:t>vysoká cena za využití zahraničních systémů</a:t>
            </a:r>
          </a:p>
          <a:p>
            <a:r>
              <a:rPr lang="cs-CZ" dirty="0" smtClean="0"/>
              <a:t>kvantitativní </a:t>
            </a:r>
            <a:r>
              <a:rPr lang="cs-CZ" dirty="0"/>
              <a:t>metoda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594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Kvantita vs. kvalita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5544294" cy="5256312"/>
          </a:xfrm>
        </p:spPr>
        <p:txBody>
          <a:bodyPr/>
          <a:lstStyle/>
          <a:p>
            <a:r>
              <a:rPr lang="cs-CZ" dirty="0" smtClean="0"/>
              <a:t>co na to uživatelé?</a:t>
            </a:r>
          </a:p>
          <a:p>
            <a:r>
              <a:rPr lang="cs-CZ" dirty="0" smtClean="0"/>
              <a:t>knihovna s dobrými výsledky a se špatným hodnocením od uživatelů</a:t>
            </a:r>
          </a:p>
          <a:p>
            <a:r>
              <a:rPr lang="cs-CZ" dirty="0" smtClean="0"/>
              <a:t>nutnost provádět také kvalitativní výzkumy</a:t>
            </a:r>
            <a:endParaRPr lang="cs-CZ" dirty="0"/>
          </a:p>
        </p:txBody>
      </p:sp>
      <p:pic>
        <p:nvPicPr>
          <p:cNvPr id="35842" name="Picture 2" descr="Pe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29905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240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file"/>
              </a:rPr>
              <a:t>výzkumy.knihovna.cz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CIDES</a:t>
            </a:r>
            <a:r>
              <a:rPr lang="cs-CZ" dirty="0" smtClean="0"/>
              <a:t> – Centrum pro inovace a design služeb</a:t>
            </a:r>
          </a:p>
          <a:p>
            <a:r>
              <a:rPr lang="cs-CZ" dirty="0" smtClean="0">
                <a:hlinkClick r:id="rId4"/>
              </a:rPr>
              <a:t>Mys3</a:t>
            </a:r>
            <a:r>
              <a:rPr lang="cs-CZ" dirty="0" smtClean="0"/>
              <a:t> – </a:t>
            </a:r>
            <a:r>
              <a:rPr lang="cs-CZ" dirty="0" err="1" smtClean="0"/>
              <a:t>mystery</a:t>
            </a:r>
            <a:r>
              <a:rPr lang="cs-CZ" dirty="0" smtClean="0"/>
              <a:t> shopping v knihovnách (APLS)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055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Akademické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roční výkaz</a:t>
            </a:r>
          </a:p>
          <a:p>
            <a:pPr lvl="1"/>
            <a:r>
              <a:rPr lang="cs-CZ" dirty="0" smtClean="0"/>
              <a:t>nebude sbírat MK ČR, ale AKVŠ</a:t>
            </a:r>
          </a:p>
          <a:p>
            <a:pPr lvl="1"/>
            <a:r>
              <a:rPr lang="cs-CZ" dirty="0" smtClean="0"/>
              <a:t>hledá se podoba RV</a:t>
            </a:r>
          </a:p>
          <a:p>
            <a:pPr lvl="1"/>
            <a:r>
              <a:rPr lang="cs-CZ" dirty="0" smtClean="0"/>
              <a:t>systém pro srovnávání</a:t>
            </a:r>
          </a:p>
          <a:p>
            <a:r>
              <a:rPr lang="cs-CZ" dirty="0" smtClean="0"/>
              <a:t>prosinec 2015</a:t>
            </a:r>
          </a:p>
          <a:p>
            <a:pPr lvl="1"/>
            <a:r>
              <a:rPr lang="cs-CZ" dirty="0" smtClean="0"/>
              <a:t>diskuze nad parametry z RV</a:t>
            </a:r>
          </a:p>
          <a:p>
            <a:pPr lvl="1"/>
            <a:r>
              <a:rPr lang="cs-CZ" dirty="0" smtClean="0"/>
              <a:t>návrh nových indikátorů</a:t>
            </a:r>
          </a:p>
          <a:p>
            <a:r>
              <a:rPr lang="cs-CZ" dirty="0" smtClean="0"/>
              <a:t>nový RV v průběhu roku 2015</a:t>
            </a:r>
          </a:p>
          <a:p>
            <a:r>
              <a:rPr lang="cs-CZ" dirty="0" smtClean="0"/>
              <a:t>doplnění kvalitativních výzkumů</a:t>
            </a:r>
          </a:p>
        </p:txBody>
      </p:sp>
    </p:spTree>
    <p:extLst>
      <p:ext uri="{BB962C8B-B14F-4D97-AF65-F5344CB8AC3E}">
        <p14:creationId xmlns:p14="http://schemas.microsoft.com/office/powerpoint/2010/main" val="3383402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dirty="0" smtClean="0"/>
              <a:t>Literatura k tématu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sz="1600" dirty="0"/>
              <a:t>STEJSKAL, Jan a kol. </a:t>
            </a:r>
            <a:r>
              <a:rPr lang="cs-CZ" sz="1600" i="1" dirty="0"/>
              <a:t>Měření hodnoty veřejných služeb (na příkladu veřejných knihoven)</a:t>
            </a:r>
            <a:r>
              <a:rPr lang="cs-CZ" sz="1600" dirty="0"/>
              <a:t>. Praha: </a:t>
            </a:r>
            <a:r>
              <a:rPr lang="cs-CZ" sz="1600" dirty="0" err="1"/>
              <a:t>Wolters</a:t>
            </a:r>
            <a:r>
              <a:rPr lang="cs-CZ" sz="1600" dirty="0"/>
              <a:t> </a:t>
            </a:r>
            <a:r>
              <a:rPr lang="cs-CZ" sz="1600" dirty="0" err="1"/>
              <a:t>Kluwer</a:t>
            </a:r>
            <a:r>
              <a:rPr lang="cs-CZ" sz="1600" dirty="0"/>
              <a:t> ČR, 2013. ISBN 978-80-7478-412-5.</a:t>
            </a:r>
          </a:p>
          <a:p>
            <a:r>
              <a:rPr lang="cs-CZ" sz="1600" dirty="0"/>
              <a:t>ŘEHÁK, Tomáš a kol. Neocenitelné služby knihovny a jak je ocenit. Praha: </a:t>
            </a:r>
            <a:r>
              <a:rPr lang="cs-CZ" sz="1600" dirty="0" err="1"/>
              <a:t>Wolters</a:t>
            </a:r>
            <a:r>
              <a:rPr lang="cs-CZ" sz="1600" dirty="0"/>
              <a:t> </a:t>
            </a:r>
            <a:r>
              <a:rPr lang="cs-CZ" sz="1600" dirty="0" err="1"/>
              <a:t>Kluwer</a:t>
            </a:r>
            <a:r>
              <a:rPr lang="cs-CZ" sz="1600" dirty="0"/>
              <a:t> ČR, 2013. ISBN 978-80-7478-413-2</a:t>
            </a:r>
            <a:r>
              <a:rPr lang="cs-CZ" sz="1600" dirty="0" smtClean="0"/>
              <a:t>.</a:t>
            </a:r>
          </a:p>
          <a:p>
            <a:r>
              <a:rPr lang="cs-CZ" sz="1600" dirty="0"/>
              <a:t>KOONTZ, </a:t>
            </a:r>
            <a:r>
              <a:rPr lang="cs-CZ" sz="1600" dirty="0" err="1"/>
              <a:t>Christie</a:t>
            </a:r>
            <a:r>
              <a:rPr lang="cs-CZ" sz="1600" dirty="0"/>
              <a:t> a Barbara GUBBIN. Směrnice IFLA: služby veřejných knihoven. 2., zcela </a:t>
            </a:r>
            <a:r>
              <a:rPr lang="cs-CZ" sz="1600" dirty="0" err="1"/>
              <a:t>přeprac</a:t>
            </a:r>
            <a:r>
              <a:rPr lang="cs-CZ" sz="1600" dirty="0"/>
              <a:t>. vyd. Praha: Národní knihovna ČR, 2012. ISBN 078-80-7050-612-7.</a:t>
            </a:r>
          </a:p>
          <a:p>
            <a:r>
              <a:rPr lang="cs-CZ" sz="1600" dirty="0"/>
              <a:t>RICHTER, Vít. </a:t>
            </a:r>
            <a:r>
              <a:rPr lang="cs-CZ" sz="1600" i="1" dirty="0" err="1"/>
              <a:t>Benchmarking</a:t>
            </a:r>
            <a:r>
              <a:rPr lang="cs-CZ" sz="1600" i="1" dirty="0"/>
              <a:t> knihoven 2014: velké opakování</a:t>
            </a:r>
            <a:r>
              <a:rPr lang="cs-CZ" sz="1600" dirty="0"/>
              <a:t> </a:t>
            </a:r>
            <a:r>
              <a:rPr lang="en-US" sz="1600" dirty="0"/>
              <a:t>[PPT </a:t>
            </a:r>
            <a:r>
              <a:rPr lang="en-US" sz="1600" dirty="0" err="1"/>
              <a:t>prezentace</a:t>
            </a:r>
            <a:r>
              <a:rPr lang="en-US" sz="1600" dirty="0"/>
              <a:t>]</a:t>
            </a:r>
            <a:r>
              <a:rPr lang="cs-CZ" sz="1600" dirty="0"/>
              <a:t>. Brno, 24. 3. 2014. Prezentace je dostupná účastníkům semináře konaného v MZK v Brně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HEANEY</a:t>
            </a:r>
            <a:r>
              <a:rPr lang="cs-CZ" sz="1600" dirty="0"/>
              <a:t>, Michael. </a:t>
            </a:r>
            <a:r>
              <a:rPr lang="en-US" sz="1600" i="1" dirty="0"/>
              <a:t>Library Statistics for the 21st Century </a:t>
            </a:r>
            <a:r>
              <a:rPr lang="en-US" sz="1600" i="1" dirty="0" smtClean="0"/>
              <a:t>World</a:t>
            </a:r>
            <a:r>
              <a:rPr lang="cs-CZ" sz="1600" dirty="0" smtClean="0"/>
              <a:t>. </a:t>
            </a:r>
            <a:r>
              <a:rPr lang="cs-CZ" sz="1600" dirty="0" err="1" smtClean="0"/>
              <a:t>München</a:t>
            </a:r>
            <a:r>
              <a:rPr lang="cs-CZ" sz="1600" dirty="0"/>
              <a:t>: K.G. </a:t>
            </a:r>
            <a:r>
              <a:rPr lang="cs-CZ" sz="1600" dirty="0" err="1"/>
              <a:t>Saur</a:t>
            </a:r>
            <a:r>
              <a:rPr lang="cs-CZ" sz="1600" dirty="0"/>
              <a:t>, </a:t>
            </a:r>
            <a:r>
              <a:rPr lang="cs-CZ" sz="1600" dirty="0" smtClean="0"/>
              <a:t>2009. </a:t>
            </a:r>
            <a:r>
              <a:rPr lang="cs-CZ" sz="1600" dirty="0"/>
              <a:t>Dostupné také z: </a:t>
            </a:r>
            <a:r>
              <a:rPr lang="cs-CZ" sz="1600" dirty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www.ifla.org/publications/ifla-publications-series-138</a:t>
            </a:r>
            <a:endParaRPr lang="cs-CZ" sz="1600" dirty="0" smtClean="0"/>
          </a:p>
          <a:p>
            <a:r>
              <a:rPr lang="cs-CZ" sz="1600" dirty="0" err="1" smtClean="0"/>
              <a:t>Statistics</a:t>
            </a:r>
            <a:r>
              <a:rPr lang="cs-CZ" sz="1600" dirty="0" smtClean="0"/>
              <a:t> and </a:t>
            </a:r>
            <a:r>
              <a:rPr lang="cs-CZ" sz="1600" dirty="0" err="1" smtClean="0"/>
              <a:t>Evaluation</a:t>
            </a:r>
            <a:r>
              <a:rPr lang="cs-CZ" sz="1600" dirty="0" smtClean="0"/>
              <a:t> </a:t>
            </a:r>
            <a:r>
              <a:rPr lang="cs-CZ" sz="1600" dirty="0" err="1" smtClean="0"/>
              <a:t>Section</a:t>
            </a:r>
            <a:r>
              <a:rPr lang="cs-CZ" sz="1600" dirty="0" smtClean="0"/>
              <a:t>. </a:t>
            </a:r>
            <a:r>
              <a:rPr lang="cs-CZ" sz="1600" i="1" dirty="0" smtClean="0"/>
              <a:t>IFLA</a:t>
            </a:r>
            <a:r>
              <a:rPr lang="cs-CZ" sz="1600" dirty="0" smtClean="0"/>
              <a:t> </a:t>
            </a:r>
            <a:r>
              <a:rPr lang="en-US" sz="1600" dirty="0"/>
              <a:t>[online]. </a:t>
            </a:r>
            <a:r>
              <a:rPr lang="cs-CZ" sz="1600" smtClean="0"/>
              <a:t>IFLA, 2014 </a:t>
            </a:r>
            <a:r>
              <a:rPr lang="en-US" sz="1600" dirty="0" smtClean="0"/>
              <a:t>[cit.:</a:t>
            </a:r>
            <a:r>
              <a:rPr lang="cs-CZ" sz="1600" dirty="0" smtClean="0"/>
              <a:t> 2014-03-31</a:t>
            </a:r>
            <a:r>
              <a:rPr lang="en-US" sz="1600" dirty="0" smtClean="0"/>
              <a:t>]</a:t>
            </a:r>
            <a:r>
              <a:rPr lang="cs-CZ" sz="1600" dirty="0" smtClean="0"/>
              <a:t>. </a:t>
            </a:r>
            <a:r>
              <a:rPr lang="en-US" sz="1600" dirty="0" err="1" smtClean="0"/>
              <a:t>Dostupn</a:t>
            </a:r>
            <a:r>
              <a:rPr lang="cs-CZ" sz="1600" dirty="0" smtClean="0"/>
              <a:t>é z: </a:t>
            </a:r>
            <a:r>
              <a:rPr lang="en-US" sz="1600" dirty="0" smtClean="0"/>
              <a:t>http</a:t>
            </a:r>
            <a:r>
              <a:rPr lang="en-US" sz="1600" dirty="0"/>
              <a:t>://www.ifla.org/publications/ifla-publications-series-138</a:t>
            </a:r>
            <a:endParaRPr lang="cs-CZ" sz="1600" dirty="0"/>
          </a:p>
          <a:p>
            <a:r>
              <a:rPr lang="cs-CZ" sz="1600" dirty="0"/>
              <a:t>popularizační články od Z. Dohnálkové, V. Richtera, T. </a:t>
            </a:r>
            <a:r>
              <a:rPr lang="cs-CZ" sz="1600" dirty="0" smtClean="0"/>
              <a:t>Řeháka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Diplomové práce na </a:t>
            </a:r>
            <a:r>
              <a:rPr lang="cs-CZ" dirty="0" err="1" smtClean="0"/>
              <a:t>KISKu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/>
              <a:t>KALÍŠEK, Petr. </a:t>
            </a:r>
            <a:r>
              <a:rPr lang="cs-CZ" sz="1400" i="1" dirty="0"/>
              <a:t>Měření a řízení výkonu v knihovnách MU</a:t>
            </a:r>
            <a:r>
              <a:rPr lang="cs-CZ" sz="1400" dirty="0"/>
              <a:t> [online]. Brno, 2015 [cit. 2016-03-30]. Dostupné z: </a:t>
            </a:r>
            <a:r>
              <a:rPr lang="cs-CZ" sz="1400" dirty="0">
                <a:hlinkClick r:id="rId2"/>
              </a:rPr>
              <a:t>http://theses.cz/id/l2o04e/</a:t>
            </a:r>
            <a:r>
              <a:rPr lang="cs-CZ" sz="1400" dirty="0"/>
              <a:t>. Bakalářská práce. </a:t>
            </a:r>
          </a:p>
          <a:p>
            <a:r>
              <a:rPr lang="cs-CZ" sz="1400" dirty="0"/>
              <a:t>FRYŠ, Jakub. </a:t>
            </a:r>
            <a:r>
              <a:rPr lang="cs-CZ" sz="1400" i="1" dirty="0"/>
              <a:t>Analýza ročních výkazů českých akademických knihoven od roku 2001</a:t>
            </a:r>
            <a:r>
              <a:rPr lang="cs-CZ" sz="1400" dirty="0"/>
              <a:t> [online]. Brno, 2015 [cit. 2016-03-30]. Dostupné z: </a:t>
            </a:r>
            <a:r>
              <a:rPr lang="cs-CZ" sz="1400" dirty="0">
                <a:hlinkClick r:id="rId3"/>
              </a:rPr>
              <a:t>http://theses.cz/id/</a:t>
            </a:r>
            <a:r>
              <a:rPr lang="cs-CZ" sz="1400" dirty="0" err="1">
                <a:hlinkClick r:id="rId3"/>
              </a:rPr>
              <a:t>wxcjko</a:t>
            </a:r>
            <a:r>
              <a:rPr lang="cs-CZ" sz="1400" dirty="0">
                <a:hlinkClick r:id="rId3"/>
              </a:rPr>
              <a:t>/</a:t>
            </a:r>
            <a:r>
              <a:rPr lang="cs-CZ" sz="1400" dirty="0"/>
              <a:t>. Bakalářská práce</a:t>
            </a:r>
            <a:r>
              <a:rPr lang="cs-CZ" sz="1400" dirty="0" smtClean="0"/>
              <a:t>.</a:t>
            </a:r>
          </a:p>
          <a:p>
            <a:pPr marL="0" indent="0">
              <a:buNone/>
            </a:pPr>
            <a:endParaRPr lang="cs-CZ" sz="1400" dirty="0"/>
          </a:p>
          <a:p>
            <a:r>
              <a:rPr lang="cs-CZ" sz="1400" dirty="0" smtClean="0"/>
              <a:t>KAPOUNOVÁ</a:t>
            </a:r>
            <a:r>
              <a:rPr lang="cs-CZ" sz="1400" dirty="0"/>
              <a:t>, Kateřina. </a:t>
            </a:r>
            <a:r>
              <a:rPr lang="cs-CZ" sz="1400" i="1" dirty="0"/>
              <a:t>Analýza projektu </a:t>
            </a:r>
            <a:r>
              <a:rPr lang="cs-CZ" sz="1400" i="1" dirty="0" err="1"/>
              <a:t>Benchmarking</a:t>
            </a:r>
            <a:r>
              <a:rPr lang="cs-CZ" sz="1400" i="1" dirty="0"/>
              <a:t> knihoven</a:t>
            </a:r>
            <a:r>
              <a:rPr lang="cs-CZ" sz="1400" dirty="0"/>
              <a:t>. Brno: Masarykova univerzita, Filozofická fakulta, Ústav české literatury a knihovnictví, Kabinet informačních studií a knihovnictví, 2011. 106 s. Vedoucí diplomové práce PhDr. Ladislava Suchá.</a:t>
            </a:r>
          </a:p>
          <a:p>
            <a:r>
              <a:rPr lang="cs-CZ" sz="1400" dirty="0"/>
              <a:t>JANKŮ, Monika. </a:t>
            </a:r>
            <a:r>
              <a:rPr lang="cs-CZ" sz="1400" i="1" dirty="0"/>
              <a:t>ROI knihoven</a:t>
            </a:r>
            <a:r>
              <a:rPr lang="cs-CZ" sz="1400" dirty="0"/>
              <a:t>. Brno: Masarykova univerzita. Filozofická fakulta. Katedra informačních studií a knihovnictví, 2011. 42 s. Vedoucí bakalářské práce PhDr. Ladislava Suchá. </a:t>
            </a:r>
          </a:p>
          <a:p>
            <a:r>
              <a:rPr lang="cs-CZ" sz="1400" dirty="0"/>
              <a:t>JURÁKOVÁ, Veronika. </a:t>
            </a:r>
            <a:r>
              <a:rPr lang="cs-CZ" sz="1400" i="1" dirty="0"/>
              <a:t>Výzkumy v knihovnách: současný stav realizace výzkumů v českých knihovnách a projekt Výzkumy.knihovna.cz</a:t>
            </a:r>
            <a:r>
              <a:rPr lang="cs-CZ" sz="1400" dirty="0"/>
              <a:t>. Brno: Masarykova univerzita. Filozofická fakulta. Katedra informačních studií a knihovnictví, 2013. 105 s. Vedoucí diplomové práce PhDr. Ladislava </a:t>
            </a:r>
            <a:r>
              <a:rPr lang="cs-CZ" sz="1400" dirty="0" err="1"/>
              <a:t>Zbiejczuk</a:t>
            </a:r>
            <a:r>
              <a:rPr lang="cs-CZ" sz="1400" dirty="0"/>
              <a:t> Suchá</a:t>
            </a:r>
            <a:r>
              <a:rPr lang="cs-CZ" sz="1400" dirty="0" smtClean="0"/>
              <a:t>.</a:t>
            </a: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3825593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Závěr</a:t>
            </a:r>
            <a:endParaRPr lang="en-US" altLang="cs-CZ" sz="40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 smtClean="0"/>
              <a:t>krcal@phil.muni.cz</a:t>
            </a:r>
            <a:endParaRPr lang="cs-CZ" alt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altLang="cs-CZ" sz="3200" dirty="0" smtClean="0"/>
              <a:t>Možnosti měření výkonu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altLang="cs-CZ" sz="3000" dirty="0" smtClean="0"/>
              <a:t>standardy kvality</a:t>
            </a:r>
          </a:p>
          <a:p>
            <a:r>
              <a:rPr lang="cs-CZ" altLang="cs-CZ" sz="3000" dirty="0" err="1" smtClean="0"/>
              <a:t>benchmarking</a:t>
            </a:r>
            <a:endParaRPr lang="cs-CZ" altLang="cs-CZ" sz="3000" dirty="0" smtClean="0"/>
          </a:p>
          <a:p>
            <a:r>
              <a:rPr lang="cs-CZ" altLang="cs-CZ" sz="3000" dirty="0"/>
              <a:t>výzkumy v rámci designu služeb</a:t>
            </a:r>
          </a:p>
          <a:p>
            <a:pPr lvl="1"/>
            <a:r>
              <a:rPr lang="cs-CZ" altLang="cs-CZ" sz="2600" dirty="0"/>
              <a:t>uživatelské testování</a:t>
            </a:r>
          </a:p>
          <a:p>
            <a:r>
              <a:rPr lang="cs-CZ" altLang="cs-CZ" sz="3000" dirty="0" smtClean="0"/>
              <a:t>ekonomické analýzy</a:t>
            </a:r>
          </a:p>
          <a:p>
            <a:pPr lvl="1"/>
            <a:r>
              <a:rPr lang="cs-CZ" altLang="cs-CZ" sz="2600" dirty="0" smtClean="0"/>
              <a:t>např. ROI</a:t>
            </a:r>
          </a:p>
          <a:p>
            <a:r>
              <a:rPr lang="cs-CZ" altLang="cs-CZ" sz="3000" dirty="0" smtClean="0"/>
              <a:t>...</a:t>
            </a:r>
          </a:p>
          <a:p>
            <a:pPr lvl="1"/>
            <a:endParaRPr lang="cs-CZ" altLang="cs-CZ" sz="2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Standardy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IFLA</a:t>
            </a:r>
            <a:endParaRPr lang="cs-CZ" dirty="0"/>
          </a:p>
          <a:p>
            <a:pPr lvl="1"/>
            <a:r>
              <a:rPr lang="cs-CZ" dirty="0" smtClean="0"/>
              <a:t>přeloženo do 13-ti jazyků (i CZ)</a:t>
            </a:r>
          </a:p>
          <a:p>
            <a:r>
              <a:rPr lang="cs-CZ" dirty="0" smtClean="0"/>
              <a:t>národní</a:t>
            </a:r>
          </a:p>
          <a:p>
            <a:pPr lvl="1"/>
            <a:r>
              <a:rPr lang="cs-CZ" dirty="0" smtClean="0">
                <a:hlinkClick r:id="rId3"/>
              </a:rPr>
              <a:t>některé státy USA</a:t>
            </a:r>
            <a:r>
              <a:rPr lang="cs-CZ" dirty="0" smtClean="0"/>
              <a:t>, </a:t>
            </a:r>
            <a:r>
              <a:rPr lang="cs-CZ" dirty="0" smtClean="0">
                <a:hlinkClick r:id="rId4"/>
              </a:rPr>
              <a:t>GB</a:t>
            </a:r>
            <a:r>
              <a:rPr lang="cs-CZ" dirty="0" smtClean="0"/>
              <a:t> (</a:t>
            </a:r>
            <a:r>
              <a:rPr lang="cs-CZ" dirty="0" err="1" smtClean="0"/>
              <a:t>Cilip</a:t>
            </a:r>
            <a:r>
              <a:rPr lang="cs-CZ" dirty="0" smtClean="0"/>
              <a:t>), ŠPA</a:t>
            </a:r>
          </a:p>
          <a:p>
            <a:r>
              <a:rPr lang="cs-CZ" dirty="0" smtClean="0"/>
              <a:t>české veřejné knihovny</a:t>
            </a:r>
          </a:p>
          <a:p>
            <a:pPr lvl="1"/>
            <a:r>
              <a:rPr lang="cs-CZ" dirty="0" smtClean="0">
                <a:hlinkClick r:id="rId5"/>
              </a:rPr>
              <a:t>MK ČR</a:t>
            </a:r>
            <a:r>
              <a:rPr lang="cs-CZ" dirty="0" smtClean="0"/>
              <a:t> + </a:t>
            </a:r>
            <a:r>
              <a:rPr lang="cs-CZ" dirty="0" smtClean="0">
                <a:hlinkClick r:id="rId6"/>
              </a:rPr>
              <a:t>vyhodnocení standardů</a:t>
            </a:r>
            <a:endParaRPr lang="cs-CZ" dirty="0" smtClean="0"/>
          </a:p>
          <a:p>
            <a:pPr lvl="1"/>
            <a:r>
              <a:rPr lang="cs-CZ" dirty="0" smtClean="0"/>
              <a:t>standard vydán i knižně NK ČR</a:t>
            </a:r>
          </a:p>
          <a:p>
            <a:pPr lvl="2"/>
            <a:r>
              <a:rPr lang="cs-CZ" dirty="0" smtClean="0">
                <a:hlinkClick r:id="rId7"/>
              </a:rPr>
              <a:t>Standard pro dobrou knihovnu</a:t>
            </a:r>
            <a:r>
              <a:rPr lang="cs-CZ" dirty="0" smtClean="0"/>
              <a:t> (2012)</a:t>
            </a:r>
          </a:p>
        </p:txBody>
      </p:sp>
    </p:spTree>
    <p:extLst>
      <p:ext uri="{BB962C8B-B14F-4D97-AF65-F5344CB8AC3E}">
        <p14:creationId xmlns:p14="http://schemas.microsoft.com/office/powerpoint/2010/main" val="362343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standardů kvality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definovat minimální úroveň služeb pro daný typ knihovny</a:t>
            </a:r>
          </a:p>
          <a:p>
            <a:pPr lvl="1"/>
            <a:r>
              <a:rPr lang="cs-CZ" dirty="0" smtClean="0"/>
              <a:t>délka provozní doby</a:t>
            </a:r>
          </a:p>
          <a:p>
            <a:pPr lvl="1"/>
            <a:r>
              <a:rPr lang="cs-CZ" dirty="0" smtClean="0"/>
              <a:t>velikost fondu</a:t>
            </a:r>
          </a:p>
          <a:p>
            <a:pPr lvl="1"/>
            <a:r>
              <a:rPr lang="cs-CZ" dirty="0" smtClean="0"/>
              <a:t>minimální přírůstek</a:t>
            </a:r>
          </a:p>
          <a:p>
            <a:pPr lvl="1"/>
            <a:r>
              <a:rPr lang="cs-CZ" dirty="0" smtClean="0"/>
              <a:t>množství financí</a:t>
            </a:r>
          </a:p>
          <a:p>
            <a:pPr lvl="1"/>
            <a:r>
              <a:rPr lang="cs-CZ" dirty="0" smtClean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3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měření vlastních služeb a jejich porovnávání za účelem jejich zlepšení</a:t>
            </a:r>
          </a:p>
          <a:p>
            <a:r>
              <a:rPr lang="cs-CZ" dirty="0" smtClean="0"/>
              <a:t>vznik v komerčním prostředí</a:t>
            </a:r>
          </a:p>
          <a:p>
            <a:pPr lvl="1"/>
            <a:r>
              <a:rPr lang="cs-CZ" dirty="0" smtClean="0"/>
              <a:t>80. léta, Xerox</a:t>
            </a:r>
          </a:p>
          <a:p>
            <a:r>
              <a:rPr lang="cs-CZ" dirty="0" smtClean="0"/>
              <a:t>v knihovnách se obvykle využívá pro jednání se zřizovatelem o rozpočtu</a:t>
            </a:r>
          </a:p>
        </p:txBody>
      </p:sp>
    </p:spTree>
    <p:extLst>
      <p:ext uri="{BB962C8B-B14F-4D97-AF65-F5344CB8AC3E}">
        <p14:creationId xmlns:p14="http://schemas.microsoft.com/office/powerpoint/2010/main" val="242877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</a:t>
            </a:r>
            <a:r>
              <a:rPr lang="cs-CZ" dirty="0" err="1" smtClean="0"/>
              <a:t>benchmarking</a:t>
            </a:r>
            <a:r>
              <a:rPr lang="cs-CZ" dirty="0" smtClean="0"/>
              <a:t> funguje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děláme, jak to děláme, je to efektivní???</a:t>
            </a:r>
          </a:p>
          <a:p>
            <a:r>
              <a:rPr lang="cs-CZ" dirty="0" smtClean="0"/>
              <a:t>co dělají jiní, jak to dělají, je to efektivnější???</a:t>
            </a:r>
          </a:p>
          <a:p>
            <a:r>
              <a:rPr lang="cs-CZ" dirty="0" err="1" smtClean="0"/>
              <a:t>benchmarking</a:t>
            </a:r>
            <a:r>
              <a:rPr lang="cs-CZ" dirty="0" smtClean="0"/>
              <a:t> </a:t>
            </a:r>
          </a:p>
          <a:p>
            <a:pPr marL="622300" lvl="1" indent="0">
              <a:buNone/>
            </a:pPr>
            <a:r>
              <a:rPr lang="cs-CZ" dirty="0" smtClean="0"/>
              <a:t>= učení se od sebe</a:t>
            </a:r>
          </a:p>
          <a:p>
            <a:pPr marL="622300" lvl="1" indent="0">
              <a:buNone/>
            </a:pPr>
            <a:r>
              <a:rPr lang="cs-CZ" dirty="0" smtClean="0"/>
              <a:t>= učení se od jiných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70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58859193"/>
              </p:ext>
            </p:extLst>
          </p:nvPr>
        </p:nvGraphicFramePr>
        <p:xfrm>
          <a:off x="1115616" y="1353754"/>
          <a:ext cx="7488832" cy="5027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name="Graf" r:id="rId4" imgW="11791974" imgH="7924740" progId="Excel.Chart.8">
                  <p:embed/>
                </p:oleObj>
              </mc:Choice>
              <mc:Fallback>
                <p:oleObj name="Graf" r:id="rId4" imgW="11791974" imgH="7924740" progId="Excel.Char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353754"/>
                        <a:ext cx="7488832" cy="50275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860032" y="6525344"/>
            <a:ext cx="4032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100" dirty="0" smtClean="0"/>
              <a:t>Zdroj: Vít Richter. </a:t>
            </a:r>
            <a:r>
              <a:rPr lang="cs-CZ" sz="1100" dirty="0" err="1" smtClean="0"/>
              <a:t>Benchmarking</a:t>
            </a:r>
            <a:r>
              <a:rPr lang="en-US" sz="1100" dirty="0" smtClean="0"/>
              <a:t>: </a:t>
            </a:r>
            <a:r>
              <a:rPr lang="cs-CZ" sz="1100" dirty="0" smtClean="0"/>
              <a:t>prezentace v MZK, 2014</a:t>
            </a:r>
            <a:r>
              <a:rPr lang="en-US" sz="1100" dirty="0" smtClean="0"/>
              <a:t>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5673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Benchmarking</a:t>
            </a:r>
            <a:r>
              <a:rPr lang="cs-CZ" dirty="0" smtClean="0"/>
              <a:t>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veřejné knihovny</a:t>
            </a:r>
          </a:p>
          <a:p>
            <a:r>
              <a:rPr lang="cs-CZ" dirty="0" smtClean="0"/>
              <a:t>NK ČR (Richter) + NIPOS</a:t>
            </a:r>
          </a:p>
          <a:p>
            <a:r>
              <a:rPr lang="cs-CZ" dirty="0" smtClean="0"/>
              <a:t>zapojeno 277 knihoven z ČR a SR</a:t>
            </a:r>
          </a:p>
          <a:p>
            <a:r>
              <a:rPr lang="cs-CZ" dirty="0" smtClean="0"/>
              <a:t>analytický nástroj:</a:t>
            </a:r>
          </a:p>
          <a:p>
            <a:pPr lvl="1"/>
            <a:r>
              <a:rPr lang="cs-CZ" dirty="0" smtClean="0"/>
              <a:t>www.benchmarking.cz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445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777162" cy="508000"/>
          </a:xfrm>
        </p:spPr>
        <p:txBody>
          <a:bodyPr/>
          <a:lstStyle/>
          <a:p>
            <a:r>
              <a:rPr lang="cs-CZ" dirty="0" smtClean="0"/>
              <a:t>Parametry a indikátory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303762"/>
              </p:ext>
            </p:extLst>
          </p:nvPr>
        </p:nvGraphicFramePr>
        <p:xfrm>
          <a:off x="1043608" y="1196768"/>
          <a:ext cx="3666065" cy="538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571"/>
                <a:gridCol w="3079494"/>
              </a:tblGrid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KF/1000 obyv.</a:t>
                      </a:r>
                    </a:p>
                  </a:txBody>
                  <a:tcPr marL="8817" marR="8817" marT="881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obnovy KF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Přírůstek/1000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Periodika/1000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Internet/1000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Plocha/1000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Stud.míst</a:t>
                      </a: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Úvazky/1000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Úvazky/1000 čten.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Úvazky/1000 návšť.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roční provoz. doba/1000 obyv.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roč. provoz. doby/prac. fond zam.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Provozní doba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%výdajů/</a:t>
                      </a:r>
                      <a:r>
                        <a:rPr lang="cs-CZ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rozp</a:t>
                      </a: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 města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obsl. popul.</a:t>
                      </a:r>
                    </a:p>
                  </a:txBody>
                  <a:tcPr marL="8817" marR="8817" marT="8817" marB="0" anchor="b"/>
                </a:tc>
              </a:tr>
              <a:tr h="33629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mládeže</a:t>
                      </a:r>
                    </a:p>
                  </a:txBody>
                  <a:tcPr marL="8817" marR="8817" marT="8817" marB="0" anchor="b"/>
                </a:tc>
              </a:tr>
            </a:tbl>
          </a:graphicData>
        </a:graphic>
      </p:graphicFrame>
      <p:graphicFrame>
        <p:nvGraphicFramePr>
          <p:cNvPr id="5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558186"/>
              </p:ext>
            </p:extLst>
          </p:nvPr>
        </p:nvGraphicFramePr>
        <p:xfrm>
          <a:off x="4860032" y="1196752"/>
          <a:ext cx="3928807" cy="53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365"/>
                <a:gridCol w="3399442"/>
              </a:tblGrid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Návštěvy/obyv.</a:t>
                      </a:r>
                    </a:p>
                  </a:txBody>
                  <a:tcPr marL="8817" marR="8817" marT="8817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Virtual. navšťěvy/obyv.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návštěv internet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Výpůjčky/čtenář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</a:p>
                  </a:txBody>
                  <a:tcPr marL="8817" marR="8817" marT="8817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Obrat KF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Kult. a vzděl. akce/1000 obyv.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Inter. služby</a:t>
                      </a:r>
                    </a:p>
                  </a:txBody>
                  <a:tcPr marL="8817" marR="8817" marT="8817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Provoz. nákl/1000 obyv.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Náklady KF/obyv.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26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Náklady EIZ/obyv.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Náklady KF/výpůjčky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</a:t>
                      </a:r>
                      <a:r>
                        <a:rPr lang="cs-CZ" sz="1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provoz.nákl</a:t>
                      </a:r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nákladů na KF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osobních nákl.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získaných dotací</a:t>
                      </a:r>
                    </a:p>
                  </a:txBody>
                  <a:tcPr marL="8817" marR="8817" marT="8817" marB="0" anchor="b"/>
                </a:tc>
              </a:tr>
              <a:tr h="336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32</a:t>
                      </a:r>
                    </a:p>
                  </a:txBody>
                  <a:tcPr marL="8817" marR="8817" marT="8817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% vlast. příjmů</a:t>
                      </a:r>
                    </a:p>
                  </a:txBody>
                  <a:tcPr marL="8817" marR="8817" marT="8817" marB="0" anchor="b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860032" y="6623774"/>
            <a:ext cx="4032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100" dirty="0" smtClean="0"/>
              <a:t>Zdroj: Vít Richter. </a:t>
            </a:r>
            <a:r>
              <a:rPr lang="cs-CZ" sz="1100" dirty="0" err="1" smtClean="0"/>
              <a:t>Benchmarking</a:t>
            </a:r>
            <a:r>
              <a:rPr lang="en-US" sz="1100" dirty="0" smtClean="0"/>
              <a:t>: </a:t>
            </a:r>
            <a:r>
              <a:rPr lang="cs-CZ" sz="1100" dirty="0" smtClean="0"/>
              <a:t>prezentace v MZK, 2014</a:t>
            </a:r>
            <a:r>
              <a:rPr lang="en-US" sz="1100" dirty="0" smtClean="0"/>
              <a:t>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925412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4485</TotalTime>
  <Words>832</Words>
  <Application>Microsoft Office PowerPoint</Application>
  <PresentationFormat>Předvádění na obrazovce (4:3)</PresentationFormat>
  <Paragraphs>179</Paragraphs>
  <Slides>18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template</vt:lpstr>
      <vt:lpstr>Graf</vt:lpstr>
      <vt:lpstr>Měření výkonu knihoven a jeho využití při zkvalitňování služeb</vt:lpstr>
      <vt:lpstr>Možnosti měření výkonu</vt:lpstr>
      <vt:lpstr>Standardy kvality</vt:lpstr>
      <vt:lpstr>Cíle standardů kvality</vt:lpstr>
      <vt:lpstr>Benchmarking</vt:lpstr>
      <vt:lpstr>Jak benchmarking funguje</vt:lpstr>
      <vt:lpstr>Benchmarking</vt:lpstr>
      <vt:lpstr>Benchmarking v ČR</vt:lpstr>
      <vt:lpstr>Parametry a indikátory</vt:lpstr>
      <vt:lpstr>Benchmarking v zahraničí</vt:lpstr>
      <vt:lpstr>Nástroje</vt:lpstr>
      <vt:lpstr>Problémy benchmarkingu</vt:lpstr>
      <vt:lpstr>Kvantita vs. kvalita</vt:lpstr>
      <vt:lpstr>Výzkumy služeb</vt:lpstr>
      <vt:lpstr>Akademické knihovny</vt:lpstr>
      <vt:lpstr>Literatura k tématu</vt:lpstr>
      <vt:lpstr>Diplomové práce na KISKu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183</cp:revision>
  <dcterms:created xsi:type="dcterms:W3CDTF">2008-06-02T21:04:14Z</dcterms:created>
  <dcterms:modified xsi:type="dcterms:W3CDTF">2016-03-30T09:58:58Z</dcterms:modified>
</cp:coreProperties>
</file>